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handoutMasterIdLst>
    <p:handoutMasterId r:id="rId36"/>
  </p:handoutMasterIdLst>
  <p:sldIdLst>
    <p:sldId id="327" r:id="rId2"/>
    <p:sldId id="320" r:id="rId3"/>
    <p:sldId id="298" r:id="rId4"/>
    <p:sldId id="323" r:id="rId5"/>
    <p:sldId id="297" r:id="rId6"/>
    <p:sldId id="281" r:id="rId7"/>
    <p:sldId id="282" r:id="rId8"/>
    <p:sldId id="284" r:id="rId9"/>
    <p:sldId id="330" r:id="rId10"/>
    <p:sldId id="261" r:id="rId11"/>
    <p:sldId id="262" r:id="rId12"/>
    <p:sldId id="329" r:id="rId13"/>
    <p:sldId id="307" r:id="rId14"/>
    <p:sldId id="305" r:id="rId15"/>
    <p:sldId id="265" r:id="rId16"/>
    <p:sldId id="259" r:id="rId17"/>
    <p:sldId id="267" r:id="rId18"/>
    <p:sldId id="263" r:id="rId19"/>
    <p:sldId id="264" r:id="rId20"/>
    <p:sldId id="268" r:id="rId21"/>
    <p:sldId id="332" r:id="rId22"/>
    <p:sldId id="269" r:id="rId23"/>
    <p:sldId id="290" r:id="rId24"/>
    <p:sldId id="285" r:id="rId25"/>
    <p:sldId id="258" r:id="rId26"/>
    <p:sldId id="260" r:id="rId27"/>
    <p:sldId id="266" r:id="rId28"/>
    <p:sldId id="295" r:id="rId29"/>
    <p:sldId id="270" r:id="rId30"/>
    <p:sldId id="271" r:id="rId31"/>
    <p:sldId id="272" r:id="rId32"/>
    <p:sldId id="273" r:id="rId33"/>
    <p:sldId id="333" r:id="rId34"/>
  </p:sldIdLst>
  <p:sldSz cx="9144000" cy="5143500" type="screen16x9"/>
  <p:notesSz cx="6797675" cy="9926638"/>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75" userDrawn="1">
          <p15:clr>
            <a:srgbClr val="A4A3A4"/>
          </p15:clr>
        </p15:guide>
        <p15:guide id="2" pos="2880">
          <p15:clr>
            <a:srgbClr val="A4A3A4"/>
          </p15:clr>
        </p15:guide>
        <p15:guide id="3" pos="372" userDrawn="1">
          <p15:clr>
            <a:srgbClr val="A4A3A4"/>
          </p15:clr>
        </p15:guide>
        <p15:guide id="4" orient="horz" pos="350" userDrawn="1">
          <p15:clr>
            <a:srgbClr val="A4A3A4"/>
          </p15:clr>
        </p15:guide>
        <p15:guide id="5" pos="3107" userDrawn="1">
          <p15:clr>
            <a:srgbClr val="A4A3A4"/>
          </p15:clr>
        </p15:guide>
        <p15:guide id="6" pos="2653" userDrawn="1">
          <p15:clr>
            <a:srgbClr val="A4A3A4"/>
          </p15:clr>
        </p15:guide>
        <p15:guide id="7" orient="horz" pos="441" userDrawn="1">
          <p15:clr>
            <a:srgbClr val="A4A3A4"/>
          </p15:clr>
        </p15:guide>
        <p15:guide id="8" orient="horz" pos="3240" userDrawn="1">
          <p15:clr>
            <a:srgbClr val="A4A3A4"/>
          </p15:clr>
        </p15:guide>
        <p15:guide id="9" pos="3198" userDrawn="1">
          <p15:clr>
            <a:srgbClr val="A4A3A4"/>
          </p15:clr>
        </p15:guide>
        <p15:guide id="10" orient="horz" pos="56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55A4"/>
    <a:srgbClr val="1EB78A"/>
    <a:srgbClr val="008A4B"/>
    <a:srgbClr val="1FBED0"/>
    <a:srgbClr val="108FCA"/>
    <a:srgbClr val="414042"/>
    <a:srgbClr val="A7A9AC"/>
    <a:srgbClr val="878787"/>
    <a:srgbClr val="CFE9F5"/>
    <a:srgbClr val="7CC2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630" autoAdjust="0"/>
    <p:restoredTop sz="85203" autoAdjust="0"/>
  </p:normalViewPr>
  <p:slideViewPr>
    <p:cSldViewPr>
      <p:cViewPr varScale="1">
        <p:scale>
          <a:sx n="129" d="100"/>
          <a:sy n="129" d="100"/>
        </p:scale>
        <p:origin x="1620" y="102"/>
      </p:cViewPr>
      <p:guideLst>
        <p:guide orient="horz" pos="1575"/>
        <p:guide pos="2880"/>
        <p:guide pos="372"/>
        <p:guide orient="horz" pos="350"/>
        <p:guide pos="3107"/>
        <p:guide pos="2653"/>
        <p:guide orient="horz" pos="441"/>
        <p:guide orient="horz" pos="3240"/>
        <p:guide pos="3198"/>
        <p:guide orient="horz" pos="561"/>
      </p:guideLst>
    </p:cSldViewPr>
  </p:slideViewPr>
  <p:outlineViewPr>
    <p:cViewPr>
      <p:scale>
        <a:sx n="33" d="100"/>
        <a:sy n="33" d="100"/>
      </p:scale>
      <p:origin x="0" y="-5152"/>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B05AD87-93ED-4FAA-85DA-7FAF06EFEC7C}" type="datetimeFigureOut">
              <a:rPr lang="nb-NO" smtClean="0"/>
              <a:t>15.01.2019</a:t>
            </a:fld>
            <a:endParaRPr lang="nb-NO"/>
          </a:p>
        </p:txBody>
      </p:sp>
      <p:sp>
        <p:nvSpPr>
          <p:cNvPr id="4" name="Plassholder for bunntekst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nb-NO"/>
          </a:p>
        </p:txBody>
      </p:sp>
      <p:sp>
        <p:nvSpPr>
          <p:cNvPr id="5" name="Plassholder for lysbildenumm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E71B313-526D-4E52-9081-C2755B88AA63}" type="slidenum">
              <a:rPr lang="nb-NO" smtClean="0"/>
              <a:t>‹#›</a:t>
            </a:fld>
            <a:endParaRPr lang="nb-NO"/>
          </a:p>
        </p:txBody>
      </p:sp>
    </p:spTree>
    <p:extLst>
      <p:ext uri="{BB962C8B-B14F-4D97-AF65-F5344CB8AC3E}">
        <p14:creationId xmlns:p14="http://schemas.microsoft.com/office/powerpoint/2010/main" val="42887260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AD02563-84C1-45B3-A507-D15919C5B068}" type="datetimeFigureOut">
              <a:rPr lang="nb-NO" smtClean="0"/>
              <a:t>15.01.2019</a:t>
            </a:fld>
            <a:endParaRPr lang="nb-NO"/>
          </a:p>
        </p:txBody>
      </p:sp>
      <p:sp>
        <p:nvSpPr>
          <p:cNvPr id="4" name="Plassholder for lysbilde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F32F41C-C200-4B6E-A898-BA0FFFF44E0D}" type="slidenum">
              <a:rPr lang="nb-NO" smtClean="0"/>
              <a:t>‹#›</a:t>
            </a:fld>
            <a:endParaRPr lang="nb-NO"/>
          </a:p>
        </p:txBody>
      </p:sp>
    </p:spTree>
    <p:extLst>
      <p:ext uri="{BB962C8B-B14F-4D97-AF65-F5344CB8AC3E}">
        <p14:creationId xmlns:p14="http://schemas.microsoft.com/office/powerpoint/2010/main" val="2878949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1</a:t>
            </a:fld>
            <a:endParaRPr lang="nb-NO"/>
          </a:p>
        </p:txBody>
      </p:sp>
    </p:spTree>
    <p:extLst>
      <p:ext uri="{BB962C8B-B14F-4D97-AF65-F5344CB8AC3E}">
        <p14:creationId xmlns:p14="http://schemas.microsoft.com/office/powerpoint/2010/main" val="2723920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Dagsorden</a:t>
            </a:r>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2</a:t>
            </a:fld>
            <a:endParaRPr lang="nb-NO"/>
          </a:p>
        </p:txBody>
      </p:sp>
    </p:spTree>
    <p:extLst>
      <p:ext uri="{BB962C8B-B14F-4D97-AF65-F5344CB8AC3E}">
        <p14:creationId xmlns:p14="http://schemas.microsoft.com/office/powerpoint/2010/main" val="39326800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Prezentacija prati strukturu komunikacijske ljestvice. Najprije trebamo vidjeti zašto je klimatska komunikacija potrebna. Koja je uloga komunikacije? Koja je razlika između prenošenja činjenica i znanja, promjene stavova i navođenja ljudi na promjenu ponašanja?</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3</a:t>
            </a:fld>
            <a:endParaRPr lang="nb-NO"/>
          </a:p>
        </p:txBody>
      </p:sp>
    </p:spTree>
    <p:extLst>
      <p:ext uri="{BB962C8B-B14F-4D97-AF65-F5344CB8AC3E}">
        <p14:creationId xmlns:p14="http://schemas.microsoft.com/office/powerpoint/2010/main" val="1089527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Razmišljanje:</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Kako potaknuti ljude na angažman po pitanju klimatskih promjena?</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Kako potaknuti ljude da prihvate nova ograničenja?</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Kako potaknuti ljude da odaberu „zelena“ rješenja?</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4</a:t>
            </a:fld>
            <a:endParaRPr lang="nb-NO"/>
          </a:p>
        </p:txBody>
      </p:sp>
    </p:spTree>
    <p:extLst>
      <p:ext uri="{BB962C8B-B14F-4D97-AF65-F5344CB8AC3E}">
        <p14:creationId xmlns:p14="http://schemas.microsoft.com/office/powerpoint/2010/main" val="1323252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lvl="0"/>
            <a:r>
              <a:rPr lang="hr-HR" sz="1200" kern="1200" dirty="0">
                <a:solidFill>
                  <a:schemeClr val="tx1"/>
                </a:solidFill>
                <a:effectLst/>
                <a:latin typeface="+mn-lt"/>
                <a:ea typeface="+mn-ea"/>
                <a:cs typeface="+mn-cs"/>
              </a:rPr>
              <a:t>- Istraživanja pokazuju da već sada posjedujemo dovoljno znanja – znamo da se klimatske promjene događaju i da imaju dramatične posljedice na naše živote</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Možemo dovesti do promjene, kao zajednica i kao pojedinci, odabirom „zelenijih“ rješenja</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Pitanje je kako motivirati ljude, treći dio modela.</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Cilj je stvaranje novih navika</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5</a:t>
            </a:fld>
            <a:endParaRPr lang="nb-NO"/>
          </a:p>
        </p:txBody>
      </p:sp>
    </p:spTree>
    <p:extLst>
      <p:ext uri="{BB962C8B-B14F-4D97-AF65-F5344CB8AC3E}">
        <p14:creationId xmlns:p14="http://schemas.microsoft.com/office/powerpoint/2010/main" val="32593762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lvl="0"/>
            <a:r>
              <a:rPr lang="hr-HR" sz="1200" kern="1200" dirty="0">
                <a:solidFill>
                  <a:schemeClr val="tx1"/>
                </a:solidFill>
                <a:effectLst/>
                <a:latin typeface="+mn-lt"/>
                <a:ea typeface="+mn-ea"/>
                <a:cs typeface="+mn-cs"/>
              </a:rPr>
              <a:t>- Cilj je ograničavanje rasta temperature na 1,5 °C</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To zahtjeva velike promjene koje se moraju dogoditi brzo!</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Nove tehnologije omogućuju ostvarivanje velikih promjena bez značajnijeg narušavanja kvalitete života</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Koje su kvalitete vaše zajednice – kako možemo pokazati ljudima da se promjene već događaju</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CF32F41C-C200-4B6E-A898-BA0FFFF44E0D}" type="slidenum">
              <a:rPr lang="nb-NO" smtClean="0"/>
              <a:t>6</a:t>
            </a:fld>
            <a:endParaRPr lang="nb-NO"/>
          </a:p>
        </p:txBody>
      </p:sp>
    </p:spTree>
    <p:extLst>
      <p:ext uri="{BB962C8B-B14F-4D97-AF65-F5344CB8AC3E}">
        <p14:creationId xmlns:p14="http://schemas.microsoft.com/office/powerpoint/2010/main" val="8002085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Ne možemo stati jednom kad dosegnemo „korak ponašanja“, ljudi će biti otvoreniji prema informacijama i znanju jednom kad promijene ponašanje i stav</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Precjenjujemo značenje informacije, sama informacija neće dovesti do ikakvih promjena u stavu ili ponašanju</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Možemo utjecati na osjećaje ljudi i povećanje znanja – ali to je daleko od dovoljnog za promjene u ponašanju</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Ljudi lako mogu poći i u suprotnom smjeru. Potrebno je olakšati promjene u ponašanju i tako utjecati na promjenu stava. Novo ponašanje potaknuti će znatiželju i želju za znanjem</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Ponekad nedostaje znanja te su u tim slučajevima informacije i činjenice ključne za promjenu navika</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Ako želimo promijeniti ponašanje, moramo promijeniti svoje navike. Isključivo fokusiranje na  informiranje i promjenu stavova može dovesti do skretanja s pravog puta. </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CF32F41C-C200-4B6E-A898-BA0FFFF44E0D}" type="slidenum">
              <a:rPr lang="nb-NO" smtClean="0"/>
              <a:t>7</a:t>
            </a:fld>
            <a:endParaRPr lang="nb-NO"/>
          </a:p>
        </p:txBody>
      </p:sp>
    </p:spTree>
    <p:extLst>
      <p:ext uri="{BB962C8B-B14F-4D97-AF65-F5344CB8AC3E}">
        <p14:creationId xmlns:p14="http://schemas.microsoft.com/office/powerpoint/2010/main" val="1309155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Vidljive posljedice klimatskih promjena daleko su od mjesta gdje živimo i dišemo.</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Klimatske promjene dogoditi će se u budućnosti, a ozbiljniji učinak će se pojaviti u udaljenim dijelovima svijeta. </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Zbog toga je teško koristiti posljedice klimatskih promjena kako bi se motiviralo ciljane skupine.</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Ljudi koji su uistinu zabrinuti zbog klimatskih promjena bit će više zainteresirani za njihove posljedice. Bitno je ljudima približiti posljedice klimatskih promjena, ali ne na kompleksan i apstraktan način.</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CF32F41C-C200-4B6E-A898-BA0FFFF44E0D}" type="slidenum">
              <a:rPr lang="nb-NO" smtClean="0"/>
              <a:t>8</a:t>
            </a:fld>
            <a:endParaRPr lang="nb-NO"/>
          </a:p>
        </p:txBody>
      </p:sp>
    </p:spTree>
    <p:extLst>
      <p:ext uri="{BB962C8B-B14F-4D97-AF65-F5344CB8AC3E}">
        <p14:creationId xmlns:p14="http://schemas.microsoft.com/office/powerpoint/2010/main" val="1522867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Sljedeći korak na ljestvici je KOME želimo komunicirati – kako da pronađemo prave ciljane skupine?</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9</a:t>
            </a:fld>
            <a:endParaRPr lang="nb-NO"/>
          </a:p>
        </p:txBody>
      </p:sp>
    </p:spTree>
    <p:extLst>
      <p:ext uri="{BB962C8B-B14F-4D97-AF65-F5344CB8AC3E}">
        <p14:creationId xmlns:p14="http://schemas.microsoft.com/office/powerpoint/2010/main" val="38867796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Odredite ciljanu skupinu i budite iskreni prema svom odabiru.</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Ciljane grupe ne mogu uvijek biti demografski određene. Neki primjeri su: skupina ljudi koji grade novu kuću/ mladež/ ljudi s mnogo znanja o klimatskim promjenama/ oni koju su loše savjetovani/ oni koji žive u centru grada</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Doznajte što zabrinjava vašu zajednicu, prilagodite rječnik, kanale i poruke.</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Uvjeravanje skeptika zahtjeva veliki napor</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Razmislite o angažiranju drugačijih vrsta glasnogovornika za drugačije ciljane skupine</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10</a:t>
            </a:fld>
            <a:endParaRPr lang="nb-NO"/>
          </a:p>
        </p:txBody>
      </p:sp>
    </p:spTree>
    <p:extLst>
      <p:ext uri="{BB962C8B-B14F-4D97-AF65-F5344CB8AC3E}">
        <p14:creationId xmlns:p14="http://schemas.microsoft.com/office/powerpoint/2010/main" val="27575057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pPr lvl="0"/>
            <a:r>
              <a:rPr lang="hr-HR" sz="1200" kern="1200" dirty="0">
                <a:solidFill>
                  <a:schemeClr val="tx1"/>
                </a:solidFill>
                <a:effectLst/>
                <a:latin typeface="+mn-lt"/>
                <a:ea typeface="+mn-ea"/>
                <a:cs typeface="+mn-cs"/>
              </a:rPr>
              <a:t>- Zapamtite da je interna komunikacija važna i da su mnogi članovi vaše organizacije dijelovi relevantnih ciljanih skupina.</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Čineći vašu poruku dostupnijom ljudima ona može imati utjecaj na mnoge dijelove vaše zajednice</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To je prilika da poruka postane prepoznatljiva, a prepoznatljive stvari lakše privlače sredstva.</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Suradnja je ključna u ostvarivanju klimatskih ciljeva. Klimatske mjere biti će potrebno provesti u svim segmentima zajednice: </a:t>
            </a:r>
            <a:r>
              <a:rPr lang="hr-HR" sz="1200" kern="1200" dirty="0" err="1">
                <a:solidFill>
                  <a:schemeClr val="tx1"/>
                </a:solidFill>
                <a:effectLst/>
                <a:latin typeface="+mn-lt"/>
                <a:ea typeface="+mn-ea"/>
                <a:cs typeface="+mn-cs"/>
              </a:rPr>
              <a:t>zgradarstvu</a:t>
            </a:r>
            <a:r>
              <a:rPr lang="hr-HR" sz="1200" kern="1200" dirty="0">
                <a:solidFill>
                  <a:schemeClr val="tx1"/>
                </a:solidFill>
                <a:effectLst/>
                <a:latin typeface="+mn-lt"/>
                <a:ea typeface="+mn-ea"/>
                <a:cs typeface="+mn-cs"/>
              </a:rPr>
              <a:t>, prometu, gospodarenju otpadom, planiranju i dr.</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Razmislite o korištenju jednog kanala: svi mi već imamo previše stvari u našim internim mapama ...?</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Zapamtite da je najprije važno „pomesti pred svojim vratima“. To donosi više autoriteta. Morate dokazati na vlastitom primjeru da promjena funkcionira prije nego nametnete promjenu nekome drugome </a:t>
            </a:r>
            <a:endParaRPr lang="nb-NO" sz="1200" kern="1200" dirty="0">
              <a:solidFill>
                <a:schemeClr val="tx1"/>
              </a:solidFill>
              <a:effectLst/>
              <a:latin typeface="+mn-lt"/>
              <a:ea typeface="+mn-ea"/>
              <a:cs typeface="+mn-cs"/>
            </a:endParaRPr>
          </a:p>
          <a:p>
            <a:r>
              <a:rPr lang="hr-HR" sz="1200" b="1" kern="1200" dirty="0">
                <a:solidFill>
                  <a:schemeClr val="tx1"/>
                </a:solidFill>
                <a:effectLst/>
                <a:latin typeface="+mn-lt"/>
                <a:ea typeface="+mn-ea"/>
                <a:cs typeface="+mn-cs"/>
              </a:rPr>
              <a:t>- Kako to funkcionira u vašem odjelu?</a:t>
            </a:r>
            <a:r>
              <a:rPr lang="nb-NO" dirty="0">
                <a:effectLst/>
              </a:rPr>
              <a:t> </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11</a:t>
            </a:fld>
            <a:endParaRPr lang="nb-NO"/>
          </a:p>
        </p:txBody>
      </p:sp>
    </p:spTree>
    <p:extLst>
      <p:ext uri="{BB962C8B-B14F-4D97-AF65-F5344CB8AC3E}">
        <p14:creationId xmlns:p14="http://schemas.microsoft.com/office/powerpoint/2010/main" val="2683919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Moćni hrast raste iz malih žirova. Putovanje od tisuću kilometara započinje jednim korakom - ukoliko svatko učini svoj dio.</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Stavovi će se promijeniti ako smo motivirani promijeniti naše ponašanje, ako postanemo znatiželjni i ako želimo znati više o klimatskim promjenama. Svi možemo naučiti da su naša individualna djelovanja također korisna.</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Moramo navesti ljude da sudjeluju naglašavajući da će se veliki rezultati postići ako svatko odradi svoj dio.</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12</a:t>
            </a:fld>
            <a:endParaRPr lang="nb-NO"/>
          </a:p>
        </p:txBody>
      </p:sp>
    </p:spTree>
    <p:extLst>
      <p:ext uri="{BB962C8B-B14F-4D97-AF65-F5344CB8AC3E}">
        <p14:creationId xmlns:p14="http://schemas.microsoft.com/office/powerpoint/2010/main" val="1594229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Treći korak je ŠTO. ŠTO želimo komunicirati; koje argumente trebamo koristiti?</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13</a:t>
            </a:fld>
            <a:endParaRPr lang="nb-NO"/>
          </a:p>
        </p:txBody>
      </p:sp>
    </p:spTree>
    <p:extLst>
      <p:ext uri="{BB962C8B-B14F-4D97-AF65-F5344CB8AC3E}">
        <p14:creationId xmlns:p14="http://schemas.microsoft.com/office/powerpoint/2010/main" val="9916543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14</a:t>
            </a:fld>
            <a:endParaRPr lang="nb-NO"/>
          </a:p>
        </p:txBody>
      </p:sp>
    </p:spTree>
    <p:extLst>
      <p:ext uri="{BB962C8B-B14F-4D97-AF65-F5344CB8AC3E}">
        <p14:creationId xmlns:p14="http://schemas.microsoft.com/office/powerpoint/2010/main" val="2565082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Primjer 1:</a:t>
            </a:r>
            <a:endParaRPr lang="nb-NO"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Slučajevi koji su nam se dogodili kod kuće, a koji su relevantni za našu zajednicu, lakše će privući pozornost. To nam pokazuje da - ako drugi to mogu, možemo i mi. Dodatno k tome, korištenje primjera iz vaše organizacije, svakodnevnog života ili lokalne zajednice stvara ponos i osjećaj pripadnosti koji ciljna skupina često želi imati. Ne želimo biti gori od naših susjeda.</a:t>
            </a:r>
          </a:p>
          <a:p>
            <a:endParaRPr lang="nb-NO"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Poticanje je guranje u pravom smjeru. Ciljna skupina ne želi uvijek čuti što imamo za reći. "Nema dovoljno mjesta za sve automobile na nogometnoj utakmici. Umjesto toga dođite biciklom!" Primjer kako možemo pridobiti više ljudi da zamijene prijevozno sredstvo i uspostave nove navike, bez izgovaranja riječi o klimatskim pitanjima ili bez izgradnje dulje biciklističke staze.</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15</a:t>
            </a:fld>
            <a:endParaRPr lang="nb-NO"/>
          </a:p>
        </p:txBody>
      </p:sp>
    </p:spTree>
    <p:extLst>
      <p:ext uri="{BB962C8B-B14F-4D97-AF65-F5344CB8AC3E}">
        <p14:creationId xmlns:p14="http://schemas.microsoft.com/office/powerpoint/2010/main" val="29647355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Facebook je zahtjevan medij, ali je vrlo učinkovit ukoliko uspijemo</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Općine i gradovi često vrlo aktivno koriste Facebook. To je dobra polazna točka.</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Međutim; algoritmi se uvijek mijenjaju, naši postovi se ne pojavljuju uvijek u novostima naših pratitelja.</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Međutim, ako uspijemo s nečim što ljudi smatraju '</a:t>
            </a:r>
            <a:r>
              <a:rPr lang="hr-HR" sz="1200" kern="1200" dirty="0" err="1">
                <a:solidFill>
                  <a:schemeClr val="tx1"/>
                </a:solidFill>
                <a:effectLst/>
                <a:latin typeface="+mn-lt"/>
                <a:ea typeface="+mn-ea"/>
                <a:cs typeface="+mn-cs"/>
              </a:rPr>
              <a:t>cool</a:t>
            </a:r>
            <a:r>
              <a:rPr lang="hr-HR" sz="1200" kern="1200" dirty="0">
                <a:solidFill>
                  <a:schemeClr val="tx1"/>
                </a:solidFill>
                <a:effectLst/>
                <a:latin typeface="+mn-lt"/>
                <a:ea typeface="+mn-ea"/>
                <a:cs typeface="+mn-cs"/>
              </a:rPr>
              <a:t>', oni će reagirat na naše objave i dijeliti ih s drugima- šireći tako našu Facebook poruku </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Norveška općina </a:t>
            </a:r>
            <a:r>
              <a:rPr lang="hr-HR" sz="1200" kern="1200" dirty="0" err="1">
                <a:solidFill>
                  <a:schemeClr val="tx1"/>
                </a:solidFill>
                <a:effectLst/>
                <a:latin typeface="+mn-lt"/>
                <a:ea typeface="+mn-ea"/>
                <a:cs typeface="+mn-cs"/>
              </a:rPr>
              <a:t>Moss</a:t>
            </a:r>
            <a:r>
              <a:rPr lang="hr-HR" sz="1200" kern="1200" dirty="0">
                <a:solidFill>
                  <a:schemeClr val="tx1"/>
                </a:solidFill>
                <a:effectLst/>
                <a:latin typeface="+mn-lt"/>
                <a:ea typeface="+mn-ea"/>
                <a:cs typeface="+mn-cs"/>
              </a:rPr>
              <a:t> uspjela je stvoriti “klik-pobjednika”: kostimirane sestre </a:t>
            </a:r>
            <a:r>
              <a:rPr lang="hr-HR" sz="1200" kern="1200" dirty="0" err="1">
                <a:solidFill>
                  <a:schemeClr val="tx1"/>
                </a:solidFill>
                <a:effectLst/>
                <a:latin typeface="+mn-lt"/>
                <a:ea typeface="+mn-ea"/>
                <a:cs typeface="+mn-cs"/>
              </a:rPr>
              <a:t>Mozz</a:t>
            </a:r>
            <a:r>
              <a:rPr lang="hr-HR" sz="1200" kern="1200" dirty="0">
                <a:solidFill>
                  <a:schemeClr val="tx1"/>
                </a:solidFill>
                <a:effectLst/>
                <a:latin typeface="+mn-lt"/>
                <a:ea typeface="+mn-ea"/>
                <a:cs typeface="+mn-cs"/>
              </a:rPr>
              <a:t>. Kratki video isječak o bumbarima koji je podijeljen pratiteljima Facebook profila općine. </a:t>
            </a:r>
            <a:endParaRPr lang="nb-NO" sz="1200" kern="1200" dirty="0">
              <a:solidFill>
                <a:schemeClr val="tx1"/>
              </a:solidFill>
              <a:effectLst/>
              <a:latin typeface="+mn-lt"/>
              <a:ea typeface="+mn-ea"/>
              <a:cs typeface="+mn-cs"/>
            </a:endParaRPr>
          </a:p>
          <a:p>
            <a:r>
              <a:rPr lang="hr-HR" sz="1200" kern="1200" dirty="0" err="1">
                <a:solidFill>
                  <a:schemeClr val="tx1"/>
                </a:solidFill>
                <a:effectLst/>
                <a:latin typeface="+mn-lt"/>
                <a:ea typeface="+mn-ea"/>
                <a:cs typeface="+mn-cs"/>
              </a:rPr>
              <a:t>https</a:t>
            </a:r>
            <a:r>
              <a:rPr lang="hr-HR" sz="1200" kern="1200" dirty="0">
                <a:solidFill>
                  <a:schemeClr val="tx1"/>
                </a:solidFill>
                <a:effectLst/>
                <a:latin typeface="+mn-lt"/>
                <a:ea typeface="+mn-ea"/>
                <a:cs typeface="+mn-cs"/>
              </a:rPr>
              <a:t>://</a:t>
            </a:r>
            <a:r>
              <a:rPr lang="hr-HR" sz="1200" kern="1200" dirty="0" err="1">
                <a:solidFill>
                  <a:schemeClr val="tx1"/>
                </a:solidFill>
                <a:effectLst/>
                <a:latin typeface="+mn-lt"/>
                <a:ea typeface="+mn-ea"/>
                <a:cs typeface="+mn-cs"/>
              </a:rPr>
              <a:t>www.facebook.com</a:t>
            </a:r>
            <a:r>
              <a:rPr lang="hr-HR" sz="1200" kern="1200" dirty="0">
                <a:solidFill>
                  <a:schemeClr val="tx1"/>
                </a:solidFill>
                <a:effectLst/>
                <a:latin typeface="+mn-lt"/>
                <a:ea typeface="+mn-ea"/>
                <a:cs typeface="+mn-cs"/>
              </a:rPr>
              <a:t>/</a:t>
            </a:r>
            <a:r>
              <a:rPr lang="hr-HR" sz="1200" kern="1200" dirty="0" err="1">
                <a:solidFill>
                  <a:schemeClr val="tx1"/>
                </a:solidFill>
                <a:effectLst/>
                <a:latin typeface="+mn-lt"/>
                <a:ea typeface="+mn-ea"/>
                <a:cs typeface="+mn-cs"/>
              </a:rPr>
              <a:t>Moss.kommune.no</a:t>
            </a:r>
            <a:r>
              <a:rPr lang="hr-HR" sz="1200" kern="1200" dirty="0">
                <a:solidFill>
                  <a:schemeClr val="tx1"/>
                </a:solidFill>
                <a:effectLst/>
                <a:latin typeface="+mn-lt"/>
                <a:ea typeface="+mn-ea"/>
                <a:cs typeface="+mn-cs"/>
              </a:rPr>
              <a:t>/</a:t>
            </a:r>
            <a:r>
              <a:rPr lang="hr-HR" sz="1200" kern="1200" dirty="0" err="1">
                <a:solidFill>
                  <a:schemeClr val="tx1"/>
                </a:solidFill>
                <a:effectLst/>
                <a:latin typeface="+mn-lt"/>
                <a:ea typeface="+mn-ea"/>
                <a:cs typeface="+mn-cs"/>
              </a:rPr>
              <a:t>videos</a:t>
            </a:r>
            <a:r>
              <a:rPr lang="hr-HR" sz="1200" kern="1200" dirty="0">
                <a:solidFill>
                  <a:schemeClr val="tx1"/>
                </a:solidFill>
                <a:effectLst/>
                <a:latin typeface="+mn-lt"/>
                <a:ea typeface="+mn-ea"/>
                <a:cs typeface="+mn-cs"/>
              </a:rPr>
              <a:t>/s%C3%B8strene-mozz-liker-god-mat/1941680995884171/</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Ne zaboravite dati povratne informacije!</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16</a:t>
            </a:fld>
            <a:endParaRPr lang="nb-NO"/>
          </a:p>
        </p:txBody>
      </p:sp>
    </p:spTree>
    <p:extLst>
      <p:ext uri="{BB962C8B-B14F-4D97-AF65-F5344CB8AC3E}">
        <p14:creationId xmlns:p14="http://schemas.microsoft.com/office/powerpoint/2010/main" val="3266225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Natjecanja i nagrade mogu biti dobar poticaj na akciju. Natjecanja također privlače mnogo pažnje na društvenim medijima i doprinose dobroj disperziji.</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Film prikazuje pobjednika natječaja za električni bicikl.</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17</a:t>
            </a:fld>
            <a:endParaRPr lang="nb-NO"/>
          </a:p>
        </p:txBody>
      </p:sp>
    </p:spTree>
    <p:extLst>
      <p:ext uri="{BB962C8B-B14F-4D97-AF65-F5344CB8AC3E}">
        <p14:creationId xmlns:p14="http://schemas.microsoft.com/office/powerpoint/2010/main" val="1878871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Važno je biti svjestan toga da naše poruke i komunikacija mogu biti ili pozitivni ili ograničavajući instrumenti.</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Predstavljanje preventivnih mjera može biti od velike vrijednosti ako su potrebna ograničenja. Ako oduzmemo nešto korisno ili naredimo ljudima da nešto učine, imamo li nešto za ponuditi zauzvrat?</a:t>
            </a:r>
            <a:endParaRPr lang="nb-NO" sz="1200" kern="1200" dirty="0">
              <a:solidFill>
                <a:schemeClr val="tx1"/>
              </a:solidFill>
              <a:effectLst/>
              <a:latin typeface="+mn-lt"/>
              <a:ea typeface="+mn-ea"/>
              <a:cs typeface="+mn-cs"/>
            </a:endParaRPr>
          </a:p>
          <a:p>
            <a:endParaRPr lang="hr-HR" sz="1200" b="1" kern="1200" dirty="0">
              <a:solidFill>
                <a:schemeClr val="tx1"/>
              </a:solidFill>
              <a:effectLst/>
              <a:latin typeface="+mn-lt"/>
              <a:ea typeface="+mn-ea"/>
              <a:cs typeface="+mn-cs"/>
            </a:endParaRPr>
          </a:p>
          <a:p>
            <a:r>
              <a:rPr lang="hr-HR" sz="1200" b="1" kern="1200" dirty="0">
                <a:solidFill>
                  <a:schemeClr val="tx1"/>
                </a:solidFill>
                <a:effectLst/>
                <a:latin typeface="+mn-lt"/>
                <a:ea typeface="+mn-ea"/>
                <a:cs typeface="+mn-cs"/>
              </a:rPr>
              <a:t>Koliko učinkovito je davati ljudima grižnju savjesti?</a:t>
            </a:r>
            <a:endParaRPr lang="nb-NO" sz="1200" kern="1200" dirty="0">
              <a:solidFill>
                <a:schemeClr val="tx1"/>
              </a:solidFill>
              <a:effectLst/>
              <a:latin typeface="+mn-lt"/>
              <a:ea typeface="+mn-ea"/>
              <a:cs typeface="+mn-cs"/>
            </a:endParaRPr>
          </a:p>
          <a:p>
            <a:endParaRPr lang="hr-HR" sz="1200" b="1" kern="1200" dirty="0">
              <a:solidFill>
                <a:schemeClr val="tx1"/>
              </a:solidFill>
              <a:effectLst/>
              <a:latin typeface="+mn-lt"/>
              <a:ea typeface="+mn-ea"/>
              <a:cs typeface="+mn-cs"/>
            </a:endParaRPr>
          </a:p>
          <a:p>
            <a:r>
              <a:rPr lang="hr-HR" sz="1200" b="1" kern="1200" dirty="0">
                <a:solidFill>
                  <a:schemeClr val="tx1"/>
                </a:solidFill>
                <a:effectLst/>
                <a:latin typeface="+mn-lt"/>
                <a:ea typeface="+mn-ea"/>
                <a:cs typeface="+mn-cs"/>
              </a:rPr>
              <a:t>Koji je najučinkovitiji način ostvarivanja promjena- motivirati ili zastrašiti ljude da promijene svoje ponašanje?</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18</a:t>
            </a:fld>
            <a:endParaRPr lang="nb-NO"/>
          </a:p>
        </p:txBody>
      </p:sp>
    </p:spTree>
    <p:extLst>
      <p:ext uri="{BB962C8B-B14F-4D97-AF65-F5344CB8AC3E}">
        <p14:creationId xmlns:p14="http://schemas.microsoft.com/office/powerpoint/2010/main" val="8536429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Pohvala najbolje funkcionira. To zna svaki roditelj i supervizor. Budite iskreni, ali tražite one koji </a:t>
            </a:r>
            <a:r>
              <a:rPr lang="hr-HR" sz="1200" b="1" kern="1200" dirty="0">
                <a:solidFill>
                  <a:schemeClr val="tx1"/>
                </a:solidFill>
                <a:effectLst/>
                <a:latin typeface="+mn-lt"/>
                <a:ea typeface="+mn-ea"/>
                <a:cs typeface="+mn-cs"/>
              </a:rPr>
              <a:t>dobivaju</a:t>
            </a:r>
            <a:r>
              <a:rPr lang="hr-HR" sz="1200" kern="1200" dirty="0">
                <a:solidFill>
                  <a:schemeClr val="tx1"/>
                </a:solidFill>
                <a:effectLst/>
                <a:latin typeface="+mn-lt"/>
                <a:ea typeface="+mn-ea"/>
                <a:cs typeface="+mn-cs"/>
              </a:rPr>
              <a:t> od vaših mjera.</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Izbjegavajte "upiranje prstom"; radije razmišljajte na način, </a:t>
            </a:r>
            <a:r>
              <a:rPr lang="hr-HR" sz="1200" i="1" kern="1200" dirty="0">
                <a:solidFill>
                  <a:schemeClr val="tx1"/>
                </a:solidFill>
                <a:effectLst/>
                <a:latin typeface="+mn-lt"/>
                <a:ea typeface="+mn-ea"/>
                <a:cs typeface="+mn-cs"/>
              </a:rPr>
              <a:t>Što tu ima za mene?-</a:t>
            </a:r>
            <a:r>
              <a:rPr lang="hr-HR" sz="1200" kern="1200" dirty="0">
                <a:solidFill>
                  <a:schemeClr val="tx1"/>
                </a:solidFill>
                <a:effectLst/>
                <a:latin typeface="+mn-lt"/>
                <a:ea typeface="+mn-ea"/>
                <a:cs typeface="+mn-cs"/>
              </a:rPr>
              <a:t>kako to može koristiti ljudima s kojima razgovarate? Bolje zdravlje, ušteda novaca, poboljšana kvaliteta zraka, ušteda vremena?</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19</a:t>
            </a:fld>
            <a:endParaRPr lang="nb-NO"/>
          </a:p>
        </p:txBody>
      </p:sp>
    </p:spTree>
    <p:extLst>
      <p:ext uri="{BB962C8B-B14F-4D97-AF65-F5344CB8AC3E}">
        <p14:creationId xmlns:p14="http://schemas.microsoft.com/office/powerpoint/2010/main" val="17841791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Kako za pozitivne, tako i za negativne slučajeve je uobičajeno to da se poruka mora ponavljati ponovo i ponovo.</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Neki od vas su možda rekli, "ali već smo im to rekli!"</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Zapamtite da jednom kada postanete stvarno umorni od ponavljanja iste stvari, netko će dobiti vašu poruku.</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Molimo budite strpljivi!</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20</a:t>
            </a:fld>
            <a:endParaRPr lang="nb-NO"/>
          </a:p>
        </p:txBody>
      </p:sp>
    </p:spTree>
    <p:extLst>
      <p:ext uri="{BB962C8B-B14F-4D97-AF65-F5344CB8AC3E}">
        <p14:creationId xmlns:p14="http://schemas.microsoft.com/office/powerpoint/2010/main" val="20591489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Posljednji korak u ljestvici komunikacije je kako 'implementirati' komunikaciju. Koji mediji bi bili prikladni, trebamo li koristiti više medije i kako ćemo pratiti mjere koje su pokrenute?</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21</a:t>
            </a:fld>
            <a:endParaRPr lang="nb-NO"/>
          </a:p>
        </p:txBody>
      </p:sp>
    </p:spTree>
    <p:extLst>
      <p:ext uri="{BB962C8B-B14F-4D97-AF65-F5344CB8AC3E}">
        <p14:creationId xmlns:p14="http://schemas.microsoft.com/office/powerpoint/2010/main" val="2865583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Uobičajen jezik je preduvjet za uspjeh.</a:t>
            </a:r>
            <a:endParaRPr lang="nb-NO"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Svaka profesija ima svoj žargon.</a:t>
            </a:r>
            <a:endParaRPr lang="nb-NO"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Ako znate žargon, znate svoju profesiju.</a:t>
            </a:r>
            <a:endParaRPr lang="nb-NO"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Ali ljudi dolaze iz različitih profesija.</a:t>
            </a:r>
            <a:endParaRPr lang="nb-NO"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Nastaju stalne promjene koje treba objasniti na način da svi mogu razumjeti.</a:t>
            </a:r>
            <a:endParaRPr lang="nb-NO"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Stavite se na mjesto primatelja poruke.</a:t>
            </a:r>
            <a:endParaRPr lang="nb-NO"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Ne zaboravite koristiti aktivni jezik!</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22</a:t>
            </a:fld>
            <a:endParaRPr lang="nb-NO"/>
          </a:p>
        </p:txBody>
      </p:sp>
    </p:spTree>
    <p:extLst>
      <p:ext uri="{BB962C8B-B14F-4D97-AF65-F5344CB8AC3E}">
        <p14:creationId xmlns:p14="http://schemas.microsoft.com/office/powerpoint/2010/main" val="23533486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Postoji mnogo komunikacijskih kanala koje možete odabrati.</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Nakon što su ciljne skupine definirane, moramo analizirati koje kanale trebamo upotrijebiti da bismo došli do njih.</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CF32F41C-C200-4B6E-A898-BA0FFFF44E0D}" type="slidenum">
              <a:rPr lang="nb-NO" smtClean="0"/>
              <a:t>23</a:t>
            </a:fld>
            <a:endParaRPr lang="nb-NO"/>
          </a:p>
        </p:txBody>
      </p:sp>
    </p:spTree>
    <p:extLst>
      <p:ext uri="{BB962C8B-B14F-4D97-AF65-F5344CB8AC3E}">
        <p14:creationId xmlns:p14="http://schemas.microsoft.com/office/powerpoint/2010/main" val="32563953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Moramo izdržati otpor, i zapamtiti da čak i nepopularne mjere mogu biti popularne jednom kada dobiju uporište.</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Možete smanjiti otpor objašnjavanjem zašto su akcije potrebne ili se događaju, i kako ćete pokušati smanjiti nedostatke.</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Otpor promjenama je prirodan. Upravljanje promjenama postavlja zahtjeve na nošenje s problemom otpora promjenama u tuđim životima. To zahtijeva jasnoću, da možemo pružiti jasne upute za ono što se mora dogoditi i da temeljito radimo na poticanju čelnika da predvode s promjenama navika na svome primjeru. Komunikacija je posebno važna, kako bi ljudi razumjeli ZAŠTO su potrebne mjere. Puno otpora i kontroverzne mjere mogu značiti da moramo biti fleksibilniji i prilagoditi našu komunikaciju te uložiti napor u pozitivne akcije.</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Mnoge velike promjene u društvu su na početku bile kontroverzne, ali su danas neophodne i dio našeg svakodnevnog života.</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CF32F41C-C200-4B6E-A898-BA0FFFF44E0D}" type="slidenum">
              <a:rPr lang="nb-NO" smtClean="0"/>
              <a:t>24</a:t>
            </a:fld>
            <a:endParaRPr lang="nb-NO"/>
          </a:p>
        </p:txBody>
      </p:sp>
    </p:spTree>
    <p:extLst>
      <p:ext uri="{BB962C8B-B14F-4D97-AF65-F5344CB8AC3E}">
        <p14:creationId xmlns:p14="http://schemas.microsoft.com/office/powerpoint/2010/main" val="34885915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pPr lvl="0"/>
            <a:r>
              <a:rPr lang="hr-HR" sz="1200" kern="1200" dirty="0">
                <a:solidFill>
                  <a:schemeClr val="tx1"/>
                </a:solidFill>
                <a:effectLst/>
                <a:latin typeface="+mn-lt"/>
                <a:ea typeface="+mn-ea"/>
                <a:cs typeface="+mn-cs"/>
              </a:rPr>
              <a:t>- Razmislite o onome što ste već učinili. Stalci za bicikle su odlične klimatske mjere! Zamjenjuje li grad kotlove na lož ulje s centraliziranim toplinskim sustavima? Voze li se čelnici autobusom? Dodijelite nagradu za ovogodišnje najbolje gospodarenje otpadom, klimatskog prijatelja tjedna, najbolji vrtić u gradu.</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Govoriti NE dolazi uz sve ostalo</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Što se više približite svakodnevnom životu ljudi, vaš plan će bolje funkcionirati.</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Postoji mnogo općina i gradova koje rade na složenim temama - dugim procesima - glavnim pitanjima. Ljudima zapravo nije stalo do toga. Oni brinu o tome što će napraviti razliku u njihovom svakodnevnom životu. Mnogi voditelji projekata i urbanisti postanu malo razočarani kada se ispostavi da je odličan općinski/gradski </a:t>
            </a:r>
            <a:r>
              <a:rPr lang="hr-HR" sz="1200" kern="1200" dirty="0" err="1">
                <a:solidFill>
                  <a:schemeClr val="tx1"/>
                </a:solidFill>
                <a:effectLst/>
                <a:latin typeface="+mn-lt"/>
                <a:ea typeface="+mn-ea"/>
                <a:cs typeface="+mn-cs"/>
              </a:rPr>
              <a:t>master</a:t>
            </a:r>
            <a:r>
              <a:rPr lang="hr-HR" sz="1200" kern="1200" dirty="0">
                <a:solidFill>
                  <a:schemeClr val="tx1"/>
                </a:solidFill>
                <a:effectLst/>
                <a:latin typeface="+mn-lt"/>
                <a:ea typeface="+mn-ea"/>
                <a:cs typeface="+mn-cs"/>
              </a:rPr>
              <a:t> plan od 25 stranica gotovo nečitljiv.</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Najvažnija stvar je da ljudi primijete što ste učinili i što kažete te da činite ono što kažete!</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Nikad nema dovoljno ljudskih resursa koji bi se bavili komunikacijom i informiranjem. Važno je da ste motivirani i radite što je u vašim mogućnostima-čitate o drugim primjerima, napišete malo, snimite video isječak svojim telefonom, fotografirate</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Što više radite na tome, više ćete vidjeti gdje se nalaze potencijalne laži, a očekivanja će porasti u skladu s time.</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Kako bi se privukla pozornost medija, mudro je koristiti postojeće slučajeve za ilustraciju klimatskih pitanja. Toplinski valovi i prometne gužve. Trajektne usluge se šire dok se </a:t>
            </a:r>
            <a:r>
              <a:rPr lang="hr-HR" sz="1200" kern="1200" dirty="0" err="1">
                <a:solidFill>
                  <a:schemeClr val="tx1"/>
                </a:solidFill>
                <a:effectLst/>
                <a:latin typeface="+mn-lt"/>
                <a:ea typeface="+mn-ea"/>
                <a:cs typeface="+mn-cs"/>
              </a:rPr>
              <a:t>Fredrikstadski</a:t>
            </a:r>
            <a:r>
              <a:rPr lang="hr-HR" sz="1200" kern="1200" dirty="0">
                <a:solidFill>
                  <a:schemeClr val="tx1"/>
                </a:solidFill>
                <a:effectLst/>
                <a:latin typeface="+mn-lt"/>
                <a:ea typeface="+mn-ea"/>
                <a:cs typeface="+mn-cs"/>
              </a:rPr>
              <a:t> most obnavlja.</a:t>
            </a:r>
            <a:endParaRPr lang="nb-NO" sz="1200" kern="1200" dirty="0">
              <a:solidFill>
                <a:schemeClr val="tx1"/>
              </a:solidFill>
              <a:effectLst/>
              <a:latin typeface="+mn-lt"/>
              <a:ea typeface="+mn-ea"/>
              <a:cs typeface="+mn-cs"/>
            </a:endParaRPr>
          </a:p>
          <a:p>
            <a:endParaRPr lang="hr-HR" sz="1200" b="1" kern="1200" dirty="0">
              <a:solidFill>
                <a:schemeClr val="tx1"/>
              </a:solidFill>
              <a:effectLst/>
              <a:latin typeface="+mn-lt"/>
              <a:ea typeface="+mn-ea"/>
              <a:cs typeface="+mn-cs"/>
            </a:endParaRPr>
          </a:p>
          <a:p>
            <a:r>
              <a:rPr lang="hr-HR" sz="1200" b="1" kern="1200" dirty="0">
                <a:solidFill>
                  <a:schemeClr val="tx1"/>
                </a:solidFill>
                <a:effectLst/>
                <a:latin typeface="+mn-lt"/>
                <a:ea typeface="+mn-ea"/>
                <a:cs typeface="+mn-cs"/>
              </a:rPr>
              <a:t>Kada ljudi prihvaćaju?</a:t>
            </a:r>
            <a:endParaRPr lang="nb-NO" sz="1200" kern="1200" dirty="0">
              <a:solidFill>
                <a:schemeClr val="tx1"/>
              </a:solidFill>
              <a:effectLst/>
              <a:latin typeface="+mn-lt"/>
              <a:ea typeface="+mn-ea"/>
              <a:cs typeface="+mn-cs"/>
            </a:endParaRPr>
          </a:p>
          <a:p>
            <a:endParaRPr lang="hr-HR" sz="1200" b="1" kern="1200" dirty="0">
              <a:solidFill>
                <a:schemeClr val="tx1"/>
              </a:solidFill>
              <a:effectLst/>
              <a:latin typeface="+mn-lt"/>
              <a:ea typeface="+mn-ea"/>
              <a:cs typeface="+mn-cs"/>
            </a:endParaRPr>
          </a:p>
          <a:p>
            <a:r>
              <a:rPr lang="hr-HR" sz="1200" b="1" kern="1200" dirty="0">
                <a:solidFill>
                  <a:schemeClr val="tx1"/>
                </a:solidFill>
                <a:effectLst/>
                <a:latin typeface="+mn-lt"/>
                <a:ea typeface="+mn-ea"/>
                <a:cs typeface="+mn-cs"/>
              </a:rPr>
              <a:t>Što smatrate dobrim primjerima takvih podsjetnika?</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25</a:t>
            </a:fld>
            <a:endParaRPr lang="nb-NO"/>
          </a:p>
        </p:txBody>
      </p:sp>
    </p:spTree>
    <p:extLst>
      <p:ext uri="{BB962C8B-B14F-4D97-AF65-F5344CB8AC3E}">
        <p14:creationId xmlns:p14="http://schemas.microsoft.com/office/powerpoint/2010/main" val="36895345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Osim tradicionalnih medija, postoje mnogo zanimljivih alata koji se mogu koristiti da poruka dospije van. </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Važno je raditi s nečim što motivira i što je pogodno za svaku organizaciju.</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Kampanje imaju mnogo veći učinak ako se o njima govori putem društvenih medija.</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Lakše je prenijeti djelovanje nego stavove. Akcije stvaraju stavove!</a:t>
            </a:r>
            <a:endParaRPr lang="nb-NO" sz="1200" kern="1200" dirty="0">
              <a:solidFill>
                <a:schemeClr val="tx1"/>
              </a:solidFill>
              <a:effectLst/>
              <a:latin typeface="+mn-lt"/>
              <a:ea typeface="+mn-ea"/>
              <a:cs typeface="+mn-cs"/>
            </a:endParaRPr>
          </a:p>
          <a:p>
            <a:pPr lvl="0"/>
            <a:r>
              <a:rPr lang="hr-HR" sz="1200" kern="1200" dirty="0">
                <a:solidFill>
                  <a:schemeClr val="tx1"/>
                </a:solidFill>
                <a:effectLst/>
                <a:latin typeface="+mn-lt"/>
                <a:ea typeface="+mn-ea"/>
                <a:cs typeface="+mn-cs"/>
              </a:rPr>
              <a:t>- Na primjer, smanjenje korištenja automobila čini ljude svjesnijim recikliranja</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26</a:t>
            </a:fld>
            <a:endParaRPr lang="nb-NO"/>
          </a:p>
        </p:txBody>
      </p:sp>
    </p:spTree>
    <p:extLst>
      <p:ext uri="{BB962C8B-B14F-4D97-AF65-F5344CB8AC3E}">
        <p14:creationId xmlns:p14="http://schemas.microsoft.com/office/powerpoint/2010/main" val="41807680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hr-HR" sz="1200" kern="1200" dirty="0">
                <a:solidFill>
                  <a:schemeClr val="tx1"/>
                </a:solidFill>
                <a:effectLst/>
                <a:latin typeface="+mn-lt"/>
                <a:ea typeface="+mn-ea"/>
                <a:cs typeface="+mn-cs"/>
              </a:rPr>
              <a:t>Postoji mnogo istraživanja i dokaza o klimatskim pitanjima. To je dobra poruka za prenošenje i korištenje u komunikaciji. Imate puno dobrih činjenica!</a:t>
            </a:r>
            <a:endParaRPr lang="nb-NO" sz="1200" kern="1200" dirty="0">
              <a:solidFill>
                <a:schemeClr val="tx1"/>
              </a:solidFill>
              <a:effectLst/>
              <a:latin typeface="+mn-lt"/>
              <a:ea typeface="+mn-ea"/>
              <a:cs typeface="+mn-cs"/>
            </a:endParaRPr>
          </a:p>
          <a:p>
            <a:endParaRPr lang="hr-HR" sz="1200" kern="1200" dirty="0">
              <a:solidFill>
                <a:schemeClr val="tx1"/>
              </a:solidFill>
              <a:effectLst/>
              <a:latin typeface="+mn-lt"/>
              <a:ea typeface="+mn-ea"/>
              <a:cs typeface="+mn-cs"/>
            </a:endParaRPr>
          </a:p>
          <a:p>
            <a:r>
              <a:rPr lang="hr-HR" sz="1200" kern="1200" dirty="0">
                <a:solidFill>
                  <a:schemeClr val="tx1"/>
                </a:solidFill>
                <a:effectLst/>
                <a:latin typeface="+mn-lt"/>
                <a:ea typeface="+mn-ea"/>
                <a:cs typeface="+mn-cs"/>
              </a:rPr>
              <a:t>Koliko ugljika je zahvaćeno šumama, koliko daleko možete stići biciklom korištenjem biciklističkih staza, ima li pomaka sa trenutnim stanjem sortiranja i recikliranja otpada?</a:t>
            </a:r>
            <a:endParaRPr lang="nb-NO" sz="1200" kern="1200" dirty="0">
              <a:solidFill>
                <a:schemeClr val="tx1"/>
              </a:solidFill>
              <a:effectLst/>
              <a:latin typeface="+mn-lt"/>
              <a:ea typeface="+mn-ea"/>
              <a:cs typeface="+mn-cs"/>
            </a:endParaRPr>
          </a:p>
          <a:p>
            <a:endParaRPr lang="hr-HR" sz="1200" b="1" kern="1200" dirty="0">
              <a:solidFill>
                <a:schemeClr val="tx1"/>
              </a:solidFill>
              <a:effectLst/>
              <a:latin typeface="+mn-lt"/>
              <a:ea typeface="+mn-ea"/>
              <a:cs typeface="+mn-cs"/>
            </a:endParaRPr>
          </a:p>
          <a:p>
            <a:r>
              <a:rPr lang="hr-HR" sz="1200" b="1" kern="1200" dirty="0">
                <a:solidFill>
                  <a:schemeClr val="tx1"/>
                </a:solidFill>
                <a:effectLst/>
                <a:latin typeface="+mn-lt"/>
                <a:ea typeface="+mn-ea"/>
                <a:cs typeface="+mn-cs"/>
              </a:rPr>
              <a:t>Više ideja?</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27</a:t>
            </a:fld>
            <a:endParaRPr lang="nb-NO"/>
          </a:p>
        </p:txBody>
      </p:sp>
    </p:spTree>
    <p:extLst>
      <p:ext uri="{BB962C8B-B14F-4D97-AF65-F5344CB8AC3E}">
        <p14:creationId xmlns:p14="http://schemas.microsoft.com/office/powerpoint/2010/main" val="28847535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CF32F41C-C200-4B6E-A898-BA0FFFF44E0D}" type="slidenum">
              <a:rPr lang="nb-NO" smtClean="0"/>
              <a:t>28</a:t>
            </a:fld>
            <a:endParaRPr lang="nb-NO"/>
          </a:p>
        </p:txBody>
      </p:sp>
    </p:spTree>
    <p:extLst>
      <p:ext uri="{BB962C8B-B14F-4D97-AF65-F5344CB8AC3E}">
        <p14:creationId xmlns:p14="http://schemas.microsoft.com/office/powerpoint/2010/main" val="3727696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29</a:t>
            </a:fld>
            <a:endParaRPr lang="nb-NO"/>
          </a:p>
        </p:txBody>
      </p:sp>
    </p:spTree>
    <p:extLst>
      <p:ext uri="{BB962C8B-B14F-4D97-AF65-F5344CB8AC3E}">
        <p14:creationId xmlns:p14="http://schemas.microsoft.com/office/powerpoint/2010/main" val="34293066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CF32F41C-C200-4B6E-A898-BA0FFFF44E0D}" type="slidenum">
              <a:rPr lang="nb-NO" smtClean="0"/>
              <a:t>30</a:t>
            </a:fld>
            <a:endParaRPr lang="nb-NO"/>
          </a:p>
        </p:txBody>
      </p:sp>
    </p:spTree>
    <p:extLst>
      <p:ext uri="{BB962C8B-B14F-4D97-AF65-F5344CB8AC3E}">
        <p14:creationId xmlns:p14="http://schemas.microsoft.com/office/powerpoint/2010/main" val="15659493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31</a:t>
            </a:fld>
            <a:endParaRPr lang="nb-NO"/>
          </a:p>
        </p:txBody>
      </p:sp>
    </p:spTree>
    <p:extLst>
      <p:ext uri="{BB962C8B-B14F-4D97-AF65-F5344CB8AC3E}">
        <p14:creationId xmlns:p14="http://schemas.microsoft.com/office/powerpoint/2010/main" val="29486654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32</a:t>
            </a:fld>
            <a:endParaRPr lang="nb-NO"/>
          </a:p>
        </p:txBody>
      </p:sp>
    </p:spTree>
    <p:extLst>
      <p:ext uri="{BB962C8B-B14F-4D97-AF65-F5344CB8AC3E}">
        <p14:creationId xmlns:p14="http://schemas.microsoft.com/office/powerpoint/2010/main" val="33165273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33</a:t>
            </a:fld>
            <a:endParaRPr lang="nb-NO"/>
          </a:p>
        </p:txBody>
      </p:sp>
    </p:spTree>
    <p:extLst>
      <p:ext uri="{BB962C8B-B14F-4D97-AF65-F5344CB8AC3E}">
        <p14:creationId xmlns:p14="http://schemas.microsoft.com/office/powerpoint/2010/main" val="3210268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1597819"/>
            <a:ext cx="7772400" cy="1102519"/>
          </a:xfrm>
        </p:spPr>
        <p:txBody>
          <a:bodyPr/>
          <a:lstStyle/>
          <a:p>
            <a:r>
              <a:rPr lang="nb-NO"/>
              <a:t>Klikk for å redigere tittelstil</a:t>
            </a:r>
          </a:p>
        </p:txBody>
      </p:sp>
      <p:sp>
        <p:nvSpPr>
          <p:cNvPr id="3" name="Undertittel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a:t>Klikk for å redigere undertittelstil i malen</a:t>
            </a:r>
          </a:p>
        </p:txBody>
      </p:sp>
      <p:sp>
        <p:nvSpPr>
          <p:cNvPr id="4" name="Plassholder for dato 3"/>
          <p:cNvSpPr>
            <a:spLocks noGrp="1"/>
          </p:cNvSpPr>
          <p:nvPr>
            <p:ph type="dt" sz="half" idx="10"/>
          </p:nvPr>
        </p:nvSpPr>
        <p:spPr/>
        <p:txBody>
          <a:bodyPr/>
          <a:lstStyle/>
          <a:p>
            <a:fld id="{A9D0E700-8D4C-44E1-A3BF-99133207B0BA}" type="datetimeFigureOut">
              <a:rPr lang="nb-NO" smtClean="0"/>
              <a:t>15.01.2019</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249557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p:cNvSpPr>
            <a:spLocks noGrp="1"/>
          </p:cNvSpPr>
          <p:nvPr>
            <p:ph type="dt" sz="half" idx="10"/>
          </p:nvPr>
        </p:nvSpPr>
        <p:spPr/>
        <p:txBody>
          <a:bodyPr/>
          <a:lstStyle/>
          <a:p>
            <a:fld id="{A9D0E700-8D4C-44E1-A3BF-99133207B0BA}" type="datetimeFigureOut">
              <a:rPr lang="nb-NO" smtClean="0"/>
              <a:t>15.01.2019</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2522365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3305176"/>
            <a:ext cx="7772400" cy="1021556"/>
          </a:xfrm>
        </p:spPr>
        <p:txBody>
          <a:bodyPr anchor="t"/>
          <a:lstStyle>
            <a:lvl1pPr algn="l">
              <a:defRPr sz="4000" b="1" cap="all"/>
            </a:lvl1pPr>
          </a:lstStyle>
          <a:p>
            <a:r>
              <a:rPr lang="nb-NO"/>
              <a:t>Klikk for å redigere tittelstil</a:t>
            </a:r>
          </a:p>
        </p:txBody>
      </p:sp>
      <p:sp>
        <p:nvSpPr>
          <p:cNvPr id="3" name="Plassholder for tekst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a:t>Klikk for å redigere tekststiler i malen</a:t>
            </a:r>
          </a:p>
        </p:txBody>
      </p:sp>
      <p:sp>
        <p:nvSpPr>
          <p:cNvPr id="4" name="Plassholder for dato 3"/>
          <p:cNvSpPr>
            <a:spLocks noGrp="1"/>
          </p:cNvSpPr>
          <p:nvPr>
            <p:ph type="dt" sz="half" idx="10"/>
          </p:nvPr>
        </p:nvSpPr>
        <p:spPr/>
        <p:txBody>
          <a:bodyPr/>
          <a:lstStyle/>
          <a:p>
            <a:fld id="{A9D0E700-8D4C-44E1-A3BF-99133207B0BA}" type="datetimeFigureOut">
              <a:rPr lang="nb-NO" smtClean="0"/>
              <a:t>15.01.2019</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538942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innhold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p:cNvSpPr>
            <a:spLocks noGrp="1"/>
          </p:cNvSpPr>
          <p:nvPr>
            <p:ph type="dt" sz="half" idx="10"/>
          </p:nvPr>
        </p:nvSpPr>
        <p:spPr/>
        <p:txBody>
          <a:bodyPr/>
          <a:lstStyle/>
          <a:p>
            <a:fld id="{A9D0E700-8D4C-44E1-A3BF-99133207B0BA}" type="datetimeFigureOut">
              <a:rPr lang="nb-NO" smtClean="0"/>
              <a:t>15.01.2019</a:t>
            </a:fld>
            <a:endParaRPr lang="nb-NO"/>
          </a:p>
        </p:txBody>
      </p:sp>
      <p:sp>
        <p:nvSpPr>
          <p:cNvPr id="6" name="Plassholder for bunntekst 5"/>
          <p:cNvSpPr>
            <a:spLocks noGrp="1"/>
          </p:cNvSpPr>
          <p:nvPr>
            <p:ph type="ftr" sz="quarter" idx="11"/>
          </p:nvPr>
        </p:nvSpPr>
        <p:spPr/>
        <p:txBody>
          <a:bodyPr/>
          <a:lstStyle/>
          <a:p>
            <a:endParaRPr lang="nb-NO"/>
          </a:p>
        </p:txBody>
      </p:sp>
      <p:sp>
        <p:nvSpPr>
          <p:cNvPr id="7" name="Plassholder for lysbildenummer 6"/>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4158451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a:t>Klikk for å redigere tittelstil</a:t>
            </a:r>
          </a:p>
        </p:txBody>
      </p:sp>
      <p:sp>
        <p:nvSpPr>
          <p:cNvPr id="3" name="Plassholder for tekst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Plassholder for innhold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tekst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6" name="Plassholder for innhold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A9D0E700-8D4C-44E1-A3BF-99133207B0BA}" type="datetimeFigureOut">
              <a:rPr lang="nb-NO" smtClean="0"/>
              <a:t>15.01.2019</a:t>
            </a:fld>
            <a:endParaRPr lang="nb-NO"/>
          </a:p>
        </p:txBody>
      </p:sp>
      <p:sp>
        <p:nvSpPr>
          <p:cNvPr id="8" name="Plassholder for bunntekst 7"/>
          <p:cNvSpPr>
            <a:spLocks noGrp="1"/>
          </p:cNvSpPr>
          <p:nvPr>
            <p:ph type="ftr" sz="quarter" idx="11"/>
          </p:nvPr>
        </p:nvSpPr>
        <p:spPr/>
        <p:txBody>
          <a:bodyPr/>
          <a:lstStyle/>
          <a:p>
            <a:endParaRPr lang="nb-NO"/>
          </a:p>
        </p:txBody>
      </p:sp>
      <p:sp>
        <p:nvSpPr>
          <p:cNvPr id="9" name="Plassholder for lysbildenummer 8"/>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3884467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A9D0E700-8D4C-44E1-A3BF-99133207B0BA}" type="datetimeFigureOut">
              <a:rPr lang="nb-NO" smtClean="0"/>
              <a:t>15.01.2019</a:t>
            </a:fld>
            <a:endParaRPr lang="nb-NO"/>
          </a:p>
        </p:txBody>
      </p:sp>
      <p:sp>
        <p:nvSpPr>
          <p:cNvPr id="4" name="Plassholder for bunntekst 3"/>
          <p:cNvSpPr>
            <a:spLocks noGrp="1"/>
          </p:cNvSpPr>
          <p:nvPr>
            <p:ph type="ftr" sz="quarter" idx="11"/>
          </p:nvPr>
        </p:nvSpPr>
        <p:spPr/>
        <p:txBody>
          <a:bodyPr/>
          <a:lstStyle/>
          <a:p>
            <a:endParaRPr lang="nb-NO"/>
          </a:p>
        </p:txBody>
      </p:sp>
      <p:sp>
        <p:nvSpPr>
          <p:cNvPr id="5" name="Plassholder for lysbildenummer 4"/>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2532569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A9D0E700-8D4C-44E1-A3BF-99133207B0BA}" type="datetimeFigureOut">
              <a:rPr lang="nb-NO" smtClean="0"/>
              <a:t>15.01.2019</a:t>
            </a:fld>
            <a:endParaRPr lang="nb-NO"/>
          </a:p>
        </p:txBody>
      </p:sp>
      <p:sp>
        <p:nvSpPr>
          <p:cNvPr id="3" name="Plassholder for bunntekst 2"/>
          <p:cNvSpPr>
            <a:spLocks noGrp="1"/>
          </p:cNvSpPr>
          <p:nvPr>
            <p:ph type="ftr" sz="quarter" idx="11"/>
          </p:nvPr>
        </p:nvSpPr>
        <p:spPr/>
        <p:txBody>
          <a:bodyPr/>
          <a:lstStyle/>
          <a:p>
            <a:endParaRPr lang="nb-NO"/>
          </a:p>
        </p:txBody>
      </p:sp>
      <p:sp>
        <p:nvSpPr>
          <p:cNvPr id="4" name="Plassholder for lysbildenummer 3"/>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3152072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1" y="204787"/>
            <a:ext cx="3008313" cy="871538"/>
          </a:xfrm>
        </p:spPr>
        <p:txBody>
          <a:bodyPr anchor="b"/>
          <a:lstStyle>
            <a:lvl1pPr algn="l">
              <a:defRPr sz="2000" b="1"/>
            </a:lvl1pPr>
          </a:lstStyle>
          <a:p>
            <a:r>
              <a:rPr lang="nb-NO"/>
              <a:t>Klikk for å redigere tittelstil</a:t>
            </a:r>
          </a:p>
        </p:txBody>
      </p:sp>
      <p:sp>
        <p:nvSpPr>
          <p:cNvPr id="3" name="Plassholder for innhold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tekst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a:t>Klikk for å redigere tekststiler i malen</a:t>
            </a:r>
          </a:p>
        </p:txBody>
      </p:sp>
      <p:sp>
        <p:nvSpPr>
          <p:cNvPr id="5" name="Plassholder for dato 4"/>
          <p:cNvSpPr>
            <a:spLocks noGrp="1"/>
          </p:cNvSpPr>
          <p:nvPr>
            <p:ph type="dt" sz="half" idx="10"/>
          </p:nvPr>
        </p:nvSpPr>
        <p:spPr/>
        <p:txBody>
          <a:bodyPr/>
          <a:lstStyle/>
          <a:p>
            <a:fld id="{A9D0E700-8D4C-44E1-A3BF-99133207B0BA}" type="datetimeFigureOut">
              <a:rPr lang="nb-NO" smtClean="0"/>
              <a:t>15.01.2019</a:t>
            </a:fld>
            <a:endParaRPr lang="nb-NO"/>
          </a:p>
        </p:txBody>
      </p:sp>
      <p:sp>
        <p:nvSpPr>
          <p:cNvPr id="6" name="Plassholder for bunntekst 5"/>
          <p:cNvSpPr>
            <a:spLocks noGrp="1"/>
          </p:cNvSpPr>
          <p:nvPr>
            <p:ph type="ftr" sz="quarter" idx="11"/>
          </p:nvPr>
        </p:nvSpPr>
        <p:spPr/>
        <p:txBody>
          <a:bodyPr/>
          <a:lstStyle/>
          <a:p>
            <a:endParaRPr lang="nb-NO"/>
          </a:p>
        </p:txBody>
      </p:sp>
      <p:sp>
        <p:nvSpPr>
          <p:cNvPr id="7" name="Plassholder for lysbildenummer 6"/>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3661465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1792288" y="3600450"/>
            <a:ext cx="5486400" cy="425054"/>
          </a:xfrm>
        </p:spPr>
        <p:txBody>
          <a:bodyPr anchor="b"/>
          <a:lstStyle>
            <a:lvl1pPr algn="l">
              <a:defRPr sz="2000" b="1"/>
            </a:lvl1pPr>
          </a:lstStyle>
          <a:p>
            <a:r>
              <a:rPr lang="nb-NO"/>
              <a:t>Klikk for å redigere tittelstil</a:t>
            </a:r>
          </a:p>
        </p:txBody>
      </p:sp>
      <p:sp>
        <p:nvSpPr>
          <p:cNvPr id="3" name="Plassholder for bild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b-NO"/>
          </a:p>
        </p:txBody>
      </p:sp>
      <p:sp>
        <p:nvSpPr>
          <p:cNvPr id="4" name="Plassholder for tekst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a:t>Klikk for å redigere tekststiler i malen</a:t>
            </a:r>
          </a:p>
        </p:txBody>
      </p:sp>
      <p:sp>
        <p:nvSpPr>
          <p:cNvPr id="5" name="Plassholder for dato 4"/>
          <p:cNvSpPr>
            <a:spLocks noGrp="1"/>
          </p:cNvSpPr>
          <p:nvPr>
            <p:ph type="dt" sz="half" idx="10"/>
          </p:nvPr>
        </p:nvSpPr>
        <p:spPr/>
        <p:txBody>
          <a:bodyPr/>
          <a:lstStyle/>
          <a:p>
            <a:fld id="{A9D0E700-8D4C-44E1-A3BF-99133207B0BA}" type="datetimeFigureOut">
              <a:rPr lang="nb-NO" smtClean="0"/>
              <a:t>15.01.2019</a:t>
            </a:fld>
            <a:endParaRPr lang="nb-NO"/>
          </a:p>
        </p:txBody>
      </p:sp>
      <p:sp>
        <p:nvSpPr>
          <p:cNvPr id="6" name="Plassholder for bunntekst 5"/>
          <p:cNvSpPr>
            <a:spLocks noGrp="1"/>
          </p:cNvSpPr>
          <p:nvPr>
            <p:ph type="ftr" sz="quarter" idx="11"/>
          </p:nvPr>
        </p:nvSpPr>
        <p:spPr/>
        <p:txBody>
          <a:bodyPr/>
          <a:lstStyle/>
          <a:p>
            <a:endParaRPr lang="nb-NO"/>
          </a:p>
        </p:txBody>
      </p:sp>
      <p:sp>
        <p:nvSpPr>
          <p:cNvPr id="7" name="Plassholder for lysbildenummer 6"/>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4242937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loddrett tekst 2"/>
          <p:cNvSpPr>
            <a:spLocks noGrp="1"/>
          </p:cNvSpPr>
          <p:nvPr>
            <p:ph type="body" orient="vert" idx="1"/>
          </p:nvPr>
        </p:nvSpPr>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p:cNvSpPr>
            <a:spLocks noGrp="1"/>
          </p:cNvSpPr>
          <p:nvPr>
            <p:ph type="dt" sz="half" idx="10"/>
          </p:nvPr>
        </p:nvSpPr>
        <p:spPr/>
        <p:txBody>
          <a:bodyPr/>
          <a:lstStyle/>
          <a:p>
            <a:fld id="{A9D0E700-8D4C-44E1-A3BF-99133207B0BA}" type="datetimeFigureOut">
              <a:rPr lang="nb-NO" smtClean="0"/>
              <a:t>15.01.2019</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3438483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629400" y="205979"/>
            <a:ext cx="2057400" cy="4388644"/>
          </a:xfrm>
        </p:spPr>
        <p:txBody>
          <a:bodyPr vert="eaVert"/>
          <a:lstStyle/>
          <a:p>
            <a:r>
              <a:rPr lang="nb-NO"/>
              <a:t>Klikk for å redigere tittelstil</a:t>
            </a:r>
          </a:p>
        </p:txBody>
      </p:sp>
      <p:sp>
        <p:nvSpPr>
          <p:cNvPr id="3" name="Plassholder for loddrett tekst 2"/>
          <p:cNvSpPr>
            <a:spLocks noGrp="1"/>
          </p:cNvSpPr>
          <p:nvPr>
            <p:ph type="body" orient="vert" idx="1"/>
          </p:nvPr>
        </p:nvSpPr>
        <p:spPr>
          <a:xfrm>
            <a:off x="457200" y="205979"/>
            <a:ext cx="6019800" cy="4388644"/>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p:cNvSpPr>
            <a:spLocks noGrp="1"/>
          </p:cNvSpPr>
          <p:nvPr>
            <p:ph type="dt" sz="half" idx="10"/>
          </p:nvPr>
        </p:nvSpPr>
        <p:spPr/>
        <p:txBody>
          <a:bodyPr/>
          <a:lstStyle/>
          <a:p>
            <a:fld id="{A9D0E700-8D4C-44E1-A3BF-99133207B0BA}" type="datetimeFigureOut">
              <a:rPr lang="nb-NO" smtClean="0"/>
              <a:t>15.01.2019</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1951501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nb-NO"/>
              <a:t>Klikk for å redigere tittelstil</a:t>
            </a:r>
          </a:p>
        </p:txBody>
      </p:sp>
      <p:sp>
        <p:nvSpPr>
          <p:cNvPr id="3" name="Plassholder for tekst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9D0E700-8D4C-44E1-A3BF-99133207B0BA}" type="datetimeFigureOut">
              <a:rPr lang="nb-NO" smtClean="0"/>
              <a:t>15.01.2019</a:t>
            </a:fld>
            <a:endParaRPr lang="nb-NO"/>
          </a:p>
        </p:txBody>
      </p:sp>
      <p:sp>
        <p:nvSpPr>
          <p:cNvPr id="5" name="Plassholder for bunntekst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b-NO"/>
          </a:p>
        </p:txBody>
      </p:sp>
      <p:sp>
        <p:nvSpPr>
          <p:cNvPr id="6" name="Plassholder for lysbildenumm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75E55E4-FAC0-4BAD-A749-09D792A1800A}" type="slidenum">
              <a:rPr lang="nb-NO" smtClean="0"/>
              <a:t>‹#›</a:t>
            </a:fld>
            <a:endParaRPr lang="nb-NO"/>
          </a:p>
        </p:txBody>
      </p:sp>
    </p:spTree>
    <p:extLst>
      <p:ext uri="{BB962C8B-B14F-4D97-AF65-F5344CB8AC3E}">
        <p14:creationId xmlns:p14="http://schemas.microsoft.com/office/powerpoint/2010/main" val="2245051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emf"/><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emf"/><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emf"/><Relationship Id="rId12" Type="http://schemas.openxmlformats.org/officeDocument/2006/relationships/image" Target="../media/image4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emf"/><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image" Target="../media/image56.png"/></Relationships>
</file>

<file path=ppt/slides/_rels/slide3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60.png"/></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emf"/><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2.emf"/><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48458231-E95E-6340-91D4-2C51CBDC5F65}"/>
              </a:ext>
            </a:extLst>
          </p:cNvPr>
          <p:cNvSpPr/>
          <p:nvPr/>
        </p:nvSpPr>
        <p:spPr>
          <a:xfrm>
            <a:off x="0" y="0"/>
            <a:ext cx="9144000" cy="4328285"/>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8" name="Tittel 1">
            <a:extLst>
              <a:ext uri="{FF2B5EF4-FFF2-40B4-BE49-F238E27FC236}">
                <a16:creationId xmlns:a16="http://schemas.microsoft.com/office/drawing/2014/main" id="{EC765B1C-B553-D447-A39E-F9B3B2FE6D77}"/>
              </a:ext>
            </a:extLst>
          </p:cNvPr>
          <p:cNvSpPr txBox="1">
            <a:spLocks/>
          </p:cNvSpPr>
          <p:nvPr/>
        </p:nvSpPr>
        <p:spPr>
          <a:xfrm>
            <a:off x="1241549" y="382937"/>
            <a:ext cx="6660901" cy="135251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000" b="1" dirty="0" err="1">
                <a:solidFill>
                  <a:schemeClr val="bg1"/>
                </a:solidFill>
                <a:latin typeface="Arial" panose="020B0604020202020204" pitchFamily="34" charset="0"/>
                <a:cs typeface="Arial" panose="020B0604020202020204" pitchFamily="34" charset="0"/>
              </a:rPr>
              <a:t>Dobrodošli</a:t>
            </a:r>
            <a:r>
              <a:rPr lang="en-US" sz="5000" b="1" dirty="0">
                <a:solidFill>
                  <a:schemeClr val="bg1"/>
                </a:solidFill>
                <a:latin typeface="Arial" panose="020B0604020202020204" pitchFamily="34" charset="0"/>
                <a:cs typeface="Arial" panose="020B0604020202020204" pitchFamily="34" charset="0"/>
              </a:rPr>
              <a:t> </a:t>
            </a:r>
            <a:r>
              <a:rPr lang="en-US" sz="5000" b="1" dirty="0" err="1">
                <a:solidFill>
                  <a:schemeClr val="bg1"/>
                </a:solidFill>
                <a:latin typeface="Arial" panose="020B0604020202020204" pitchFamily="34" charset="0"/>
                <a:cs typeface="Arial" panose="020B0604020202020204" pitchFamily="34" charset="0"/>
              </a:rPr>
              <a:t>na</a:t>
            </a:r>
            <a:r>
              <a:rPr lang="en-US" sz="5000" b="1" dirty="0">
                <a:solidFill>
                  <a:schemeClr val="bg1"/>
                </a:solidFill>
                <a:latin typeface="Arial" panose="020B0604020202020204" pitchFamily="34" charset="0"/>
                <a:cs typeface="Arial" panose="020B0604020202020204" pitchFamily="34" charset="0"/>
              </a:rPr>
              <a:t> </a:t>
            </a:r>
            <a:r>
              <a:rPr lang="en-US" sz="5000" b="1" dirty="0" err="1">
                <a:solidFill>
                  <a:schemeClr val="bg1"/>
                </a:solidFill>
                <a:latin typeface="Arial" panose="020B0604020202020204" pitchFamily="34" charset="0"/>
                <a:cs typeface="Arial" panose="020B0604020202020204" pitchFamily="34" charset="0"/>
              </a:rPr>
              <a:t>našu</a:t>
            </a:r>
            <a:r>
              <a:rPr lang="en-US" sz="5000" b="1" dirty="0">
                <a:solidFill>
                  <a:schemeClr val="bg1"/>
                </a:solidFill>
                <a:latin typeface="Arial" panose="020B0604020202020204" pitchFamily="34" charset="0"/>
                <a:cs typeface="Arial" panose="020B0604020202020204" pitchFamily="34" charset="0"/>
              </a:rPr>
              <a:t> </a:t>
            </a:r>
            <a:r>
              <a:rPr lang="en-US" sz="5000" b="1" dirty="0" err="1">
                <a:solidFill>
                  <a:schemeClr val="bg1"/>
                </a:solidFill>
                <a:latin typeface="Arial" panose="020B0604020202020204" pitchFamily="34" charset="0"/>
                <a:cs typeface="Arial" panose="020B0604020202020204" pitchFamily="34" charset="0"/>
              </a:rPr>
              <a:t>radionicu</a:t>
            </a:r>
            <a:r>
              <a:rPr lang="en-US" sz="5000" b="1" dirty="0">
                <a:solidFill>
                  <a:schemeClr val="bg1"/>
                </a:solidFill>
                <a:latin typeface="Arial" panose="020B0604020202020204" pitchFamily="34" charset="0"/>
                <a:cs typeface="Arial" panose="020B0604020202020204" pitchFamily="34" charset="0"/>
              </a:rPr>
              <a:t> o </a:t>
            </a:r>
            <a:r>
              <a:rPr lang="en-US" sz="5000" b="1" dirty="0" err="1">
                <a:solidFill>
                  <a:schemeClr val="bg1"/>
                </a:solidFill>
                <a:latin typeface="Arial" panose="020B0604020202020204" pitchFamily="34" charset="0"/>
                <a:cs typeface="Arial" panose="020B0604020202020204" pitchFamily="34" charset="0"/>
              </a:rPr>
              <a:t>klimi</a:t>
            </a:r>
            <a:r>
              <a:rPr lang="en-US" sz="5000" b="1" dirty="0">
                <a:solidFill>
                  <a:schemeClr val="bg1"/>
                </a:solidFill>
                <a:latin typeface="Arial" panose="020B0604020202020204" pitchFamily="34" charset="0"/>
                <a:cs typeface="Arial" panose="020B0604020202020204" pitchFamily="34" charset="0"/>
              </a:rPr>
              <a:t>!</a:t>
            </a:r>
            <a:endParaRPr lang="nb-NO" sz="5000" b="1" dirty="0">
              <a:solidFill>
                <a:schemeClr val="bg1"/>
              </a:solidFill>
              <a:latin typeface="Arial" panose="020B0604020202020204" pitchFamily="34" charset="0"/>
              <a:cs typeface="Arial" panose="020B0604020202020204" pitchFamily="34" charset="0"/>
            </a:endParaRPr>
          </a:p>
        </p:txBody>
      </p:sp>
      <p:pic>
        <p:nvPicPr>
          <p:cNvPr id="10" name="Bilde 9">
            <a:extLst>
              <a:ext uri="{FF2B5EF4-FFF2-40B4-BE49-F238E27FC236}">
                <a16:creationId xmlns:a16="http://schemas.microsoft.com/office/drawing/2014/main" id="{39CEEE9D-9A10-0F4E-A7AC-147C0FFA92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9467" y="4452827"/>
            <a:ext cx="831614" cy="554887"/>
          </a:xfrm>
          <a:prstGeom prst="rect">
            <a:avLst/>
          </a:prstGeom>
        </p:spPr>
      </p:pic>
      <p:pic>
        <p:nvPicPr>
          <p:cNvPr id="11" name="Bilde 10">
            <a:extLst>
              <a:ext uri="{FF2B5EF4-FFF2-40B4-BE49-F238E27FC236}">
                <a16:creationId xmlns:a16="http://schemas.microsoft.com/office/drawing/2014/main" id="{366959AD-947A-714A-AFFA-82539E9932C1}"/>
              </a:ext>
            </a:extLst>
          </p:cNvPr>
          <p:cNvPicPr>
            <a:picLocks noChangeAspect="1"/>
          </p:cNvPicPr>
          <p:nvPr/>
        </p:nvPicPr>
        <p:blipFill>
          <a:blip r:embed="rId4"/>
          <a:stretch>
            <a:fillRect/>
          </a:stretch>
        </p:blipFill>
        <p:spPr>
          <a:xfrm>
            <a:off x="2726507" y="4491629"/>
            <a:ext cx="456604" cy="266352"/>
          </a:xfrm>
          <a:prstGeom prst="rect">
            <a:avLst/>
          </a:prstGeom>
        </p:spPr>
      </p:pic>
      <p:pic>
        <p:nvPicPr>
          <p:cNvPr id="12" name="Bilde 11">
            <a:extLst>
              <a:ext uri="{FF2B5EF4-FFF2-40B4-BE49-F238E27FC236}">
                <a16:creationId xmlns:a16="http://schemas.microsoft.com/office/drawing/2014/main" id="{75565597-F440-0944-B827-092887B3897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775"/>
          <a:stretch/>
        </p:blipFill>
        <p:spPr>
          <a:xfrm>
            <a:off x="590550" y="1508615"/>
            <a:ext cx="8015944" cy="2903098"/>
          </a:xfrm>
          <a:prstGeom prst="rect">
            <a:avLst/>
          </a:prstGeom>
        </p:spPr>
      </p:pic>
      <p:pic>
        <p:nvPicPr>
          <p:cNvPr id="13" name="Bilde 12">
            <a:extLst>
              <a:ext uri="{FF2B5EF4-FFF2-40B4-BE49-F238E27FC236}">
                <a16:creationId xmlns:a16="http://schemas.microsoft.com/office/drawing/2014/main" id="{F22C6EB6-DBAA-BB4C-8473-68FE16509C6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3528" y="4484152"/>
            <a:ext cx="1674267" cy="523562"/>
          </a:xfrm>
          <a:prstGeom prst="rect">
            <a:avLst/>
          </a:prstGeom>
        </p:spPr>
      </p:pic>
      <p:pic>
        <p:nvPicPr>
          <p:cNvPr id="14" name="Bilde 13">
            <a:extLst>
              <a:ext uri="{FF2B5EF4-FFF2-40B4-BE49-F238E27FC236}">
                <a16:creationId xmlns:a16="http://schemas.microsoft.com/office/drawing/2014/main" id="{56D990CF-5263-0042-BB3B-CEB7981E63E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19591" y="4833204"/>
            <a:ext cx="816557" cy="162193"/>
          </a:xfrm>
          <a:prstGeom prst="rect">
            <a:avLst/>
          </a:prstGeom>
        </p:spPr>
      </p:pic>
      <p:sp>
        <p:nvSpPr>
          <p:cNvPr id="2" name="TekstSylinder 1"/>
          <p:cNvSpPr txBox="1"/>
          <p:nvPr/>
        </p:nvSpPr>
        <p:spPr>
          <a:xfrm>
            <a:off x="7524328" y="4328285"/>
            <a:ext cx="1619672" cy="954107"/>
          </a:xfrm>
          <a:prstGeom prst="rect">
            <a:avLst/>
          </a:prstGeom>
          <a:noFill/>
        </p:spPr>
        <p:txBody>
          <a:bodyPr wrap="square" rtlCol="0">
            <a:spAutoFit/>
          </a:bodyPr>
          <a:lstStyle/>
          <a:p>
            <a:r>
              <a:rPr lang="en-GB" sz="800" dirty="0" err="1"/>
              <a:t>Ovaj</a:t>
            </a:r>
            <a:r>
              <a:rPr lang="en-GB" sz="800" dirty="0"/>
              <a:t> </a:t>
            </a:r>
            <a:r>
              <a:rPr lang="en-GB" sz="800" dirty="0" err="1"/>
              <a:t>projekt</a:t>
            </a:r>
            <a:r>
              <a:rPr lang="en-GB" sz="800" dirty="0"/>
              <a:t> </a:t>
            </a:r>
            <a:r>
              <a:rPr lang="en-GB" sz="800" dirty="0" err="1"/>
              <a:t>financiran</a:t>
            </a:r>
            <a:r>
              <a:rPr lang="en-GB" sz="800" dirty="0"/>
              <a:t> je </a:t>
            </a:r>
            <a:r>
              <a:rPr lang="en-GB" sz="800" dirty="0" err="1"/>
              <a:t>sredstvima</a:t>
            </a:r>
            <a:r>
              <a:rPr lang="en-GB" sz="800" dirty="0"/>
              <a:t> </a:t>
            </a:r>
            <a:r>
              <a:rPr lang="en-GB" sz="800" dirty="0" err="1"/>
              <a:t>iz</a:t>
            </a:r>
            <a:r>
              <a:rPr lang="en-GB" sz="800" dirty="0"/>
              <a:t> </a:t>
            </a:r>
            <a:r>
              <a:rPr lang="en-GB" sz="800" dirty="0" err="1"/>
              <a:t>programa</a:t>
            </a:r>
            <a:r>
              <a:rPr lang="en-GB" sz="800" dirty="0"/>
              <a:t> </a:t>
            </a:r>
            <a:r>
              <a:rPr lang="en-GB" sz="800" dirty="0" err="1"/>
              <a:t>Europske</a:t>
            </a:r>
            <a:r>
              <a:rPr lang="en-GB" sz="800" dirty="0"/>
              <a:t> </a:t>
            </a:r>
            <a:r>
              <a:rPr lang="en-GB" sz="800" dirty="0" err="1"/>
              <a:t>unije</a:t>
            </a:r>
            <a:r>
              <a:rPr lang="en-GB" sz="800" dirty="0"/>
              <a:t> </a:t>
            </a:r>
            <a:r>
              <a:rPr lang="en-GB" sz="800" dirty="0" err="1"/>
              <a:t>za</a:t>
            </a:r>
            <a:r>
              <a:rPr lang="en-GB" sz="800" dirty="0"/>
              <a:t> </a:t>
            </a:r>
            <a:r>
              <a:rPr lang="en-GB" sz="800" dirty="0" err="1"/>
              <a:t>istraživanje</a:t>
            </a:r>
            <a:r>
              <a:rPr lang="en-GB" sz="800" dirty="0"/>
              <a:t> </a:t>
            </a:r>
            <a:r>
              <a:rPr lang="en-GB" sz="800" dirty="0" err="1"/>
              <a:t>i</a:t>
            </a:r>
            <a:r>
              <a:rPr lang="en-GB" sz="800" dirty="0"/>
              <a:t> </a:t>
            </a:r>
            <a:r>
              <a:rPr lang="en-GB" sz="800" dirty="0" err="1"/>
              <a:t>inovacije</a:t>
            </a:r>
            <a:r>
              <a:rPr lang="en-GB" sz="800" dirty="0"/>
              <a:t> </a:t>
            </a:r>
            <a:r>
              <a:rPr lang="en-GB" sz="800" dirty="0" err="1"/>
              <a:t>Obzor</a:t>
            </a:r>
            <a:r>
              <a:rPr lang="en-GB" sz="800" dirty="0"/>
              <a:t> 2020 </a:t>
            </a:r>
            <a:r>
              <a:rPr lang="en-GB" sz="800" dirty="0" err="1"/>
              <a:t>na</a:t>
            </a:r>
            <a:r>
              <a:rPr lang="en-GB" sz="800" dirty="0"/>
              <a:t> </a:t>
            </a:r>
            <a:r>
              <a:rPr lang="en-GB" sz="800" dirty="0" err="1"/>
              <a:t>temelju</a:t>
            </a:r>
            <a:r>
              <a:rPr lang="en-GB" sz="800" dirty="0"/>
              <a:t> </a:t>
            </a:r>
            <a:r>
              <a:rPr lang="en-GB" sz="800" dirty="0" err="1"/>
              <a:t>Sporazuma</a:t>
            </a:r>
            <a:r>
              <a:rPr lang="en-GB" sz="800" dirty="0"/>
              <a:t> o </a:t>
            </a:r>
            <a:r>
              <a:rPr lang="en-GB" sz="800" dirty="0" err="1"/>
              <a:t>dodjeli</a:t>
            </a:r>
            <a:r>
              <a:rPr lang="en-GB" sz="800" dirty="0"/>
              <a:t> </a:t>
            </a:r>
            <a:r>
              <a:rPr lang="en-GB" sz="800" dirty="0" err="1"/>
              <a:t>bespovratnih</a:t>
            </a:r>
            <a:r>
              <a:rPr lang="en-GB" sz="800" dirty="0"/>
              <a:t> </a:t>
            </a:r>
            <a:r>
              <a:rPr lang="en-GB" sz="800" dirty="0" err="1"/>
              <a:t>sredstava</a:t>
            </a:r>
            <a:r>
              <a:rPr lang="en-GB" sz="800" dirty="0"/>
              <a:t> </a:t>
            </a:r>
            <a:r>
              <a:rPr lang="en-GB" sz="800" dirty="0" err="1"/>
              <a:t>broj</a:t>
            </a:r>
            <a:r>
              <a:rPr lang="en-GB" sz="800" dirty="0"/>
              <a:t> 784994.</a:t>
            </a:r>
            <a:endParaRPr lang="nb-NO" sz="800" dirty="0"/>
          </a:p>
          <a:p>
            <a:endParaRPr lang="nb-NO" sz="800" dirty="0"/>
          </a:p>
        </p:txBody>
      </p:sp>
      <p:pic>
        <p:nvPicPr>
          <p:cNvPr id="3" name="Picture 2">
            <a:extLst>
              <a:ext uri="{FF2B5EF4-FFF2-40B4-BE49-F238E27FC236}">
                <a16:creationId xmlns:a16="http://schemas.microsoft.com/office/drawing/2014/main" id="{FC5E9933-A7D3-48FB-AEEC-2A2D85D4862F}"/>
              </a:ext>
            </a:extLst>
          </p:cNvPr>
          <p:cNvPicPr>
            <a:picLocks noChangeAspect="1"/>
          </p:cNvPicPr>
          <p:nvPr/>
        </p:nvPicPr>
        <p:blipFill>
          <a:blip r:embed="rId8"/>
          <a:stretch>
            <a:fillRect/>
          </a:stretch>
        </p:blipFill>
        <p:spPr>
          <a:xfrm>
            <a:off x="3381424" y="4494890"/>
            <a:ext cx="566705" cy="266352"/>
          </a:xfrm>
          <a:prstGeom prst="rect">
            <a:avLst/>
          </a:prstGeom>
        </p:spPr>
      </p:pic>
      <p:pic>
        <p:nvPicPr>
          <p:cNvPr id="4" name="Picture 3">
            <a:extLst>
              <a:ext uri="{FF2B5EF4-FFF2-40B4-BE49-F238E27FC236}">
                <a16:creationId xmlns:a16="http://schemas.microsoft.com/office/drawing/2014/main" id="{B22F0B95-08A8-4ABE-9EAB-0AC60E571C12}"/>
              </a:ext>
            </a:extLst>
          </p:cNvPr>
          <p:cNvPicPr>
            <a:picLocks noChangeAspect="1"/>
          </p:cNvPicPr>
          <p:nvPr/>
        </p:nvPicPr>
        <p:blipFill rotWithShape="1">
          <a:blip r:embed="rId9"/>
          <a:srcRect l="14720" t="13346" r="14721" b="17927"/>
          <a:stretch/>
        </p:blipFill>
        <p:spPr>
          <a:xfrm>
            <a:off x="3321315" y="4757981"/>
            <a:ext cx="524208" cy="280826"/>
          </a:xfrm>
          <a:prstGeom prst="rect">
            <a:avLst/>
          </a:prstGeom>
        </p:spPr>
      </p:pic>
      <p:pic>
        <p:nvPicPr>
          <p:cNvPr id="5" name="Picture 4">
            <a:extLst>
              <a:ext uri="{FF2B5EF4-FFF2-40B4-BE49-F238E27FC236}">
                <a16:creationId xmlns:a16="http://schemas.microsoft.com/office/drawing/2014/main" id="{F7B98730-F191-4E92-8A7D-F28965D0D257}"/>
              </a:ext>
            </a:extLst>
          </p:cNvPr>
          <p:cNvPicPr>
            <a:picLocks noChangeAspect="1"/>
          </p:cNvPicPr>
          <p:nvPr/>
        </p:nvPicPr>
        <p:blipFill rotWithShape="1">
          <a:blip r:embed="rId10"/>
          <a:srcRect l="-1" t="13072" r="-2919" b="14340"/>
          <a:stretch/>
        </p:blipFill>
        <p:spPr>
          <a:xfrm>
            <a:off x="4086268" y="4456738"/>
            <a:ext cx="295511" cy="294569"/>
          </a:xfrm>
          <a:prstGeom prst="rect">
            <a:avLst/>
          </a:prstGeom>
        </p:spPr>
      </p:pic>
      <p:pic>
        <p:nvPicPr>
          <p:cNvPr id="7" name="Picture 6">
            <a:extLst>
              <a:ext uri="{FF2B5EF4-FFF2-40B4-BE49-F238E27FC236}">
                <a16:creationId xmlns:a16="http://schemas.microsoft.com/office/drawing/2014/main" id="{221C2EFE-90C2-447E-9A03-27509B523957}"/>
              </a:ext>
            </a:extLst>
          </p:cNvPr>
          <p:cNvPicPr>
            <a:picLocks noChangeAspect="1"/>
          </p:cNvPicPr>
          <p:nvPr/>
        </p:nvPicPr>
        <p:blipFill rotWithShape="1">
          <a:blip r:embed="rId11"/>
          <a:srcRect r="61236" b="5420"/>
          <a:stretch/>
        </p:blipFill>
        <p:spPr>
          <a:xfrm>
            <a:off x="3851920" y="4805930"/>
            <a:ext cx="295511" cy="230728"/>
          </a:xfrm>
          <a:prstGeom prst="rect">
            <a:avLst/>
          </a:prstGeom>
        </p:spPr>
      </p:pic>
      <p:pic>
        <p:nvPicPr>
          <p:cNvPr id="9" name="Picture 8">
            <a:extLst>
              <a:ext uri="{FF2B5EF4-FFF2-40B4-BE49-F238E27FC236}">
                <a16:creationId xmlns:a16="http://schemas.microsoft.com/office/drawing/2014/main" id="{42E5B14B-1BE7-41B5-A35F-9637CA3DC5A7}"/>
              </a:ext>
            </a:extLst>
          </p:cNvPr>
          <p:cNvPicPr>
            <a:picLocks noChangeAspect="1"/>
          </p:cNvPicPr>
          <p:nvPr/>
        </p:nvPicPr>
        <p:blipFill>
          <a:blip r:embed="rId12"/>
          <a:stretch>
            <a:fillRect/>
          </a:stretch>
        </p:blipFill>
        <p:spPr>
          <a:xfrm>
            <a:off x="4476464" y="4485064"/>
            <a:ext cx="908239" cy="233114"/>
          </a:xfrm>
          <a:prstGeom prst="rect">
            <a:avLst/>
          </a:prstGeom>
        </p:spPr>
      </p:pic>
      <p:pic>
        <p:nvPicPr>
          <p:cNvPr id="1026" name="Picture 2" descr="Slikovni rezultat za ebn innovation network">
            <a:extLst>
              <a:ext uri="{FF2B5EF4-FFF2-40B4-BE49-F238E27FC236}">
                <a16:creationId xmlns:a16="http://schemas.microsoft.com/office/drawing/2014/main" id="{DED180B7-6F1D-4B26-BC44-1B574197ACEF}"/>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285170" y="4821573"/>
            <a:ext cx="402518" cy="19944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pentahelix.eu/wp-content/uploads/2018/06/REGEA_Logo-300x173.png">
            <a:extLst>
              <a:ext uri="{FF2B5EF4-FFF2-40B4-BE49-F238E27FC236}">
                <a16:creationId xmlns:a16="http://schemas.microsoft.com/office/drawing/2014/main" id="{57B91778-6A52-443A-9DCD-996B8162BBEC}"/>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105128" y="4773585"/>
            <a:ext cx="512289" cy="29541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E7BCA41-8D57-42D2-9936-ECD2171AE68B}"/>
              </a:ext>
            </a:extLst>
          </p:cNvPr>
          <p:cNvPicPr>
            <a:picLocks noChangeAspect="1"/>
          </p:cNvPicPr>
          <p:nvPr/>
        </p:nvPicPr>
        <p:blipFill>
          <a:blip r:embed="rId15"/>
          <a:stretch>
            <a:fillRect/>
          </a:stretch>
        </p:blipFill>
        <p:spPr>
          <a:xfrm>
            <a:off x="5550702" y="4452827"/>
            <a:ext cx="726234" cy="297756"/>
          </a:xfrm>
          <a:prstGeom prst="rect">
            <a:avLst/>
          </a:prstGeom>
        </p:spPr>
      </p:pic>
      <p:pic>
        <p:nvPicPr>
          <p:cNvPr id="1030" name="Picture 6" descr="https://pentahelix.eu/wp-content/uploads/2018/06/CAN-Europe-logo-300x329.png">
            <a:extLst>
              <a:ext uri="{FF2B5EF4-FFF2-40B4-BE49-F238E27FC236}">
                <a16:creationId xmlns:a16="http://schemas.microsoft.com/office/drawing/2014/main" id="{DC275E30-D404-442A-BF4A-CE88FDDC85DA}"/>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757568" y="4769868"/>
            <a:ext cx="297577" cy="32634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pentahelix.eu/wp-content/uploads/2018/06/APEA_Logo-300x151.png">
            <a:extLst>
              <a:ext uri="{FF2B5EF4-FFF2-40B4-BE49-F238E27FC236}">
                <a16:creationId xmlns:a16="http://schemas.microsoft.com/office/drawing/2014/main" id="{76697D34-460F-43A3-84B1-5172A38F2FBE}"/>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709187" y="4751964"/>
            <a:ext cx="546188" cy="274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616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50000" decel="5000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innhold 2">
            <a:extLst>
              <a:ext uri="{FF2B5EF4-FFF2-40B4-BE49-F238E27FC236}">
                <a16:creationId xmlns:a16="http://schemas.microsoft.com/office/drawing/2014/main" id="{DB3C3099-453B-404F-BBB2-DD0CC81B91C6}"/>
              </a:ext>
            </a:extLst>
          </p:cNvPr>
          <p:cNvSpPr>
            <a:spLocks noGrp="1"/>
          </p:cNvSpPr>
          <p:nvPr>
            <p:ph idx="1"/>
          </p:nvPr>
        </p:nvSpPr>
        <p:spPr>
          <a:xfrm>
            <a:off x="611560" y="1635646"/>
            <a:ext cx="2952328" cy="2520280"/>
          </a:xfrm>
        </p:spPr>
        <p:txBody>
          <a:bodyPr lIns="0">
            <a:noAutofit/>
          </a:bodyPr>
          <a:lstStyle/>
          <a:p>
            <a:r>
              <a:rPr lang="nb-NO" sz="2000" dirty="0" err="1">
                <a:solidFill>
                  <a:srgbClr val="0455A4"/>
                </a:solidFill>
                <a:latin typeface="Arial" panose="020B0604020202020204" pitchFamily="34" charset="0"/>
                <a:cs typeface="Arial" panose="020B0604020202020204" pitchFamily="34" charset="0"/>
              </a:rPr>
              <a:t>Što</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je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klimatska</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komunikacija</a:t>
            </a:r>
            <a:r>
              <a:rPr lang="nb-NO" sz="2000" dirty="0">
                <a:solidFill>
                  <a:srgbClr val="0455A4"/>
                </a:solidFill>
                <a:latin typeface="Arial" panose="020B0604020202020204" pitchFamily="34" charset="0"/>
                <a:cs typeface="Arial" panose="020B0604020202020204" pitchFamily="34" charset="0"/>
              </a:rPr>
              <a:t> i </a:t>
            </a:r>
            <a:r>
              <a:rPr lang="nb-NO" sz="2000" dirty="0" err="1">
                <a:solidFill>
                  <a:srgbClr val="0455A4"/>
                </a:solidFill>
                <a:latin typeface="Arial" panose="020B0604020202020204" pitchFamily="34" charset="0"/>
                <a:cs typeface="Arial" panose="020B0604020202020204" pitchFamily="34" charset="0"/>
              </a:rPr>
              <a:t>zašto</a:t>
            </a:r>
            <a:r>
              <a:rPr lang="nb-NO" sz="2000" dirty="0">
                <a:solidFill>
                  <a:srgbClr val="0455A4"/>
                </a:solidFill>
                <a:latin typeface="Arial" panose="020B0604020202020204" pitchFamily="34" charset="0"/>
                <a:cs typeface="Arial" panose="020B0604020202020204" pitchFamily="34" charset="0"/>
              </a:rPr>
              <a:t> </a:t>
            </a:r>
            <a:br>
              <a:rPr lang="nb-NO" sz="2000" dirty="0">
                <a:solidFill>
                  <a:srgbClr val="0455A4"/>
                </a:solidFill>
                <a:latin typeface="Arial" panose="020B0604020202020204" pitchFamily="34" charset="0"/>
                <a:cs typeface="Arial" panose="020B0604020202020204" pitchFamily="34" charset="0"/>
              </a:rPr>
            </a:br>
            <a:r>
              <a:rPr lang="nb-NO" sz="2000" dirty="0" err="1">
                <a:solidFill>
                  <a:srgbClr val="0455A4"/>
                </a:solidFill>
                <a:latin typeface="Arial" panose="020B0604020202020204" pitchFamily="34" charset="0"/>
                <a:cs typeface="Arial" panose="020B0604020202020204" pitchFamily="34" charset="0"/>
              </a:rPr>
              <a:t>je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važna</a:t>
            </a:r>
            <a:r>
              <a:rPr lang="nb-NO" sz="2000" dirty="0">
                <a:solidFill>
                  <a:srgbClr val="0455A4"/>
                </a:solidFill>
                <a:latin typeface="Arial" panose="020B0604020202020204" pitchFamily="34" charset="0"/>
                <a:cs typeface="Arial" panose="020B0604020202020204" pitchFamily="34" charset="0"/>
              </a:rPr>
              <a:t>?</a:t>
            </a:r>
          </a:p>
          <a:p>
            <a:r>
              <a:rPr lang="nb-NO" sz="2000" dirty="0" err="1">
                <a:solidFill>
                  <a:srgbClr val="0455A4"/>
                </a:solidFill>
                <a:latin typeface="Arial" panose="020B0604020202020204" pitchFamily="34" charset="0"/>
                <a:cs typeface="Arial" panose="020B0604020202020204" pitchFamily="34" charset="0"/>
              </a:rPr>
              <a:t>Kako</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je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postižemo</a:t>
            </a:r>
            <a:r>
              <a:rPr lang="nb-NO" sz="2000" dirty="0">
                <a:solidFill>
                  <a:srgbClr val="0455A4"/>
                </a:solidFill>
                <a:latin typeface="Arial" panose="020B0604020202020204" pitchFamily="34" charset="0"/>
                <a:cs typeface="Arial" panose="020B0604020202020204" pitchFamily="34" charset="0"/>
              </a:rPr>
              <a:t>?</a:t>
            </a:r>
          </a:p>
          <a:p>
            <a:r>
              <a:rPr lang="nb-NO" sz="2000" dirty="0" err="1">
                <a:solidFill>
                  <a:srgbClr val="0455A4"/>
                </a:solidFill>
                <a:latin typeface="Arial" panose="020B0604020202020204" pitchFamily="34" charset="0"/>
                <a:cs typeface="Arial" panose="020B0604020202020204" pitchFamily="34" charset="0"/>
              </a:rPr>
              <a:t>Praktične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vježbe</a:t>
            </a:r>
            <a:r>
              <a:rPr lang="nb-NO" sz="2000" dirty="0">
                <a:solidFill>
                  <a:srgbClr val="0455A4"/>
                </a:solidFill>
                <a:latin typeface="Arial" panose="020B0604020202020204" pitchFamily="34" charset="0"/>
                <a:cs typeface="Arial" panose="020B0604020202020204" pitchFamily="34" charset="0"/>
              </a:rPr>
              <a:t> </a:t>
            </a:r>
            <a:br>
              <a:rPr lang="nb-NO" sz="2000" dirty="0">
                <a:solidFill>
                  <a:srgbClr val="0455A4"/>
                </a:solidFill>
                <a:latin typeface="Arial" panose="020B0604020202020204" pitchFamily="34" charset="0"/>
                <a:cs typeface="Arial" panose="020B0604020202020204" pitchFamily="34" charset="0"/>
              </a:rPr>
            </a:br>
            <a:r>
              <a:rPr lang="nb-NO" sz="2000" dirty="0">
                <a:solidFill>
                  <a:srgbClr val="0455A4"/>
                </a:solidFill>
                <a:latin typeface="Arial" panose="020B0604020202020204" pitchFamily="34" charset="0"/>
                <a:cs typeface="Arial" panose="020B0604020202020204" pitchFamily="34" charset="0"/>
              </a:rPr>
              <a:t>u </a:t>
            </a:r>
            <a:r>
              <a:rPr lang="nb-NO" sz="2000" dirty="0" err="1">
                <a:solidFill>
                  <a:srgbClr val="0455A4"/>
                </a:solidFill>
                <a:latin typeface="Arial" panose="020B0604020202020204" pitchFamily="34" charset="0"/>
                <a:cs typeface="Arial" panose="020B0604020202020204" pitchFamily="34" charset="0"/>
              </a:rPr>
              <a:t>grupama</a:t>
            </a:r>
            <a:endParaRPr lang="nb-NO" sz="2000" dirty="0">
              <a:solidFill>
                <a:srgbClr val="0455A4"/>
              </a:solidFill>
              <a:latin typeface="Arial" panose="020B0604020202020204" pitchFamily="34" charset="0"/>
              <a:cs typeface="Arial" panose="020B0604020202020204" pitchFamily="34" charset="0"/>
            </a:endParaRPr>
          </a:p>
          <a:p>
            <a:r>
              <a:rPr lang="nb-NO" sz="2000" dirty="0" err="1">
                <a:solidFill>
                  <a:srgbClr val="0455A4"/>
                </a:solidFill>
                <a:latin typeface="Arial" panose="020B0604020202020204" pitchFamily="34" charset="0"/>
                <a:cs typeface="Arial" panose="020B0604020202020204" pitchFamily="34" charset="0"/>
              </a:rPr>
              <a:t>Osvrt</a:t>
            </a:r>
            <a:r>
              <a:rPr lang="nb-NO" sz="2000" dirty="0">
                <a:solidFill>
                  <a:srgbClr val="0455A4"/>
                </a:solidFill>
                <a:latin typeface="Arial" panose="020B0604020202020204" pitchFamily="34" charset="0"/>
                <a:cs typeface="Arial" panose="020B0604020202020204" pitchFamily="34" charset="0"/>
              </a:rPr>
              <a:t> i </a:t>
            </a:r>
            <a:r>
              <a:rPr lang="nb-NO" sz="2000" dirty="0" err="1">
                <a:solidFill>
                  <a:srgbClr val="0455A4"/>
                </a:solidFill>
                <a:latin typeface="Arial" panose="020B0604020202020204" pitchFamily="34" charset="0"/>
                <a:cs typeface="Arial" panose="020B0604020202020204" pitchFamily="34" charset="0"/>
              </a:rPr>
              <a:t>sažetak</a:t>
            </a:r>
            <a:endParaRPr lang="nb-NO" sz="2000" dirty="0">
              <a:solidFill>
                <a:srgbClr val="0455A4"/>
              </a:solidFill>
              <a:latin typeface="Arial" panose="020B0604020202020204" pitchFamily="34" charset="0"/>
              <a:cs typeface="Arial" panose="020B0604020202020204" pitchFamily="34" charset="0"/>
            </a:endParaRPr>
          </a:p>
          <a:p>
            <a:endParaRPr lang="nb-NO" sz="2000" dirty="0" err="1">
              <a:solidFill>
                <a:srgbClr val="0455A4"/>
              </a:solidFill>
              <a:latin typeface="Arial" panose="020B0604020202020204" pitchFamily="34" charset="0"/>
              <a:cs typeface="Arial" panose="020B0604020202020204" pitchFamily="34" charset="0"/>
            </a:endParaRPr>
          </a:p>
        </p:txBody>
      </p:sp>
      <p:sp>
        <p:nvSpPr>
          <p:cNvPr id="5" name="TekstSylinder 4">
            <a:extLst>
              <a:ext uri="{FF2B5EF4-FFF2-40B4-BE49-F238E27FC236}">
                <a16:creationId xmlns:a16="http://schemas.microsoft.com/office/drawing/2014/main" id="{E04EE67A-79A2-A14C-B385-79BD3A9BC0FA}"/>
              </a:ext>
            </a:extLst>
          </p:cNvPr>
          <p:cNvSpPr txBox="1"/>
          <p:nvPr/>
        </p:nvSpPr>
        <p:spPr>
          <a:xfrm>
            <a:off x="611560" y="987574"/>
            <a:ext cx="3492388"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Sadržaj</a:t>
            </a:r>
            <a:endParaRPr lang="nb-NO" sz="2800" b="1" dirty="0">
              <a:solidFill>
                <a:srgbClr val="0455A4"/>
              </a:solidFill>
              <a:latin typeface="Arial" panose="020B0604020202020204" pitchFamily="34" charset="0"/>
              <a:cs typeface="Arial" panose="020B0604020202020204" pitchFamily="34" charset="0"/>
            </a:endParaRPr>
          </a:p>
        </p:txBody>
      </p:sp>
      <p:pic>
        <p:nvPicPr>
          <p:cNvPr id="6" name="Bilde 5">
            <a:extLst>
              <a:ext uri="{FF2B5EF4-FFF2-40B4-BE49-F238E27FC236}">
                <a16:creationId xmlns:a16="http://schemas.microsoft.com/office/drawing/2014/main" id="{CF050385-293B-E846-AEAA-ED7D588E71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3848" y="411510"/>
            <a:ext cx="5731782" cy="4731992"/>
          </a:xfrm>
          <a:prstGeom prst="rect">
            <a:avLst/>
          </a:prstGeom>
        </p:spPr>
      </p:pic>
    </p:spTree>
    <p:extLst>
      <p:ext uri="{BB962C8B-B14F-4D97-AF65-F5344CB8AC3E}">
        <p14:creationId xmlns:p14="http://schemas.microsoft.com/office/powerpoint/2010/main" val="110313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FBC3853C-5000-5B42-947F-6AD6C7A3BB05}"/>
              </a:ext>
            </a:extLst>
          </p:cNvPr>
          <p:cNvSpPr/>
          <p:nvPr/>
        </p:nvSpPr>
        <p:spPr>
          <a:xfrm>
            <a:off x="864495" y="3171036"/>
            <a:ext cx="1854769" cy="1355060"/>
          </a:xfrm>
          <a:prstGeom prst="rect">
            <a:avLst/>
          </a:prstGeom>
          <a:solidFill>
            <a:srgbClr val="108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Rektangel 6">
            <a:extLst>
              <a:ext uri="{FF2B5EF4-FFF2-40B4-BE49-F238E27FC236}">
                <a16:creationId xmlns:a16="http://schemas.microsoft.com/office/drawing/2014/main" id="{E5B4E3AA-D636-1A47-AF7B-8A3BA3E293A6}"/>
              </a:ext>
            </a:extLst>
          </p:cNvPr>
          <p:cNvSpPr/>
          <p:nvPr/>
        </p:nvSpPr>
        <p:spPr>
          <a:xfrm>
            <a:off x="2719264" y="2459875"/>
            <a:ext cx="1854769" cy="206622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8" name="Rektangel 7">
            <a:extLst>
              <a:ext uri="{FF2B5EF4-FFF2-40B4-BE49-F238E27FC236}">
                <a16:creationId xmlns:a16="http://schemas.microsoft.com/office/drawing/2014/main" id="{799EB007-3D31-5D49-9829-5FAF65F87754}"/>
              </a:ext>
            </a:extLst>
          </p:cNvPr>
          <p:cNvSpPr/>
          <p:nvPr/>
        </p:nvSpPr>
        <p:spPr>
          <a:xfrm>
            <a:off x="4569967" y="1748715"/>
            <a:ext cx="1854769" cy="2777380"/>
          </a:xfrm>
          <a:prstGeom prst="rect">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Rektangel 8">
            <a:extLst>
              <a:ext uri="{FF2B5EF4-FFF2-40B4-BE49-F238E27FC236}">
                <a16:creationId xmlns:a16="http://schemas.microsoft.com/office/drawing/2014/main" id="{CCF434C2-8CD9-6149-AC97-AEACECC15C16}"/>
              </a:ext>
            </a:extLst>
          </p:cNvPr>
          <p:cNvSpPr/>
          <p:nvPr/>
        </p:nvSpPr>
        <p:spPr>
          <a:xfrm>
            <a:off x="6424735" y="1037555"/>
            <a:ext cx="1854769" cy="3488540"/>
          </a:xfrm>
          <a:prstGeom prst="rect">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Plassholder for innhold 2">
            <a:extLst>
              <a:ext uri="{FF2B5EF4-FFF2-40B4-BE49-F238E27FC236}">
                <a16:creationId xmlns:a16="http://schemas.microsoft.com/office/drawing/2014/main" id="{29830207-F26F-9644-B142-6D6BE43F818E}"/>
              </a:ext>
            </a:extLst>
          </p:cNvPr>
          <p:cNvSpPr>
            <a:spLocks noGrp="1"/>
          </p:cNvSpPr>
          <p:nvPr>
            <p:ph idx="1"/>
          </p:nvPr>
        </p:nvSpPr>
        <p:spPr>
          <a:xfrm>
            <a:off x="1051888" y="3226736"/>
            <a:ext cx="1509978" cy="1452000"/>
          </a:xfrm>
        </p:spPr>
        <p:txBody>
          <a:bodyPr lIns="0" rIns="0">
            <a:noAutofit/>
          </a:bodyPr>
          <a:lstStyle/>
          <a:p>
            <a:pPr marL="0" indent="0">
              <a:buNone/>
            </a:pPr>
            <a:r>
              <a:rPr lang="nb-NO" sz="1200" b="1" dirty="0">
                <a:solidFill>
                  <a:schemeClr val="bg1"/>
                </a:solidFill>
                <a:latin typeface="Arial" panose="020B0604020202020204" pitchFamily="34" charset="0"/>
                <a:cs typeface="Arial" panose="020B0604020202020204" pitchFamily="34" charset="0"/>
              </a:rPr>
              <a:t>CILJEVI I SVRHA</a:t>
            </a:r>
          </a:p>
          <a:p>
            <a:pPr marL="180000" indent="-180000"/>
            <a:r>
              <a:rPr lang="nb-NO" sz="1200" dirty="0" err="1">
                <a:solidFill>
                  <a:schemeClr val="bg1"/>
                </a:solidFill>
                <a:latin typeface="Arial" panose="020B0604020202020204" pitchFamily="34" charset="0"/>
                <a:cs typeface="Arial" panose="020B0604020202020204" pitchFamily="34" charset="0"/>
              </a:rPr>
              <a:t>Što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želimo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postići</a:t>
            </a:r>
            <a:r>
              <a:rPr lang="nb-NO" sz="1200" dirty="0">
                <a:solidFill>
                  <a:schemeClr val="bg1"/>
                </a:solidFill>
                <a:latin typeface="Arial" panose="020B0604020202020204" pitchFamily="34" charset="0"/>
                <a:cs typeface="Arial" panose="020B0604020202020204" pitchFamily="34" charset="0"/>
              </a:rPr>
              <a:t>?</a:t>
            </a:r>
          </a:p>
        </p:txBody>
      </p:sp>
      <p:sp>
        <p:nvSpPr>
          <p:cNvPr id="13" name="TekstSylinder 12">
            <a:extLst>
              <a:ext uri="{FF2B5EF4-FFF2-40B4-BE49-F238E27FC236}">
                <a16:creationId xmlns:a16="http://schemas.microsoft.com/office/drawing/2014/main" id="{72B3DB02-08F3-B742-9DEA-AD0FFFA1AEFA}"/>
              </a:ext>
            </a:extLst>
          </p:cNvPr>
          <p:cNvSpPr txBox="1"/>
          <p:nvPr/>
        </p:nvSpPr>
        <p:spPr>
          <a:xfrm>
            <a:off x="1067445" y="2798585"/>
            <a:ext cx="1452575" cy="369332"/>
          </a:xfrm>
          <a:prstGeom prst="rect">
            <a:avLst/>
          </a:prstGeom>
          <a:noFill/>
        </p:spPr>
        <p:txBody>
          <a:bodyPr wrap="square" lIns="0" rtlCol="0">
            <a:spAutoFit/>
          </a:bodyPr>
          <a:lstStyle/>
          <a:p>
            <a:pPr algn="ctr"/>
            <a:r>
              <a:rPr lang="nb-NO" b="1" dirty="0" err="1">
                <a:solidFill>
                  <a:srgbClr val="108FCA"/>
                </a:solidFill>
                <a:latin typeface="Arial" panose="020B0604020202020204" pitchFamily="34" charset="0"/>
                <a:cs typeface="Arial" panose="020B0604020202020204" pitchFamily="34" charset="0"/>
              </a:rPr>
              <a:t>Zašto</a:t>
            </a:r>
            <a:r>
              <a:rPr lang="nb-NO" b="1" dirty="0">
                <a:solidFill>
                  <a:srgbClr val="108FCA"/>
                </a:solidFill>
                <a:latin typeface="Arial" panose="020B0604020202020204" pitchFamily="34" charset="0"/>
                <a:cs typeface="Arial" panose="020B0604020202020204" pitchFamily="34" charset="0"/>
              </a:rPr>
              <a:t>?</a:t>
            </a:r>
          </a:p>
        </p:txBody>
      </p:sp>
      <p:sp>
        <p:nvSpPr>
          <p:cNvPr id="14" name="TekstSylinder 13">
            <a:extLst>
              <a:ext uri="{FF2B5EF4-FFF2-40B4-BE49-F238E27FC236}">
                <a16:creationId xmlns:a16="http://schemas.microsoft.com/office/drawing/2014/main" id="{F7050EEE-FDC0-BD42-B4D8-AB609CFEC70D}"/>
              </a:ext>
            </a:extLst>
          </p:cNvPr>
          <p:cNvSpPr txBox="1"/>
          <p:nvPr/>
        </p:nvSpPr>
        <p:spPr>
          <a:xfrm>
            <a:off x="2987824" y="2036375"/>
            <a:ext cx="1452575" cy="369332"/>
          </a:xfrm>
          <a:prstGeom prst="rect">
            <a:avLst/>
          </a:prstGeom>
          <a:noFill/>
        </p:spPr>
        <p:txBody>
          <a:bodyPr wrap="square" lIns="0" rtlCol="0">
            <a:spAutoFit/>
          </a:bodyPr>
          <a:lstStyle/>
          <a:p>
            <a:pPr algn="ctr"/>
            <a:r>
              <a:rPr lang="nb-NO" b="1" dirty="0" err="1">
                <a:solidFill>
                  <a:srgbClr val="1EB78A"/>
                </a:solidFill>
                <a:latin typeface="Arial" panose="020B0604020202020204" pitchFamily="34" charset="0"/>
                <a:cs typeface="Arial" panose="020B0604020202020204" pitchFamily="34" charset="0"/>
              </a:rPr>
              <a:t>Tko</a:t>
            </a:r>
            <a:r>
              <a:rPr lang="nb-NO" b="1" dirty="0">
                <a:solidFill>
                  <a:srgbClr val="1EB78A"/>
                </a:solidFill>
                <a:latin typeface="Arial" panose="020B0604020202020204" pitchFamily="34" charset="0"/>
                <a:cs typeface="Arial" panose="020B0604020202020204" pitchFamily="34" charset="0"/>
              </a:rPr>
              <a:t>?</a:t>
            </a:r>
          </a:p>
        </p:txBody>
      </p:sp>
      <p:sp>
        <p:nvSpPr>
          <p:cNvPr id="15" name="TekstSylinder 14">
            <a:extLst>
              <a:ext uri="{FF2B5EF4-FFF2-40B4-BE49-F238E27FC236}">
                <a16:creationId xmlns:a16="http://schemas.microsoft.com/office/drawing/2014/main" id="{74FA289D-E52F-4448-AEEE-470C1131FBD2}"/>
              </a:ext>
            </a:extLst>
          </p:cNvPr>
          <p:cNvSpPr txBox="1"/>
          <p:nvPr/>
        </p:nvSpPr>
        <p:spPr>
          <a:xfrm>
            <a:off x="4769358" y="1341025"/>
            <a:ext cx="1452575" cy="369332"/>
          </a:xfrm>
          <a:prstGeom prst="rect">
            <a:avLst/>
          </a:prstGeom>
          <a:noFill/>
        </p:spPr>
        <p:txBody>
          <a:bodyPr wrap="square" lIns="0" rtlCol="0">
            <a:spAutoFit/>
          </a:bodyPr>
          <a:lstStyle/>
          <a:p>
            <a:pPr algn="ctr"/>
            <a:r>
              <a:rPr lang="nb-NO" b="1" dirty="0" err="1">
                <a:solidFill>
                  <a:srgbClr val="1FBED0"/>
                </a:solidFill>
                <a:latin typeface="Arial" panose="020B0604020202020204" pitchFamily="34" charset="0"/>
                <a:cs typeface="Arial" panose="020B0604020202020204" pitchFamily="34" charset="0"/>
              </a:rPr>
              <a:t>Što</a:t>
            </a:r>
            <a:r>
              <a:rPr lang="nb-NO" b="1" dirty="0">
                <a:solidFill>
                  <a:srgbClr val="1FBED0"/>
                </a:solidFill>
                <a:latin typeface="Arial" panose="020B0604020202020204" pitchFamily="34" charset="0"/>
                <a:cs typeface="Arial" panose="020B0604020202020204" pitchFamily="34" charset="0"/>
              </a:rPr>
              <a:t>?</a:t>
            </a:r>
          </a:p>
        </p:txBody>
      </p:sp>
      <p:sp>
        <p:nvSpPr>
          <p:cNvPr id="18" name="Plassholder for innhold 2">
            <a:extLst>
              <a:ext uri="{FF2B5EF4-FFF2-40B4-BE49-F238E27FC236}">
                <a16:creationId xmlns:a16="http://schemas.microsoft.com/office/drawing/2014/main" id="{7B7453CC-C343-6646-8E0A-7A3799730BD0}"/>
              </a:ext>
            </a:extLst>
          </p:cNvPr>
          <p:cNvSpPr txBox="1">
            <a:spLocks/>
          </p:cNvSpPr>
          <p:nvPr/>
        </p:nvSpPr>
        <p:spPr>
          <a:xfrm>
            <a:off x="2915816" y="2617104"/>
            <a:ext cx="1486137" cy="1181485"/>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CILJANE SKUPINE</a:t>
            </a:r>
            <a:endParaRPr lang="nb-NO" sz="1200" dirty="0">
              <a:solidFill>
                <a:schemeClr val="bg1"/>
              </a:solidFill>
              <a:latin typeface="Arial" panose="020B0604020202020204" pitchFamily="34" charset="0"/>
              <a:cs typeface="Arial" panose="020B0604020202020204" pitchFamily="34" charset="0"/>
            </a:endParaRPr>
          </a:p>
          <a:p>
            <a:pPr marL="180000" indent="-180000"/>
            <a:r>
              <a:rPr lang="nb-NO" sz="1200" dirty="0" err="1">
                <a:solidFill>
                  <a:schemeClr val="bg1"/>
                </a:solidFill>
                <a:latin typeface="Arial" panose="020B0604020202020204" pitchFamily="34" charset="0"/>
                <a:cs typeface="Arial" panose="020B0604020202020204" pitchFamily="34" charset="0"/>
              </a:rPr>
              <a:t>Karakteristike</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Situacije</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20" name="Plassholder for innhold 2">
            <a:extLst>
              <a:ext uri="{FF2B5EF4-FFF2-40B4-BE49-F238E27FC236}">
                <a16:creationId xmlns:a16="http://schemas.microsoft.com/office/drawing/2014/main" id="{9AD3E253-641E-B54C-B8A1-566ED18F52E7}"/>
              </a:ext>
            </a:extLst>
          </p:cNvPr>
          <p:cNvSpPr txBox="1">
            <a:spLocks/>
          </p:cNvSpPr>
          <p:nvPr/>
        </p:nvSpPr>
        <p:spPr>
          <a:xfrm>
            <a:off x="4773277" y="1901651"/>
            <a:ext cx="1468132" cy="1296144"/>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SADRŽAJ</a:t>
            </a:r>
          </a:p>
          <a:p>
            <a:pPr marL="180000" indent="-180000"/>
            <a:r>
              <a:rPr lang="nb-NO" sz="1200" dirty="0" err="1">
                <a:solidFill>
                  <a:schemeClr val="bg1"/>
                </a:solidFill>
                <a:latin typeface="Arial" panose="020B0604020202020204" pitchFamily="34" charset="0"/>
                <a:cs typeface="Arial" panose="020B0604020202020204" pitchFamily="34" charset="0"/>
              </a:rPr>
              <a:t>Poruka</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Argumenti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a:solidFill>
                  <a:schemeClr val="bg1"/>
                </a:solidFill>
                <a:latin typeface="Arial" panose="020B0604020202020204" pitchFamily="34" charset="0"/>
                <a:cs typeface="Arial" panose="020B0604020202020204" pitchFamily="34" charset="0"/>
              </a:rPr>
              <a:t>Korist </a:t>
            </a:r>
            <a:r>
              <a:rPr lang="nb-NO" sz="1200" dirty="0" err="1">
                <a:solidFill>
                  <a:schemeClr val="bg1"/>
                </a:solidFill>
                <a:latin typeface="Arial" panose="020B0604020202020204" pitchFamily="34" charset="0"/>
                <a:cs typeface="Arial" panose="020B0604020202020204" pitchFamily="34" charset="0"/>
              </a:rPr>
              <a:t>ciljanoj</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skupini</a:t>
            </a:r>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21" name="Plassholder for innhold 2">
            <a:extLst>
              <a:ext uri="{FF2B5EF4-FFF2-40B4-BE49-F238E27FC236}">
                <a16:creationId xmlns:a16="http://schemas.microsoft.com/office/drawing/2014/main" id="{428C41F7-C83E-F64B-8846-0FECCB4247DF}"/>
              </a:ext>
            </a:extLst>
          </p:cNvPr>
          <p:cNvSpPr txBox="1">
            <a:spLocks/>
          </p:cNvSpPr>
          <p:nvPr/>
        </p:nvSpPr>
        <p:spPr>
          <a:xfrm>
            <a:off x="6592750" y="1204668"/>
            <a:ext cx="1003586" cy="1489071"/>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METODE</a:t>
            </a:r>
          </a:p>
          <a:p>
            <a:pPr marL="180000" indent="-180000"/>
            <a:r>
              <a:rPr lang="nb-NO" sz="1200" dirty="0" err="1">
                <a:solidFill>
                  <a:schemeClr val="bg1"/>
                </a:solidFill>
                <a:latin typeface="Arial" panose="020B0604020202020204" pitchFamily="34" charset="0"/>
                <a:cs typeface="Arial" panose="020B0604020202020204" pitchFamily="34" charset="0"/>
              </a:rPr>
              <a:t>Mediji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Kanali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Alati</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22" name="TekstSylinder 21">
            <a:extLst>
              <a:ext uri="{FF2B5EF4-FFF2-40B4-BE49-F238E27FC236}">
                <a16:creationId xmlns:a16="http://schemas.microsoft.com/office/drawing/2014/main" id="{C379E5A3-E29B-AB42-9EED-84662139590F}"/>
              </a:ext>
            </a:extLst>
          </p:cNvPr>
          <p:cNvSpPr txBox="1"/>
          <p:nvPr/>
        </p:nvSpPr>
        <p:spPr>
          <a:xfrm>
            <a:off x="3826123" y="4550623"/>
            <a:ext cx="1452575" cy="369332"/>
          </a:xfrm>
          <a:prstGeom prst="rect">
            <a:avLst/>
          </a:prstGeom>
          <a:noFill/>
        </p:spPr>
        <p:txBody>
          <a:bodyPr wrap="square" lIns="0" rtlCol="0">
            <a:spAutoFit/>
          </a:bodyPr>
          <a:lstStyle/>
          <a:p>
            <a:pPr algn="ctr"/>
            <a:r>
              <a:rPr lang="nb-NO" b="1" dirty="0" err="1">
                <a:solidFill>
                  <a:srgbClr val="0455A4"/>
                </a:solidFill>
                <a:latin typeface="Arial" panose="020B0604020202020204" pitchFamily="34" charset="0"/>
                <a:cs typeface="Arial" panose="020B0604020202020204" pitchFamily="34" charset="0"/>
              </a:rPr>
              <a:t>Ocjena</a:t>
            </a:r>
            <a:endParaRPr lang="nb-NO" b="1" dirty="0">
              <a:solidFill>
                <a:srgbClr val="0455A4"/>
              </a:solidFill>
              <a:latin typeface="Arial" panose="020B0604020202020204" pitchFamily="34" charset="0"/>
              <a:cs typeface="Arial" panose="020B0604020202020204" pitchFamily="34" charset="0"/>
            </a:endParaRPr>
          </a:p>
        </p:txBody>
      </p:sp>
      <p:cxnSp>
        <p:nvCxnSpPr>
          <p:cNvPr id="24" name="Rett pil 23">
            <a:extLst>
              <a:ext uri="{FF2B5EF4-FFF2-40B4-BE49-F238E27FC236}">
                <a16:creationId xmlns:a16="http://schemas.microsoft.com/office/drawing/2014/main" id="{C0DD768E-4DEF-A046-8E9C-BEEF42641FD0}"/>
              </a:ext>
            </a:extLst>
          </p:cNvPr>
          <p:cNvCxnSpPr>
            <a:cxnSpLocks/>
          </p:cNvCxnSpPr>
          <p:nvPr/>
        </p:nvCxnSpPr>
        <p:spPr>
          <a:xfrm>
            <a:off x="5436096" y="4735289"/>
            <a:ext cx="2503588"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cxnSp>
        <p:nvCxnSpPr>
          <p:cNvPr id="26" name="Rett pil 25">
            <a:extLst>
              <a:ext uri="{FF2B5EF4-FFF2-40B4-BE49-F238E27FC236}">
                <a16:creationId xmlns:a16="http://schemas.microsoft.com/office/drawing/2014/main" id="{DBBA51D3-8DE6-7646-B29A-08C124700B83}"/>
              </a:ext>
            </a:extLst>
          </p:cNvPr>
          <p:cNvCxnSpPr>
            <a:cxnSpLocks/>
          </p:cNvCxnSpPr>
          <p:nvPr/>
        </p:nvCxnSpPr>
        <p:spPr>
          <a:xfrm flipH="1">
            <a:off x="1144765" y="4735289"/>
            <a:ext cx="2326245"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sp>
        <p:nvSpPr>
          <p:cNvPr id="19" name="Pil ned 18">
            <a:extLst>
              <a:ext uri="{FF2B5EF4-FFF2-40B4-BE49-F238E27FC236}">
                <a16:creationId xmlns:a16="http://schemas.microsoft.com/office/drawing/2014/main" id="{3CD9F29F-73BB-794E-A9F2-F3781A692B95}"/>
              </a:ext>
            </a:extLst>
          </p:cNvPr>
          <p:cNvSpPr/>
          <p:nvPr/>
        </p:nvSpPr>
        <p:spPr>
          <a:xfrm>
            <a:off x="1464281" y="2405707"/>
            <a:ext cx="443423" cy="366721"/>
          </a:xfrm>
          <a:prstGeom prst="downArrow">
            <a:avLst/>
          </a:prstGeom>
          <a:solidFill>
            <a:srgbClr val="108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7" name="Tittel 3">
            <a:extLst>
              <a:ext uri="{FF2B5EF4-FFF2-40B4-BE49-F238E27FC236}">
                <a16:creationId xmlns:a16="http://schemas.microsoft.com/office/drawing/2014/main" id="{B839A699-F999-794E-946B-632FEF0AA0B7}"/>
              </a:ext>
            </a:extLst>
          </p:cNvPr>
          <p:cNvSpPr txBox="1">
            <a:spLocks/>
          </p:cNvSpPr>
          <p:nvPr/>
        </p:nvSpPr>
        <p:spPr>
          <a:xfrm>
            <a:off x="590549" y="200022"/>
            <a:ext cx="3549403"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2800" b="1" dirty="0" err="1">
                <a:solidFill>
                  <a:srgbClr val="0455A4"/>
                </a:solidFill>
                <a:latin typeface="Arial" panose="020B0604020202020204" pitchFamily="34" charset="0"/>
                <a:cs typeface="Arial" panose="020B0604020202020204" pitchFamily="34" charset="0"/>
              </a:rPr>
              <a:t>Komunikacijske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ljestvice</a:t>
            </a:r>
            <a:endParaRPr lang="nb-NO" sz="2800" b="1" dirty="0">
              <a:solidFill>
                <a:srgbClr val="0455A4"/>
              </a:solidFill>
              <a:latin typeface="Arial" panose="020B0604020202020204" pitchFamily="34" charset="0"/>
              <a:cs typeface="Arial" panose="020B0604020202020204" pitchFamily="34" charset="0"/>
            </a:endParaRPr>
          </a:p>
        </p:txBody>
      </p:sp>
      <p:sp>
        <p:nvSpPr>
          <p:cNvPr id="23" name="TekstSylinder 22">
            <a:extLst>
              <a:ext uri="{FF2B5EF4-FFF2-40B4-BE49-F238E27FC236}">
                <a16:creationId xmlns:a16="http://schemas.microsoft.com/office/drawing/2014/main" id="{403544F7-FFE7-AC42-A3F3-E13865902962}"/>
              </a:ext>
            </a:extLst>
          </p:cNvPr>
          <p:cNvSpPr txBox="1"/>
          <p:nvPr/>
        </p:nvSpPr>
        <p:spPr>
          <a:xfrm>
            <a:off x="6625831" y="633736"/>
            <a:ext cx="1452575" cy="369332"/>
          </a:xfrm>
          <a:prstGeom prst="rect">
            <a:avLst/>
          </a:prstGeom>
          <a:noFill/>
        </p:spPr>
        <p:txBody>
          <a:bodyPr wrap="square" lIns="0" rtlCol="0">
            <a:spAutoFit/>
          </a:bodyPr>
          <a:lstStyle/>
          <a:p>
            <a:pPr algn="ctr"/>
            <a:r>
              <a:rPr lang="nb-NO" b="1" dirty="0" err="1">
                <a:solidFill>
                  <a:srgbClr val="0455A4"/>
                </a:solidFill>
                <a:latin typeface="Arial" panose="020B0604020202020204" pitchFamily="34" charset="0"/>
                <a:cs typeface="Arial" panose="020B0604020202020204" pitchFamily="34" charset="0"/>
              </a:rPr>
              <a:t>Kako</a:t>
            </a:r>
            <a:r>
              <a:rPr lang="nb-NO" b="1" dirty="0">
                <a:solidFill>
                  <a:srgbClr val="0455A4"/>
                </a:solidFill>
                <a:latin typeface="Arial" panose="020B0604020202020204" pitchFamily="34" charset="0"/>
                <a:cs typeface="Arial" panose="020B0604020202020204" pitchFamily="34" charset="0"/>
              </a:rPr>
              <a:t>?</a:t>
            </a:r>
          </a:p>
        </p:txBody>
      </p:sp>
      <p:sp>
        <p:nvSpPr>
          <p:cNvPr id="25" name="TekstSylinder 24">
            <a:extLst>
              <a:ext uri="{FF2B5EF4-FFF2-40B4-BE49-F238E27FC236}">
                <a16:creationId xmlns:a16="http://schemas.microsoft.com/office/drawing/2014/main" id="{500E3693-0642-D845-8160-7DB54D6A90F2}"/>
              </a:ext>
            </a:extLst>
          </p:cNvPr>
          <p:cNvSpPr txBox="1"/>
          <p:nvPr/>
        </p:nvSpPr>
        <p:spPr>
          <a:xfrm>
            <a:off x="3826123" y="4847803"/>
            <a:ext cx="1452575" cy="276999"/>
          </a:xfrm>
          <a:prstGeom prst="rect">
            <a:avLst/>
          </a:prstGeom>
          <a:noFill/>
        </p:spPr>
        <p:txBody>
          <a:bodyPr wrap="square" lIns="0" rtlCol="0">
            <a:spAutoFit/>
          </a:bodyPr>
          <a:lstStyle/>
          <a:p>
            <a:pPr algn="ctr"/>
            <a:r>
              <a:rPr lang="nb-NO" sz="1200" dirty="0" err="1">
                <a:solidFill>
                  <a:srgbClr val="0455A4"/>
                </a:solidFill>
                <a:latin typeface="Arial" panose="020B0604020202020204" pitchFamily="34" charset="0"/>
                <a:cs typeface="Arial" panose="020B0604020202020204" pitchFamily="34" charset="0"/>
              </a:rPr>
              <a:t>Kad</a:t>
            </a:r>
            <a:r>
              <a:rPr lang="nb-NO" sz="1200" dirty="0">
                <a:solidFill>
                  <a:srgbClr val="0455A4"/>
                </a:solidFill>
                <a:latin typeface="Arial" panose="020B0604020202020204" pitchFamily="34" charset="0"/>
                <a:cs typeface="Arial" panose="020B0604020202020204" pitchFamily="34" charset="0"/>
              </a:rPr>
              <a:t> i </a:t>
            </a:r>
            <a:r>
              <a:rPr lang="nb-NO" sz="1200" dirty="0" err="1">
                <a:solidFill>
                  <a:srgbClr val="0455A4"/>
                </a:solidFill>
                <a:latin typeface="Arial" panose="020B0604020202020204" pitchFamily="34" charset="0"/>
                <a:cs typeface="Arial" panose="020B0604020202020204" pitchFamily="34" charset="0"/>
              </a:rPr>
              <a:t>kako</a:t>
            </a:r>
            <a:r>
              <a:rPr lang="nb-NO" sz="1200"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98399141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14:presetBounceEnd="50000">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50000">
                                          <p:cBhvr additive="base">
                                            <p:cTn id="7" dur="1000" fill="hold"/>
                                            <p:tgtEl>
                                              <p:spTgt spid="19"/>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ppt_x"/>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tel 3">
            <a:extLst>
              <a:ext uri="{FF2B5EF4-FFF2-40B4-BE49-F238E27FC236}">
                <a16:creationId xmlns:a16="http://schemas.microsoft.com/office/drawing/2014/main" id="{C3F50D10-91B5-0348-85C3-04B7A7343E36}"/>
              </a:ext>
            </a:extLst>
          </p:cNvPr>
          <p:cNvSpPr txBox="1">
            <a:spLocks/>
          </p:cNvSpPr>
          <p:nvPr/>
        </p:nvSpPr>
        <p:spPr>
          <a:xfrm>
            <a:off x="590550" y="1147903"/>
            <a:ext cx="3189362"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3200" b="1" dirty="0" err="1">
                <a:solidFill>
                  <a:srgbClr val="0455A4"/>
                </a:solidFill>
                <a:latin typeface="Arial" panose="020B0604020202020204" pitchFamily="34" charset="0"/>
                <a:cs typeface="Arial" panose="020B0604020202020204" pitchFamily="34" charset="0"/>
              </a:rPr>
              <a:t>Klimatska</a:t>
            </a:r>
            <a:r>
              <a:rPr lang="nb-NO" sz="3200" b="1" dirty="0">
                <a:solidFill>
                  <a:srgbClr val="0455A4"/>
                </a:solidFill>
                <a:latin typeface="Arial" panose="020B0604020202020204" pitchFamily="34" charset="0"/>
                <a:cs typeface="Arial" panose="020B0604020202020204" pitchFamily="34" charset="0"/>
              </a:rPr>
              <a:t> </a:t>
            </a:r>
            <a:r>
              <a:rPr lang="nb-NO" sz="3200" b="1" dirty="0" err="1">
                <a:solidFill>
                  <a:srgbClr val="0455A4"/>
                </a:solidFill>
                <a:latin typeface="Arial" panose="020B0604020202020204" pitchFamily="34" charset="0"/>
                <a:cs typeface="Arial" panose="020B0604020202020204" pitchFamily="34" charset="0"/>
              </a:rPr>
              <a:t>komunikacija</a:t>
            </a:r>
            <a:endParaRPr lang="nb-NO" sz="3200" b="1" dirty="0">
              <a:solidFill>
                <a:srgbClr val="0455A4"/>
              </a:solidFill>
              <a:latin typeface="Arial" panose="020B0604020202020204" pitchFamily="34" charset="0"/>
              <a:cs typeface="Arial" panose="020B0604020202020204" pitchFamily="34" charset="0"/>
            </a:endParaRPr>
          </a:p>
        </p:txBody>
      </p:sp>
      <p:sp>
        <p:nvSpPr>
          <p:cNvPr id="14" name="Plassholder for innhold 4">
            <a:extLst>
              <a:ext uri="{FF2B5EF4-FFF2-40B4-BE49-F238E27FC236}">
                <a16:creationId xmlns:a16="http://schemas.microsoft.com/office/drawing/2014/main" id="{72089E73-2A37-3447-A608-7027CD63CC72}"/>
              </a:ext>
            </a:extLst>
          </p:cNvPr>
          <p:cNvSpPr txBox="1">
            <a:spLocks/>
          </p:cNvSpPr>
          <p:nvPr/>
        </p:nvSpPr>
        <p:spPr>
          <a:xfrm>
            <a:off x="619567" y="2397781"/>
            <a:ext cx="3304361" cy="1542122"/>
          </a:xfrm>
          <a:prstGeom prst="rect">
            <a:avLst/>
          </a:prstGeom>
        </p:spPr>
        <p:txBody>
          <a:bodyPr vert="horz" lIns="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2000" dirty="0">
                <a:solidFill>
                  <a:srgbClr val="0455A4"/>
                </a:solidFill>
                <a:latin typeface="Arial" panose="020B0604020202020204" pitchFamily="34" charset="0"/>
                <a:cs typeface="Arial" panose="020B0604020202020204" pitchFamily="34" charset="0"/>
              </a:rPr>
              <a:t>- </a:t>
            </a:r>
            <a:r>
              <a:rPr lang="nb-NO" sz="2000" i="1" dirty="0">
                <a:solidFill>
                  <a:srgbClr val="0455A4"/>
                </a:solidFill>
                <a:latin typeface="Arial" panose="020B0604020202020204" pitchFamily="34" charset="0"/>
                <a:cs typeface="Arial" panose="020B0604020202020204" pitchFamily="34" charset="0"/>
              </a:rPr>
              <a:t>od </a:t>
            </a:r>
            <a:r>
              <a:rPr lang="nb-NO" sz="2000" i="1" dirty="0" err="1">
                <a:solidFill>
                  <a:srgbClr val="0455A4"/>
                </a:solidFill>
                <a:latin typeface="Arial" panose="020B0604020202020204" pitchFamily="34" charset="0"/>
                <a:cs typeface="Arial" panose="020B0604020202020204" pitchFamily="34" charset="0"/>
              </a:rPr>
              <a:t>razgovora</a:t>
            </a:r>
            <a:r>
              <a:rPr lang="nb-NO" sz="2000" i="1" dirty="0">
                <a:solidFill>
                  <a:srgbClr val="0455A4"/>
                </a:solidFill>
                <a:latin typeface="Arial" panose="020B0604020202020204" pitchFamily="34" charset="0"/>
                <a:cs typeface="Arial" panose="020B0604020202020204" pitchFamily="34" charset="0"/>
              </a:rPr>
              <a:t> o </a:t>
            </a:r>
            <a:r>
              <a:rPr lang="nb-NO" sz="2000" i="1" dirty="0" err="1">
                <a:solidFill>
                  <a:srgbClr val="0455A4"/>
                </a:solidFill>
                <a:latin typeface="Arial" panose="020B0604020202020204" pitchFamily="34" charset="0"/>
                <a:cs typeface="Arial" panose="020B0604020202020204" pitchFamily="34" charset="0"/>
              </a:rPr>
              <a:t>postizanju</a:t>
            </a:r>
            <a:r>
              <a:rPr lang="nb-NO" sz="2000" i="1" dirty="0">
                <a:solidFill>
                  <a:srgbClr val="0455A4"/>
                </a:solidFill>
                <a:latin typeface="Arial" panose="020B0604020202020204" pitchFamily="34" charset="0"/>
                <a:cs typeface="Arial" panose="020B0604020202020204" pitchFamily="34" charset="0"/>
              </a:rPr>
              <a:t> </a:t>
            </a:r>
            <a:r>
              <a:rPr lang="nb-NO" sz="2000" i="1" dirty="0" err="1">
                <a:solidFill>
                  <a:srgbClr val="0455A4"/>
                </a:solidFill>
                <a:latin typeface="Arial" panose="020B0604020202020204" pitchFamily="34" charset="0"/>
                <a:cs typeface="Arial" panose="020B0604020202020204" pitchFamily="34" charset="0"/>
              </a:rPr>
              <a:t>ambicioznih</a:t>
            </a:r>
            <a:r>
              <a:rPr lang="nb-NO" sz="2000" i="1" dirty="0">
                <a:solidFill>
                  <a:srgbClr val="0455A4"/>
                </a:solidFill>
                <a:latin typeface="Arial" panose="020B0604020202020204" pitchFamily="34" charset="0"/>
                <a:cs typeface="Arial" panose="020B0604020202020204" pitchFamily="34" charset="0"/>
              </a:rPr>
              <a:t> </a:t>
            </a:r>
            <a:r>
              <a:rPr lang="nb-NO" sz="2000" i="1" dirty="0" err="1">
                <a:solidFill>
                  <a:srgbClr val="0455A4"/>
                </a:solidFill>
                <a:latin typeface="Arial" panose="020B0604020202020204" pitchFamily="34" charset="0"/>
                <a:cs typeface="Arial" panose="020B0604020202020204" pitchFamily="34" charset="0"/>
              </a:rPr>
              <a:t>klimatskih</a:t>
            </a:r>
            <a:r>
              <a:rPr lang="nb-NO" sz="2000" i="1" dirty="0">
                <a:solidFill>
                  <a:srgbClr val="0455A4"/>
                </a:solidFill>
                <a:latin typeface="Arial" panose="020B0604020202020204" pitchFamily="34" charset="0"/>
                <a:cs typeface="Arial" panose="020B0604020202020204" pitchFamily="34" charset="0"/>
              </a:rPr>
              <a:t> </a:t>
            </a:r>
            <a:r>
              <a:rPr lang="nb-NO" sz="2000" i="1" dirty="0" err="1">
                <a:solidFill>
                  <a:srgbClr val="0455A4"/>
                </a:solidFill>
                <a:latin typeface="Arial" panose="020B0604020202020204" pitchFamily="34" charset="0"/>
                <a:cs typeface="Arial" panose="020B0604020202020204" pitchFamily="34" charset="0"/>
              </a:rPr>
              <a:t>ciljeva</a:t>
            </a:r>
            <a:r>
              <a:rPr lang="nb-NO" sz="2000" i="1" dirty="0">
                <a:solidFill>
                  <a:srgbClr val="0455A4"/>
                </a:solidFill>
                <a:latin typeface="Arial" panose="020B0604020202020204" pitchFamily="34" charset="0"/>
                <a:cs typeface="Arial" panose="020B0604020202020204" pitchFamily="34" charset="0"/>
              </a:rPr>
              <a:t> do </a:t>
            </a:r>
            <a:r>
              <a:rPr lang="nb-NO" sz="2000" i="1" dirty="0" err="1">
                <a:solidFill>
                  <a:srgbClr val="0455A4"/>
                </a:solidFill>
                <a:latin typeface="Arial" panose="020B0604020202020204" pitchFamily="34" charset="0"/>
                <a:cs typeface="Arial" panose="020B0604020202020204" pitchFamily="34" charset="0"/>
              </a:rPr>
              <a:t>angažmana</a:t>
            </a:r>
            <a:r>
              <a:rPr lang="nb-NO" sz="2000" i="1" dirty="0">
                <a:solidFill>
                  <a:srgbClr val="0455A4"/>
                </a:solidFill>
                <a:latin typeface="Arial" panose="020B0604020202020204" pitchFamily="34" charset="0"/>
                <a:cs typeface="Arial" panose="020B0604020202020204" pitchFamily="34" charset="0"/>
              </a:rPr>
              <a:t>, </a:t>
            </a:r>
            <a:r>
              <a:rPr lang="nb-NO" sz="2000" i="1" dirty="0" err="1">
                <a:solidFill>
                  <a:srgbClr val="0455A4"/>
                </a:solidFill>
                <a:latin typeface="Arial" panose="020B0604020202020204" pitchFamily="34" charset="0"/>
                <a:cs typeface="Arial" panose="020B0604020202020204" pitchFamily="34" charset="0"/>
              </a:rPr>
              <a:t>neposredne</a:t>
            </a:r>
            <a:r>
              <a:rPr lang="nb-NO" sz="2000" i="1" dirty="0">
                <a:solidFill>
                  <a:srgbClr val="0455A4"/>
                </a:solidFill>
                <a:latin typeface="Arial" panose="020B0604020202020204" pitchFamily="34" charset="0"/>
                <a:cs typeface="Arial" panose="020B0604020202020204" pitchFamily="34" charset="0"/>
              </a:rPr>
              <a:t> </a:t>
            </a:r>
            <a:r>
              <a:rPr lang="nb-NO" sz="2000" i="1" dirty="0" err="1">
                <a:solidFill>
                  <a:srgbClr val="0455A4"/>
                </a:solidFill>
                <a:latin typeface="Arial" panose="020B0604020202020204" pitchFamily="34" charset="0"/>
                <a:cs typeface="Arial" panose="020B0604020202020204" pitchFamily="34" charset="0"/>
              </a:rPr>
              <a:t>uključenosti</a:t>
            </a:r>
            <a:r>
              <a:rPr lang="nb-NO" sz="2000" i="1" dirty="0">
                <a:solidFill>
                  <a:srgbClr val="0455A4"/>
                </a:solidFill>
                <a:latin typeface="Arial" panose="020B0604020202020204" pitchFamily="34" charset="0"/>
                <a:cs typeface="Arial" panose="020B0604020202020204" pitchFamily="34" charset="0"/>
              </a:rPr>
              <a:t> </a:t>
            </a:r>
            <a:br>
              <a:rPr lang="nb-NO" sz="2000" i="1" dirty="0">
                <a:solidFill>
                  <a:srgbClr val="0455A4"/>
                </a:solidFill>
                <a:latin typeface="Arial" panose="020B0604020202020204" pitchFamily="34" charset="0"/>
                <a:cs typeface="Arial" panose="020B0604020202020204" pitchFamily="34" charset="0"/>
              </a:rPr>
            </a:br>
            <a:r>
              <a:rPr lang="nb-NO" sz="2000" i="1" dirty="0">
                <a:solidFill>
                  <a:srgbClr val="0455A4"/>
                </a:solidFill>
                <a:latin typeface="Arial" panose="020B0604020202020204" pitchFamily="34" charset="0"/>
                <a:cs typeface="Arial" panose="020B0604020202020204" pitchFamily="34" charset="0"/>
              </a:rPr>
              <a:t>i </a:t>
            </a:r>
            <a:r>
              <a:rPr lang="nb-NO" sz="2000" i="1" dirty="0" err="1">
                <a:solidFill>
                  <a:srgbClr val="0455A4"/>
                </a:solidFill>
                <a:latin typeface="Arial" panose="020B0604020202020204" pitchFamily="34" charset="0"/>
                <a:cs typeface="Arial" panose="020B0604020202020204" pitchFamily="34" charset="0"/>
              </a:rPr>
              <a:t>dnevnih</a:t>
            </a:r>
            <a:r>
              <a:rPr lang="nb-NO" sz="2000" i="1" dirty="0">
                <a:solidFill>
                  <a:srgbClr val="0455A4"/>
                </a:solidFill>
                <a:latin typeface="Arial" panose="020B0604020202020204" pitchFamily="34" charset="0"/>
                <a:cs typeface="Arial" panose="020B0604020202020204" pitchFamily="34" charset="0"/>
              </a:rPr>
              <a:t> </a:t>
            </a:r>
            <a:r>
              <a:rPr lang="nb-NO" sz="2000" i="1" dirty="0" err="1">
                <a:solidFill>
                  <a:srgbClr val="0455A4"/>
                </a:solidFill>
                <a:latin typeface="Arial" panose="020B0604020202020204" pitchFamily="34" charset="0"/>
                <a:cs typeface="Arial" panose="020B0604020202020204" pitchFamily="34" charset="0"/>
              </a:rPr>
              <a:t>izazova</a:t>
            </a:r>
            <a:endParaRPr lang="nb-NO" sz="2000" i="1" dirty="0">
              <a:solidFill>
                <a:srgbClr val="0455A4"/>
              </a:solidFill>
              <a:latin typeface="Arial" panose="020B0604020202020204" pitchFamily="34" charset="0"/>
              <a:cs typeface="Arial" panose="020B0604020202020204" pitchFamily="34" charset="0"/>
            </a:endParaRPr>
          </a:p>
        </p:txBody>
      </p:sp>
      <p:pic>
        <p:nvPicPr>
          <p:cNvPr id="3" name="Bilde 2">
            <a:extLst>
              <a:ext uri="{FF2B5EF4-FFF2-40B4-BE49-F238E27FC236}">
                <a16:creationId xmlns:a16="http://schemas.microsoft.com/office/drawing/2014/main" id="{F41E35FA-CE5D-484B-AFDD-541B1BDC7A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33" t="7" r="3441" b="1760"/>
          <a:stretch/>
        </p:blipFill>
        <p:spPr>
          <a:xfrm>
            <a:off x="4211638" y="-20538"/>
            <a:ext cx="4932362" cy="5164037"/>
          </a:xfrm>
          <a:prstGeom prst="rect">
            <a:avLst/>
          </a:prstGeom>
        </p:spPr>
      </p:pic>
    </p:spTree>
    <p:extLst>
      <p:ext uri="{BB962C8B-B14F-4D97-AF65-F5344CB8AC3E}">
        <p14:creationId xmlns:p14="http://schemas.microsoft.com/office/powerpoint/2010/main" val="26449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Ellipse 12">
            <a:extLst>
              <a:ext uri="{FF2B5EF4-FFF2-40B4-BE49-F238E27FC236}">
                <a16:creationId xmlns:a16="http://schemas.microsoft.com/office/drawing/2014/main" id="{CE56E13F-EAA4-B044-8F80-B11C1F63E385}"/>
              </a:ext>
            </a:extLst>
          </p:cNvPr>
          <p:cNvSpPr/>
          <p:nvPr/>
        </p:nvSpPr>
        <p:spPr>
          <a:xfrm>
            <a:off x="3535729" y="292396"/>
            <a:ext cx="2111817" cy="2111817"/>
          </a:xfrm>
          <a:prstGeom prst="ellipse">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Ellipse 11">
            <a:extLst>
              <a:ext uri="{FF2B5EF4-FFF2-40B4-BE49-F238E27FC236}">
                <a16:creationId xmlns:a16="http://schemas.microsoft.com/office/drawing/2014/main" id="{E21D6102-EC28-5E4F-8117-9E094A48F2A9}"/>
              </a:ext>
            </a:extLst>
          </p:cNvPr>
          <p:cNvSpPr/>
          <p:nvPr/>
        </p:nvSpPr>
        <p:spPr>
          <a:xfrm>
            <a:off x="5437172" y="2719524"/>
            <a:ext cx="2111817" cy="2111817"/>
          </a:xfrm>
          <a:prstGeom prst="ellipse">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1" name="Ellipse 10">
            <a:extLst>
              <a:ext uri="{FF2B5EF4-FFF2-40B4-BE49-F238E27FC236}">
                <a16:creationId xmlns:a16="http://schemas.microsoft.com/office/drawing/2014/main" id="{E8FBBB75-9500-9146-B1F4-FA65EB739C83}"/>
              </a:ext>
            </a:extLst>
          </p:cNvPr>
          <p:cNvSpPr/>
          <p:nvPr/>
        </p:nvSpPr>
        <p:spPr>
          <a:xfrm>
            <a:off x="1674970" y="2719524"/>
            <a:ext cx="2111817" cy="2111817"/>
          </a:xfrm>
          <a:prstGeom prst="ellipse">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ittel 3">
            <a:extLst>
              <a:ext uri="{FF2B5EF4-FFF2-40B4-BE49-F238E27FC236}">
                <a16:creationId xmlns:a16="http://schemas.microsoft.com/office/drawing/2014/main" id="{60BA772E-E292-4041-994E-7674DAF490CC}"/>
              </a:ext>
            </a:extLst>
          </p:cNvPr>
          <p:cNvSpPr txBox="1">
            <a:spLocks/>
          </p:cNvSpPr>
          <p:nvPr/>
        </p:nvSpPr>
        <p:spPr>
          <a:xfrm>
            <a:off x="3637284" y="848239"/>
            <a:ext cx="2037234"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2000" b="1" dirty="0">
                <a:solidFill>
                  <a:schemeClr val="bg1"/>
                </a:solidFill>
                <a:latin typeface="Arial" panose="020B0604020202020204" pitchFamily="34" charset="0"/>
                <a:cs typeface="Arial" panose="020B0604020202020204" pitchFamily="34" charset="0"/>
              </a:rPr>
              <a:t>POZNAVANJE</a:t>
            </a:r>
          </a:p>
          <a:p>
            <a:r>
              <a:rPr lang="nb-NO" sz="1600" dirty="0" err="1">
                <a:solidFill>
                  <a:schemeClr val="bg1"/>
                </a:solidFill>
                <a:latin typeface="Arial" panose="020B0604020202020204" pitchFamily="34" charset="0"/>
                <a:cs typeface="Arial" panose="020B0604020202020204" pitchFamily="34" charset="0"/>
              </a:rPr>
              <a:t>Imati</a:t>
            </a:r>
            <a:r>
              <a:rPr lang="nb-NO" sz="1600" dirty="0">
                <a:solidFill>
                  <a:schemeClr val="bg1"/>
                </a:solidFill>
                <a:latin typeface="Arial" panose="020B0604020202020204" pitchFamily="34" charset="0"/>
                <a:cs typeface="Arial" panose="020B0604020202020204" pitchFamily="34" charset="0"/>
              </a:rPr>
              <a:t> </a:t>
            </a:r>
            <a:r>
              <a:rPr lang="nb-NO" sz="1600" dirty="0" err="1">
                <a:solidFill>
                  <a:schemeClr val="bg1"/>
                </a:solidFill>
                <a:latin typeface="Arial" panose="020B0604020202020204" pitchFamily="34" charset="0"/>
                <a:cs typeface="Arial" panose="020B0604020202020204" pitchFamily="34" charset="0"/>
              </a:rPr>
              <a:t>znanje</a:t>
            </a:r>
            <a:endParaRPr lang="nb-NO" sz="1600" dirty="0">
              <a:solidFill>
                <a:schemeClr val="bg1"/>
              </a:solidFill>
              <a:latin typeface="Arial" panose="020B0604020202020204" pitchFamily="34" charset="0"/>
              <a:cs typeface="Arial" panose="020B0604020202020204" pitchFamily="34" charset="0"/>
            </a:endParaRPr>
          </a:p>
        </p:txBody>
      </p:sp>
      <p:sp>
        <p:nvSpPr>
          <p:cNvPr id="8" name="Rektangel 7">
            <a:extLst>
              <a:ext uri="{FF2B5EF4-FFF2-40B4-BE49-F238E27FC236}">
                <a16:creationId xmlns:a16="http://schemas.microsoft.com/office/drawing/2014/main" id="{9790B345-0117-024C-80D7-36C45A018BC7}"/>
              </a:ext>
            </a:extLst>
          </p:cNvPr>
          <p:cNvSpPr/>
          <p:nvPr/>
        </p:nvSpPr>
        <p:spPr>
          <a:xfrm>
            <a:off x="5447988" y="3147814"/>
            <a:ext cx="2111817" cy="954107"/>
          </a:xfrm>
          <a:prstGeom prst="rect">
            <a:avLst/>
          </a:prstGeom>
        </p:spPr>
        <p:txBody>
          <a:bodyPr wrap="square">
            <a:spAutoFit/>
          </a:bodyPr>
          <a:lstStyle/>
          <a:p>
            <a:pPr algn="ctr"/>
            <a:r>
              <a:rPr lang="nb-NO" sz="2000" b="1" dirty="0">
                <a:solidFill>
                  <a:schemeClr val="bg1"/>
                </a:solidFill>
                <a:latin typeface="Arial" panose="020B0604020202020204" pitchFamily="34" charset="0"/>
                <a:cs typeface="Arial" panose="020B0604020202020204" pitchFamily="34" charset="0"/>
              </a:rPr>
              <a:t>BITI SPOSOBAN </a:t>
            </a:r>
            <a:r>
              <a:rPr lang="nb-NO" sz="1600" dirty="0" err="1">
                <a:solidFill>
                  <a:schemeClr val="bg1"/>
                </a:solidFill>
                <a:latin typeface="Arial" panose="020B0604020202020204" pitchFamily="34" charset="0"/>
                <a:cs typeface="Arial" panose="020B0604020202020204" pitchFamily="34" charset="0"/>
              </a:rPr>
              <a:t>Imati</a:t>
            </a:r>
            <a:r>
              <a:rPr lang="nb-NO" sz="1600" dirty="0">
                <a:solidFill>
                  <a:schemeClr val="bg1"/>
                </a:solidFill>
                <a:latin typeface="Arial" panose="020B0604020202020204" pitchFamily="34" charset="0"/>
                <a:cs typeface="Arial" panose="020B0604020202020204" pitchFamily="34" charset="0"/>
              </a:rPr>
              <a:t> </a:t>
            </a:r>
            <a:r>
              <a:rPr lang="nb-NO" sz="1600" dirty="0" err="1">
                <a:solidFill>
                  <a:schemeClr val="bg1"/>
                </a:solidFill>
                <a:latin typeface="Arial" panose="020B0604020202020204" pitchFamily="34" charset="0"/>
                <a:cs typeface="Arial" panose="020B0604020202020204" pitchFamily="34" charset="0"/>
              </a:rPr>
              <a:t>mogućnost</a:t>
            </a:r>
            <a:endParaRPr lang="nb-NO" sz="1600" dirty="0">
              <a:solidFill>
                <a:schemeClr val="bg1"/>
              </a:solidFill>
              <a:latin typeface="Arial" panose="020B0604020202020204" pitchFamily="34" charset="0"/>
              <a:cs typeface="Arial" panose="020B0604020202020204" pitchFamily="34" charset="0"/>
            </a:endParaRPr>
          </a:p>
        </p:txBody>
      </p:sp>
      <p:sp>
        <p:nvSpPr>
          <p:cNvPr id="9" name="Rektangel 8">
            <a:extLst>
              <a:ext uri="{FF2B5EF4-FFF2-40B4-BE49-F238E27FC236}">
                <a16:creationId xmlns:a16="http://schemas.microsoft.com/office/drawing/2014/main" id="{6BA8D5DC-DD8F-A845-9A06-62553E339DCD}"/>
              </a:ext>
            </a:extLst>
          </p:cNvPr>
          <p:cNvSpPr/>
          <p:nvPr/>
        </p:nvSpPr>
        <p:spPr>
          <a:xfrm>
            <a:off x="1843399" y="3375322"/>
            <a:ext cx="1841774" cy="707886"/>
          </a:xfrm>
          <a:prstGeom prst="rect">
            <a:avLst/>
          </a:prstGeom>
        </p:spPr>
        <p:txBody>
          <a:bodyPr wrap="square">
            <a:spAutoFit/>
          </a:bodyPr>
          <a:lstStyle/>
          <a:p>
            <a:pPr algn="ctr"/>
            <a:r>
              <a:rPr lang="nb-NO" sz="2000" b="1" dirty="0">
                <a:solidFill>
                  <a:schemeClr val="bg1"/>
                </a:solidFill>
                <a:latin typeface="Arial" panose="020B0604020202020204" pitchFamily="34" charset="0"/>
                <a:cs typeface="Arial" panose="020B0604020202020204" pitchFamily="34" charset="0"/>
              </a:rPr>
              <a:t>SPREMNOST</a:t>
            </a:r>
            <a:r>
              <a:rPr lang="nb-NO" sz="2400" b="1" dirty="0">
                <a:solidFill>
                  <a:schemeClr val="bg1"/>
                </a:solidFill>
                <a:latin typeface="Arial" panose="020B0604020202020204" pitchFamily="34" charset="0"/>
                <a:cs typeface="Arial" panose="020B0604020202020204" pitchFamily="34" charset="0"/>
              </a:rPr>
              <a:t> </a:t>
            </a:r>
            <a:r>
              <a:rPr lang="nb-NO" sz="1600" b="1" dirty="0" err="1">
                <a:solidFill>
                  <a:schemeClr val="bg1"/>
                </a:solidFill>
                <a:latin typeface="Arial" panose="020B0604020202020204" pitchFamily="34" charset="0"/>
                <a:cs typeface="Arial" panose="020B0604020202020204" pitchFamily="34" charset="0"/>
              </a:rPr>
              <a:t>T</a:t>
            </a:r>
            <a:r>
              <a:rPr lang="nb-NO" sz="1600" dirty="0" err="1">
                <a:solidFill>
                  <a:schemeClr val="bg1"/>
                </a:solidFill>
                <a:latin typeface="Arial" panose="020B0604020202020204" pitchFamily="34" charset="0"/>
                <a:cs typeface="Arial" panose="020B0604020202020204" pitchFamily="34" charset="0"/>
              </a:rPr>
              <a:t>ežiti</a:t>
            </a:r>
            <a:r>
              <a:rPr lang="nb-NO" sz="1600" dirty="0">
                <a:solidFill>
                  <a:schemeClr val="bg1"/>
                </a:solidFill>
                <a:latin typeface="Arial" panose="020B0604020202020204" pitchFamily="34" charset="0"/>
                <a:cs typeface="Arial" panose="020B0604020202020204" pitchFamily="34" charset="0"/>
              </a:rPr>
              <a:t> </a:t>
            </a:r>
            <a:r>
              <a:rPr lang="nb-NO" sz="1600" dirty="0" err="1">
                <a:solidFill>
                  <a:schemeClr val="bg1"/>
                </a:solidFill>
                <a:latin typeface="Arial" panose="020B0604020202020204" pitchFamily="34" charset="0"/>
                <a:cs typeface="Arial" panose="020B0604020202020204" pitchFamily="34" charset="0"/>
              </a:rPr>
              <a:t>promjeni</a:t>
            </a:r>
            <a:endParaRPr lang="nb-NO" sz="1600" dirty="0">
              <a:solidFill>
                <a:schemeClr val="bg1"/>
              </a:solidFill>
              <a:latin typeface="Arial" panose="020B0604020202020204" pitchFamily="34" charset="0"/>
              <a:cs typeface="Arial" panose="020B0604020202020204" pitchFamily="34" charset="0"/>
            </a:endParaRPr>
          </a:p>
        </p:txBody>
      </p:sp>
      <p:sp>
        <p:nvSpPr>
          <p:cNvPr id="10" name="Tittel 3">
            <a:extLst>
              <a:ext uri="{FF2B5EF4-FFF2-40B4-BE49-F238E27FC236}">
                <a16:creationId xmlns:a16="http://schemas.microsoft.com/office/drawing/2014/main" id="{6B34D9A2-149C-D846-A10C-EDA48B39FA57}"/>
              </a:ext>
            </a:extLst>
          </p:cNvPr>
          <p:cNvSpPr txBox="1">
            <a:spLocks/>
          </p:cNvSpPr>
          <p:nvPr/>
        </p:nvSpPr>
        <p:spPr>
          <a:xfrm>
            <a:off x="3469826" y="2457776"/>
            <a:ext cx="2295123" cy="869720"/>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2400" b="1" dirty="0" err="1">
                <a:solidFill>
                  <a:srgbClr val="1EB78A"/>
                </a:solidFill>
                <a:latin typeface="Arial" panose="020B0604020202020204" pitchFamily="34" charset="0"/>
                <a:cs typeface="Arial" panose="020B0604020202020204" pitchFamily="34" charset="0"/>
              </a:rPr>
              <a:t>Nove</a:t>
            </a:r>
            <a:r>
              <a:rPr lang="nb-NO" sz="2400" b="1" dirty="0">
                <a:solidFill>
                  <a:srgbClr val="1EB78A"/>
                </a:solidFill>
                <a:latin typeface="Arial" panose="020B0604020202020204" pitchFamily="34" charset="0"/>
                <a:cs typeface="Arial" panose="020B0604020202020204" pitchFamily="34" charset="0"/>
              </a:rPr>
              <a:t> </a:t>
            </a:r>
            <a:r>
              <a:rPr lang="nb-NO" sz="2400" b="1" dirty="0" err="1">
                <a:solidFill>
                  <a:srgbClr val="1EB78A"/>
                </a:solidFill>
                <a:latin typeface="Arial" panose="020B0604020202020204" pitchFamily="34" charset="0"/>
                <a:cs typeface="Arial" panose="020B0604020202020204" pitchFamily="34" charset="0"/>
              </a:rPr>
              <a:t>navike</a:t>
            </a:r>
            <a:endParaRPr lang="nb-NO" sz="2400" b="1" dirty="0">
              <a:solidFill>
                <a:srgbClr val="1EB78A"/>
              </a:solidFill>
              <a:latin typeface="Arial" panose="020B0604020202020204" pitchFamily="34" charset="0"/>
              <a:cs typeface="Arial" panose="020B0604020202020204" pitchFamily="34" charset="0"/>
            </a:endParaRPr>
          </a:p>
        </p:txBody>
      </p:sp>
      <p:sp>
        <p:nvSpPr>
          <p:cNvPr id="14" name="Pil ned 13">
            <a:extLst>
              <a:ext uri="{FF2B5EF4-FFF2-40B4-BE49-F238E27FC236}">
                <a16:creationId xmlns:a16="http://schemas.microsoft.com/office/drawing/2014/main" id="{08CB2829-C83C-E54E-99DD-DE75FDD3F6FD}"/>
              </a:ext>
            </a:extLst>
          </p:cNvPr>
          <p:cNvSpPr/>
          <p:nvPr/>
        </p:nvSpPr>
        <p:spPr>
          <a:xfrm rot="3066940">
            <a:off x="5451736" y="2014702"/>
            <a:ext cx="720080" cy="612113"/>
          </a:xfrm>
          <a:prstGeom prst="downArrow">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5" name="Pil ned 14">
            <a:extLst>
              <a:ext uri="{FF2B5EF4-FFF2-40B4-BE49-F238E27FC236}">
                <a16:creationId xmlns:a16="http://schemas.microsoft.com/office/drawing/2014/main" id="{71299FC3-CAC4-3840-AB84-89DAF63C684E}"/>
              </a:ext>
            </a:extLst>
          </p:cNvPr>
          <p:cNvSpPr/>
          <p:nvPr/>
        </p:nvSpPr>
        <p:spPr>
          <a:xfrm rot="17856209">
            <a:off x="3067467" y="2056748"/>
            <a:ext cx="720080" cy="612113"/>
          </a:xfrm>
          <a:prstGeom prst="downArrow">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6" name="Pil ned 15">
            <a:extLst>
              <a:ext uri="{FF2B5EF4-FFF2-40B4-BE49-F238E27FC236}">
                <a16:creationId xmlns:a16="http://schemas.microsoft.com/office/drawing/2014/main" id="{0DFB196E-D9D0-BF40-B7F4-B53F4FEA532B}"/>
              </a:ext>
            </a:extLst>
          </p:cNvPr>
          <p:cNvSpPr/>
          <p:nvPr/>
        </p:nvSpPr>
        <p:spPr>
          <a:xfrm rot="10800000">
            <a:off x="4242812" y="3434219"/>
            <a:ext cx="720080" cy="612113"/>
          </a:xfrm>
          <a:prstGeom prst="downArrow">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Tree>
    <p:extLst>
      <p:ext uri="{BB962C8B-B14F-4D97-AF65-F5344CB8AC3E}">
        <p14:creationId xmlns:p14="http://schemas.microsoft.com/office/powerpoint/2010/main" val="1666085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repeatCount="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9" repeatCount="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4" repeatCount="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A221BC9C-7AC7-1648-8A58-FCEE1C253D76}"/>
              </a:ext>
            </a:extLst>
          </p:cNvPr>
          <p:cNvSpPr/>
          <p:nvPr/>
        </p:nvSpPr>
        <p:spPr>
          <a:xfrm>
            <a:off x="4211638" y="0"/>
            <a:ext cx="4932362" cy="514350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innhold 2">
            <a:extLst>
              <a:ext uri="{FF2B5EF4-FFF2-40B4-BE49-F238E27FC236}">
                <a16:creationId xmlns:a16="http://schemas.microsoft.com/office/drawing/2014/main" id="{17F8E52D-A2CC-8543-B936-742E9997D221}"/>
              </a:ext>
            </a:extLst>
          </p:cNvPr>
          <p:cNvSpPr txBox="1">
            <a:spLocks/>
          </p:cNvSpPr>
          <p:nvPr/>
        </p:nvSpPr>
        <p:spPr>
          <a:xfrm>
            <a:off x="4860032" y="2684488"/>
            <a:ext cx="2952328" cy="1471437"/>
          </a:xfrm>
          <a:prstGeom prst="rect">
            <a:avLst/>
          </a:prstGeom>
        </p:spPr>
        <p:txBody>
          <a:bodyPr vert="horz" lIns="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nb-NO" sz="2000" dirty="0" err="1">
                <a:solidFill>
                  <a:schemeClr val="bg1"/>
                </a:solidFill>
                <a:latin typeface="Arial" panose="020B0604020202020204" pitchFamily="34" charset="0"/>
                <a:cs typeface="Arial" panose="020B0604020202020204" pitchFamily="34" charset="0"/>
              </a:rPr>
              <a:t>Velike</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promjene</a:t>
            </a:r>
            <a:r>
              <a:rPr lang="nb-NO" sz="2000" dirty="0">
                <a:solidFill>
                  <a:schemeClr val="bg1"/>
                </a:solidFill>
                <a:latin typeface="Arial" panose="020B0604020202020204" pitchFamily="34" charset="0"/>
                <a:cs typeface="Arial" panose="020B0604020202020204" pitchFamily="34" charset="0"/>
              </a:rPr>
              <a:t> u </a:t>
            </a:r>
            <a:r>
              <a:rPr lang="nb-NO" sz="2000" dirty="0" err="1">
                <a:solidFill>
                  <a:schemeClr val="bg1"/>
                </a:solidFill>
                <a:latin typeface="Arial" panose="020B0604020202020204" pitchFamily="34" charset="0"/>
                <a:cs typeface="Arial" panose="020B0604020202020204" pitchFamily="34" charset="0"/>
              </a:rPr>
              <a:t>kratkom</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razdoblju</a:t>
            </a:r>
            <a:endParaRPr lang="nb-NO" sz="2000" dirty="0">
              <a:solidFill>
                <a:schemeClr val="bg1"/>
              </a:solidFill>
              <a:latin typeface="Arial" panose="020B0604020202020204" pitchFamily="34" charset="0"/>
              <a:cs typeface="Arial" panose="020B0604020202020204" pitchFamily="34" charset="0"/>
            </a:endParaRPr>
          </a:p>
          <a:p>
            <a:r>
              <a:rPr lang="nb-NO" sz="2000" dirty="0" err="1">
                <a:solidFill>
                  <a:schemeClr val="bg1"/>
                </a:solidFill>
                <a:latin typeface="Arial" panose="020B0604020202020204" pitchFamily="34" charset="0"/>
                <a:cs typeface="Arial" panose="020B0604020202020204" pitchFamily="34" charset="0"/>
              </a:rPr>
              <a:t>Pojavit</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će</a:t>
            </a:r>
            <a:r>
              <a:rPr lang="nb-NO" sz="2000" dirty="0">
                <a:solidFill>
                  <a:schemeClr val="bg1"/>
                </a:solidFill>
                <a:latin typeface="Arial" panose="020B0604020202020204" pitchFamily="34" charset="0"/>
                <a:cs typeface="Arial" panose="020B0604020202020204" pitchFamily="34" charset="0"/>
              </a:rPr>
              <a:t> se </a:t>
            </a:r>
            <a:r>
              <a:rPr lang="nb-NO" sz="2000" dirty="0" err="1">
                <a:solidFill>
                  <a:schemeClr val="bg1"/>
                </a:solidFill>
                <a:latin typeface="Arial" panose="020B0604020202020204" pitchFamily="34" charset="0"/>
                <a:cs typeface="Arial" panose="020B0604020202020204" pitchFamily="34" charset="0"/>
              </a:rPr>
              <a:t>nove</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tehnologije</a:t>
            </a:r>
            <a:r>
              <a:rPr lang="nb-NO" sz="2000" dirty="0">
                <a:solidFill>
                  <a:schemeClr val="bg1"/>
                </a:solidFill>
                <a:latin typeface="Arial" panose="020B0604020202020204" pitchFamily="34" charset="0"/>
                <a:cs typeface="Arial" panose="020B0604020202020204" pitchFamily="34" charset="0"/>
              </a:rPr>
              <a:t> </a:t>
            </a:r>
          </a:p>
          <a:p>
            <a:endParaRPr lang="nb-NO" sz="2000" dirty="0">
              <a:solidFill>
                <a:schemeClr val="bg1"/>
              </a:solidFill>
              <a:latin typeface="Arial" panose="020B0604020202020204" pitchFamily="34" charset="0"/>
              <a:cs typeface="Arial" panose="020B0604020202020204" pitchFamily="34" charset="0"/>
            </a:endParaRPr>
          </a:p>
          <a:p>
            <a:endParaRPr lang="nb-NO" sz="2000" dirty="0">
              <a:solidFill>
                <a:schemeClr val="bg1"/>
              </a:solidFill>
              <a:latin typeface="Arial" panose="020B0604020202020204" pitchFamily="34" charset="0"/>
              <a:cs typeface="Arial" panose="020B0604020202020204" pitchFamily="34" charset="0"/>
            </a:endParaRPr>
          </a:p>
        </p:txBody>
      </p:sp>
      <p:sp>
        <p:nvSpPr>
          <p:cNvPr id="5" name="Tittel 1">
            <a:extLst>
              <a:ext uri="{FF2B5EF4-FFF2-40B4-BE49-F238E27FC236}">
                <a16:creationId xmlns:a16="http://schemas.microsoft.com/office/drawing/2014/main" id="{1C34AEDE-5D11-E849-B5EF-ADB9E159967B}"/>
              </a:ext>
            </a:extLst>
          </p:cNvPr>
          <p:cNvSpPr txBox="1">
            <a:spLocks/>
          </p:cNvSpPr>
          <p:nvPr/>
        </p:nvSpPr>
        <p:spPr>
          <a:xfrm>
            <a:off x="4858122" y="1133062"/>
            <a:ext cx="3602310" cy="1255414"/>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2800" b="1" dirty="0" err="1">
                <a:solidFill>
                  <a:schemeClr val="bg1"/>
                </a:solidFill>
                <a:latin typeface="Arial" panose="020B0604020202020204" pitchFamily="34" charset="0"/>
                <a:cs typeface="Arial" panose="020B0604020202020204" pitchFamily="34" charset="0"/>
              </a:rPr>
              <a:t>Implementacija</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Pariškog</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sporazuma</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već</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je</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započela</a:t>
            </a:r>
            <a:endParaRPr lang="nb-NO" sz="2800" b="1" dirty="0">
              <a:solidFill>
                <a:schemeClr val="bg1"/>
              </a:solidFill>
              <a:latin typeface="Arial" panose="020B0604020202020204" pitchFamily="34" charset="0"/>
              <a:cs typeface="Arial" panose="020B0604020202020204" pitchFamily="34" charset="0"/>
            </a:endParaRPr>
          </a:p>
        </p:txBody>
      </p:sp>
      <p:sp>
        <p:nvSpPr>
          <p:cNvPr id="7" name="TekstSylinder 6">
            <a:extLst>
              <a:ext uri="{FF2B5EF4-FFF2-40B4-BE49-F238E27FC236}">
                <a16:creationId xmlns:a16="http://schemas.microsoft.com/office/drawing/2014/main" id="{C371DEB6-9D84-9E45-8A98-0E994FEB164F}"/>
              </a:ext>
            </a:extLst>
          </p:cNvPr>
          <p:cNvSpPr txBox="1"/>
          <p:nvPr/>
        </p:nvSpPr>
        <p:spPr>
          <a:xfrm>
            <a:off x="3996559" y="2388476"/>
            <a:ext cx="184731" cy="369332"/>
          </a:xfrm>
          <a:prstGeom prst="rect">
            <a:avLst/>
          </a:prstGeom>
          <a:noFill/>
        </p:spPr>
        <p:txBody>
          <a:bodyPr wrap="none" rtlCol="0">
            <a:spAutoFit/>
          </a:bodyPr>
          <a:lstStyle/>
          <a:p>
            <a:endParaRPr lang="nb-NO" dirty="0"/>
          </a:p>
        </p:txBody>
      </p:sp>
      <p:pic>
        <p:nvPicPr>
          <p:cNvPr id="9" name="Bilde 8">
            <a:extLst>
              <a:ext uri="{FF2B5EF4-FFF2-40B4-BE49-F238E27FC236}">
                <a16:creationId xmlns:a16="http://schemas.microsoft.com/office/drawing/2014/main" id="{B1CAD43E-6692-1C46-B1B2-3DE5F464ECC2}"/>
              </a:ext>
            </a:extLst>
          </p:cNvPr>
          <p:cNvPicPr>
            <a:picLocks noChangeAspect="1"/>
          </p:cNvPicPr>
          <p:nvPr/>
        </p:nvPicPr>
        <p:blipFill rotWithShape="1">
          <a:blip r:embed="rId3">
            <a:extLst>
              <a:ext uri="{28A0092B-C50C-407E-A947-70E740481C1C}">
                <a14:useLocalDpi xmlns:a14="http://schemas.microsoft.com/office/drawing/2010/main" val="0"/>
              </a:ext>
            </a:extLst>
          </a:blip>
          <a:srcRect l="25515" r="28997"/>
          <a:stretch/>
        </p:blipFill>
        <p:spPr>
          <a:xfrm>
            <a:off x="623177" y="534496"/>
            <a:ext cx="2664296" cy="3931634"/>
          </a:xfrm>
          <a:prstGeom prst="rect">
            <a:avLst/>
          </a:prstGeom>
        </p:spPr>
      </p:pic>
    </p:spTree>
    <p:extLst>
      <p:ext uri="{BB962C8B-B14F-4D97-AF65-F5344CB8AC3E}">
        <p14:creationId xmlns:p14="http://schemas.microsoft.com/office/powerpoint/2010/main" val="1667259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llipse 14">
            <a:extLst>
              <a:ext uri="{FF2B5EF4-FFF2-40B4-BE49-F238E27FC236}">
                <a16:creationId xmlns:a16="http://schemas.microsoft.com/office/drawing/2014/main" id="{E69CE79A-4928-A440-8B2B-A96E2AD21FD2}"/>
              </a:ext>
            </a:extLst>
          </p:cNvPr>
          <p:cNvSpPr/>
          <p:nvPr/>
        </p:nvSpPr>
        <p:spPr>
          <a:xfrm>
            <a:off x="3563888" y="1972101"/>
            <a:ext cx="2111817" cy="2111817"/>
          </a:xfrm>
          <a:prstGeom prst="ellipse">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b="1" dirty="0">
                <a:solidFill>
                  <a:schemeClr val="bg1"/>
                </a:solidFill>
                <a:latin typeface="Arial" panose="020B0604020202020204" pitchFamily="34" charset="0"/>
                <a:cs typeface="Arial" panose="020B0604020202020204" pitchFamily="34" charset="0"/>
              </a:rPr>
              <a:t>Stav</a:t>
            </a:r>
          </a:p>
        </p:txBody>
      </p:sp>
      <p:sp>
        <p:nvSpPr>
          <p:cNvPr id="16" name="Ellipse 15">
            <a:extLst>
              <a:ext uri="{FF2B5EF4-FFF2-40B4-BE49-F238E27FC236}">
                <a16:creationId xmlns:a16="http://schemas.microsoft.com/office/drawing/2014/main" id="{61CB02C4-4C97-6F43-A0A5-BCD54561A812}"/>
              </a:ext>
            </a:extLst>
          </p:cNvPr>
          <p:cNvSpPr/>
          <p:nvPr/>
        </p:nvSpPr>
        <p:spPr>
          <a:xfrm>
            <a:off x="6636647" y="1972101"/>
            <a:ext cx="2111817" cy="2111817"/>
          </a:xfrm>
          <a:prstGeom prst="ellipse">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b="1" dirty="0" err="1">
                <a:solidFill>
                  <a:schemeClr val="bg1"/>
                </a:solidFill>
                <a:latin typeface="Arial" panose="020B0604020202020204" pitchFamily="34" charset="0"/>
                <a:cs typeface="Arial" panose="020B0604020202020204" pitchFamily="34" charset="0"/>
              </a:rPr>
              <a:t>Ponašanje</a:t>
            </a:r>
            <a:endParaRPr lang="nb-NO" b="1" dirty="0">
              <a:solidFill>
                <a:schemeClr val="bg1"/>
              </a:solidFill>
              <a:latin typeface="Arial" panose="020B0604020202020204" pitchFamily="34" charset="0"/>
              <a:cs typeface="Arial" panose="020B0604020202020204" pitchFamily="34" charset="0"/>
            </a:endParaRPr>
          </a:p>
        </p:txBody>
      </p:sp>
      <p:sp>
        <p:nvSpPr>
          <p:cNvPr id="4" name="Tittel 1"/>
          <p:cNvSpPr txBox="1">
            <a:spLocks/>
          </p:cNvSpPr>
          <p:nvPr/>
        </p:nvSpPr>
        <p:spPr>
          <a:xfrm>
            <a:off x="589014" y="477919"/>
            <a:ext cx="4199010" cy="844936"/>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altLang="nb-NO" sz="2800" b="1" dirty="0" err="1">
                <a:solidFill>
                  <a:srgbClr val="0455A4"/>
                </a:solidFill>
                <a:latin typeface="Arial" panose="020B0604020202020204" pitchFamily="34" charset="0"/>
                <a:cs typeface="Arial" panose="020B0604020202020204" pitchFamily="34" charset="0"/>
              </a:rPr>
              <a:t>Previše</a:t>
            </a:r>
            <a:r>
              <a:rPr lang="nb-NO" altLang="nb-NO" sz="2800" b="1" dirty="0">
                <a:solidFill>
                  <a:srgbClr val="0455A4"/>
                </a:solidFill>
                <a:latin typeface="Arial" panose="020B0604020202020204" pitchFamily="34" charset="0"/>
                <a:cs typeface="Arial" panose="020B0604020202020204" pitchFamily="34" charset="0"/>
              </a:rPr>
              <a:t> </a:t>
            </a:r>
            <a:r>
              <a:rPr lang="nb-NO" altLang="nb-NO" sz="2800" b="1" dirty="0" err="1">
                <a:solidFill>
                  <a:srgbClr val="0455A4"/>
                </a:solidFill>
                <a:latin typeface="Arial" panose="020B0604020202020204" pitchFamily="34" charset="0"/>
                <a:cs typeface="Arial" panose="020B0604020202020204" pitchFamily="34" charset="0"/>
              </a:rPr>
              <a:t>vjere</a:t>
            </a:r>
            <a:r>
              <a:rPr lang="nb-NO" altLang="nb-NO" sz="2800" b="1" dirty="0">
                <a:solidFill>
                  <a:srgbClr val="0455A4"/>
                </a:solidFill>
                <a:latin typeface="Arial" panose="020B0604020202020204" pitchFamily="34" charset="0"/>
                <a:cs typeface="Arial" panose="020B0604020202020204" pitchFamily="34" charset="0"/>
              </a:rPr>
              <a:t> u </a:t>
            </a:r>
            <a:r>
              <a:rPr lang="nb-NO" altLang="nb-NO" sz="2800" b="1" dirty="0" err="1">
                <a:solidFill>
                  <a:srgbClr val="0455A4"/>
                </a:solidFill>
                <a:latin typeface="Arial" panose="020B0604020202020204" pitchFamily="34" charset="0"/>
                <a:cs typeface="Arial" panose="020B0604020202020204" pitchFamily="34" charset="0"/>
              </a:rPr>
              <a:t>naše</a:t>
            </a:r>
            <a:r>
              <a:rPr lang="nb-NO" altLang="nb-NO" sz="2800" b="1" dirty="0">
                <a:solidFill>
                  <a:srgbClr val="0455A4"/>
                </a:solidFill>
                <a:latin typeface="Arial" panose="020B0604020202020204" pitchFamily="34" charset="0"/>
                <a:cs typeface="Arial" panose="020B0604020202020204" pitchFamily="34" charset="0"/>
              </a:rPr>
              <a:t> </a:t>
            </a:r>
            <a:r>
              <a:rPr lang="nb-NO" altLang="nb-NO" sz="2800" b="1" dirty="0" err="1">
                <a:solidFill>
                  <a:srgbClr val="0455A4"/>
                </a:solidFill>
                <a:latin typeface="Arial" panose="020B0604020202020204" pitchFamily="34" charset="0"/>
                <a:cs typeface="Arial" panose="020B0604020202020204" pitchFamily="34" charset="0"/>
              </a:rPr>
              <a:t>informacije</a:t>
            </a:r>
            <a:endParaRPr lang="nb-NO" altLang="nb-NO" sz="2800" b="1" dirty="0">
              <a:solidFill>
                <a:srgbClr val="0455A4"/>
              </a:solidFill>
              <a:latin typeface="Arial" panose="020B0604020202020204" pitchFamily="34" charset="0"/>
              <a:cs typeface="Arial" panose="020B0604020202020204" pitchFamily="34" charset="0"/>
            </a:endParaRPr>
          </a:p>
        </p:txBody>
      </p:sp>
      <p:sp>
        <p:nvSpPr>
          <p:cNvPr id="8" name="Ellipse 7">
            <a:extLst>
              <a:ext uri="{FF2B5EF4-FFF2-40B4-BE49-F238E27FC236}">
                <a16:creationId xmlns:a16="http://schemas.microsoft.com/office/drawing/2014/main" id="{0F73233C-4361-754F-A37E-7C5743ADBA89}"/>
              </a:ext>
            </a:extLst>
          </p:cNvPr>
          <p:cNvSpPr/>
          <p:nvPr/>
        </p:nvSpPr>
        <p:spPr>
          <a:xfrm>
            <a:off x="515967" y="1972101"/>
            <a:ext cx="2111817" cy="2111817"/>
          </a:xfrm>
          <a:prstGeom prst="ellipse">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9" name="Tittel 3">
            <a:extLst>
              <a:ext uri="{FF2B5EF4-FFF2-40B4-BE49-F238E27FC236}">
                <a16:creationId xmlns:a16="http://schemas.microsoft.com/office/drawing/2014/main" id="{0BB97458-30AD-AC49-A79D-C9C5AEC13976}"/>
              </a:ext>
            </a:extLst>
          </p:cNvPr>
          <p:cNvSpPr txBox="1">
            <a:spLocks/>
          </p:cNvSpPr>
          <p:nvPr/>
        </p:nvSpPr>
        <p:spPr>
          <a:xfrm>
            <a:off x="605042" y="2679065"/>
            <a:ext cx="1971934" cy="708985"/>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2000" b="1" dirty="0" err="1">
                <a:solidFill>
                  <a:schemeClr val="bg1"/>
                </a:solidFill>
                <a:latin typeface="Arial" panose="020B0604020202020204" pitchFamily="34" charset="0"/>
                <a:cs typeface="Arial" panose="020B0604020202020204" pitchFamily="34" charset="0"/>
              </a:rPr>
              <a:t>Informacije</a:t>
            </a:r>
            <a:r>
              <a:rPr lang="nb-NO" sz="2000" b="1" dirty="0">
                <a:solidFill>
                  <a:schemeClr val="bg1"/>
                </a:solidFill>
                <a:latin typeface="Arial" panose="020B0604020202020204" pitchFamily="34" charset="0"/>
                <a:cs typeface="Arial" panose="020B0604020202020204" pitchFamily="34" charset="0"/>
              </a:rPr>
              <a:t> </a:t>
            </a:r>
            <a:br>
              <a:rPr lang="nb-NO" sz="2000" b="1" dirty="0">
                <a:solidFill>
                  <a:schemeClr val="bg1"/>
                </a:solidFill>
                <a:latin typeface="Arial" panose="020B0604020202020204" pitchFamily="34" charset="0"/>
                <a:cs typeface="Arial" panose="020B0604020202020204" pitchFamily="34" charset="0"/>
              </a:rPr>
            </a:br>
            <a:r>
              <a:rPr lang="nb-NO" sz="2000" b="1" dirty="0">
                <a:solidFill>
                  <a:schemeClr val="bg1"/>
                </a:solidFill>
                <a:latin typeface="Arial" panose="020B0604020202020204" pitchFamily="34" charset="0"/>
                <a:cs typeface="Arial" panose="020B0604020202020204" pitchFamily="34" charset="0"/>
              </a:rPr>
              <a:t>i </a:t>
            </a:r>
            <a:r>
              <a:rPr lang="nb-NO" sz="2000" b="1" dirty="0" err="1">
                <a:solidFill>
                  <a:schemeClr val="bg1"/>
                </a:solidFill>
                <a:latin typeface="Arial" panose="020B0604020202020204" pitchFamily="34" charset="0"/>
                <a:cs typeface="Arial" panose="020B0604020202020204" pitchFamily="34" charset="0"/>
              </a:rPr>
              <a:t>znanje</a:t>
            </a:r>
            <a:endParaRPr lang="nb-NO" sz="2000" b="1" dirty="0">
              <a:solidFill>
                <a:schemeClr val="bg1"/>
              </a:solidFill>
              <a:latin typeface="Arial" panose="020B0604020202020204" pitchFamily="34" charset="0"/>
              <a:cs typeface="Arial" panose="020B0604020202020204" pitchFamily="34" charset="0"/>
            </a:endParaRPr>
          </a:p>
        </p:txBody>
      </p:sp>
      <p:sp>
        <p:nvSpPr>
          <p:cNvPr id="19" name="Tittel 3">
            <a:extLst>
              <a:ext uri="{FF2B5EF4-FFF2-40B4-BE49-F238E27FC236}">
                <a16:creationId xmlns:a16="http://schemas.microsoft.com/office/drawing/2014/main" id="{BCB8A422-3CB8-5D4F-8A72-889A9BAD00E6}"/>
              </a:ext>
            </a:extLst>
          </p:cNvPr>
          <p:cNvSpPr txBox="1">
            <a:spLocks/>
          </p:cNvSpPr>
          <p:nvPr/>
        </p:nvSpPr>
        <p:spPr>
          <a:xfrm>
            <a:off x="2848636" y="1847586"/>
            <a:ext cx="654590" cy="708985"/>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4800" b="1" dirty="0">
                <a:solidFill>
                  <a:srgbClr val="0455A4"/>
                </a:solidFill>
                <a:latin typeface="Arial" panose="020B0604020202020204" pitchFamily="34" charset="0"/>
                <a:cs typeface="Arial" panose="020B0604020202020204" pitchFamily="34" charset="0"/>
              </a:rPr>
              <a:t>?</a:t>
            </a:r>
          </a:p>
        </p:txBody>
      </p:sp>
      <p:sp>
        <p:nvSpPr>
          <p:cNvPr id="21" name="Tittel 3">
            <a:extLst>
              <a:ext uri="{FF2B5EF4-FFF2-40B4-BE49-F238E27FC236}">
                <a16:creationId xmlns:a16="http://schemas.microsoft.com/office/drawing/2014/main" id="{4031D51E-E927-6B4F-A76A-9E3BE41A18B7}"/>
              </a:ext>
            </a:extLst>
          </p:cNvPr>
          <p:cNvSpPr txBox="1">
            <a:spLocks/>
          </p:cNvSpPr>
          <p:nvPr/>
        </p:nvSpPr>
        <p:spPr>
          <a:xfrm>
            <a:off x="5849012" y="1847586"/>
            <a:ext cx="654590" cy="708985"/>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4800" b="1" dirty="0">
                <a:solidFill>
                  <a:srgbClr val="0455A4"/>
                </a:solidFill>
                <a:latin typeface="Arial" panose="020B0604020202020204" pitchFamily="34" charset="0"/>
                <a:cs typeface="Arial" panose="020B0604020202020204" pitchFamily="34" charset="0"/>
              </a:rPr>
              <a:t>?</a:t>
            </a:r>
          </a:p>
        </p:txBody>
      </p:sp>
      <p:sp>
        <p:nvSpPr>
          <p:cNvPr id="11" name="Pil ned 10">
            <a:extLst>
              <a:ext uri="{FF2B5EF4-FFF2-40B4-BE49-F238E27FC236}">
                <a16:creationId xmlns:a16="http://schemas.microsoft.com/office/drawing/2014/main" id="{238DDE14-484A-4B4A-A0C1-148BA437D561}"/>
              </a:ext>
            </a:extLst>
          </p:cNvPr>
          <p:cNvSpPr/>
          <p:nvPr/>
        </p:nvSpPr>
        <p:spPr>
          <a:xfrm rot="16200000">
            <a:off x="2748014" y="2736242"/>
            <a:ext cx="720080" cy="612113"/>
          </a:xfrm>
          <a:prstGeom prst="downArrow">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il ned 11">
            <a:extLst>
              <a:ext uri="{FF2B5EF4-FFF2-40B4-BE49-F238E27FC236}">
                <a16:creationId xmlns:a16="http://schemas.microsoft.com/office/drawing/2014/main" id="{4D8BF901-D095-7D41-8F38-50E4687294F6}"/>
              </a:ext>
            </a:extLst>
          </p:cNvPr>
          <p:cNvSpPr/>
          <p:nvPr/>
        </p:nvSpPr>
        <p:spPr>
          <a:xfrm rot="16200000">
            <a:off x="5797159" y="2736243"/>
            <a:ext cx="720080" cy="612113"/>
          </a:xfrm>
          <a:prstGeom prst="downArrow">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193372498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accel="50000" fill="hold" grpId="0" nodeType="clickEffect" p14:presetBounceEnd="50000">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 calcmode="lin" valueType="num" p14:bounceEnd="50000">
                                          <p:cBhvr additive="base">
                                            <p:cTn id="7" dur="1000" fill="hold"/>
                                            <p:tgtEl>
                                              <p:spTgt spid="19">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1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50000" fill="hold" grpId="0" nodeType="clickEffect" p14:presetBounceEnd="50000">
                                      <p:stCondLst>
                                        <p:cond delay="0"/>
                                      </p:stCondLst>
                                      <p:childTnLst>
                                        <p:set>
                                          <p:cBhvr>
                                            <p:cTn id="12" dur="1" fill="hold">
                                              <p:stCondLst>
                                                <p:cond delay="0"/>
                                              </p:stCondLst>
                                            </p:cTn>
                                            <p:tgtEl>
                                              <p:spTgt spid="21">
                                                <p:txEl>
                                                  <p:pRg st="0" end="0"/>
                                                </p:txEl>
                                              </p:spTgt>
                                            </p:tgtEl>
                                            <p:attrNameLst>
                                              <p:attrName>style.visibility</p:attrName>
                                            </p:attrNameLst>
                                          </p:cBhvr>
                                          <p:to>
                                            <p:strVal val="visible"/>
                                          </p:to>
                                        </p:set>
                                        <p:anim calcmode="lin" valueType="num" p14:bounceEnd="50000">
                                          <p:cBhvr additive="base">
                                            <p:cTn id="13" dur="1000" fill="hold"/>
                                            <p:tgtEl>
                                              <p:spTgt spid="2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14" dur="1000" fill="hold"/>
                                            <p:tgtEl>
                                              <p:spTgt spid="21">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10800000">
                                          <p:cBhvr>
                                            <p:cTn id="18" dur="500" fill="hold"/>
                                            <p:tgtEl>
                                              <p:spTgt spid="12"/>
                                            </p:tgtEl>
                                            <p:attrNameLst>
                                              <p:attrName>r</p:attrName>
                                            </p:attrNameLst>
                                          </p:cBhvr>
                                        </p:animRot>
                                      </p:childTnLst>
                                    </p:cTn>
                                  </p:par>
                                  <p:par>
                                    <p:cTn id="19" presetID="8" presetClass="emph" presetSubtype="0" fill="hold" grpId="0" nodeType="withEffect">
                                      <p:stCondLst>
                                        <p:cond delay="0"/>
                                      </p:stCondLst>
                                      <p:childTnLst>
                                        <p:animRot by="10800000">
                                          <p:cBhvr>
                                            <p:cTn id="20" dur="5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uild="p" bldLvl="5"/>
          <p:bldP spid="21" grpId="0" build="p"/>
          <p:bldP spid="11" grpId="0" animBg="1"/>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accel="50000" fill="hold" grpId="0"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 calcmode="lin" valueType="num">
                                          <p:cBhvr additive="base">
                                            <p:cTn id="7" dur="10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1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50000" fill="hold" grpId="0" nodeType="clickEffect">
                                      <p:stCondLst>
                                        <p:cond delay="0"/>
                                      </p:stCondLst>
                                      <p:childTnLst>
                                        <p:set>
                                          <p:cBhvr>
                                            <p:cTn id="12" dur="1" fill="hold">
                                              <p:stCondLst>
                                                <p:cond delay="0"/>
                                              </p:stCondLst>
                                            </p:cTn>
                                            <p:tgtEl>
                                              <p:spTgt spid="21">
                                                <p:txEl>
                                                  <p:pRg st="0" end="0"/>
                                                </p:txEl>
                                              </p:spTgt>
                                            </p:tgtEl>
                                            <p:attrNameLst>
                                              <p:attrName>style.visibility</p:attrName>
                                            </p:attrNameLst>
                                          </p:cBhvr>
                                          <p:to>
                                            <p:strVal val="visible"/>
                                          </p:to>
                                        </p:set>
                                        <p:anim calcmode="lin" valueType="num">
                                          <p:cBhvr additive="base">
                                            <p:cTn id="13"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21">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10800000">
                                          <p:cBhvr>
                                            <p:cTn id="18" dur="500" fill="hold"/>
                                            <p:tgtEl>
                                              <p:spTgt spid="12"/>
                                            </p:tgtEl>
                                            <p:attrNameLst>
                                              <p:attrName>r</p:attrName>
                                            </p:attrNameLst>
                                          </p:cBhvr>
                                        </p:animRot>
                                      </p:childTnLst>
                                    </p:cTn>
                                  </p:par>
                                  <p:par>
                                    <p:cTn id="19" presetID="8" presetClass="emph" presetSubtype="0" fill="hold" grpId="0" nodeType="withEffect">
                                      <p:stCondLst>
                                        <p:cond delay="0"/>
                                      </p:stCondLst>
                                      <p:childTnLst>
                                        <p:animRot by="10800000">
                                          <p:cBhvr>
                                            <p:cTn id="20" dur="5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uild="p" bldLvl="5"/>
          <p:bldP spid="21" grpId="0" build="p"/>
          <p:bldP spid="11" grpId="0" animBg="1"/>
          <p:bldP spid="12"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EB78A"/>
        </a:solidFill>
        <a:effectLst/>
      </p:bgPr>
    </p:bg>
    <p:spTree>
      <p:nvGrpSpPr>
        <p:cNvPr id="1" name=""/>
        <p:cNvGrpSpPr/>
        <p:nvPr/>
      </p:nvGrpSpPr>
      <p:grpSpPr>
        <a:xfrm>
          <a:off x="0" y="0"/>
          <a:ext cx="0" cy="0"/>
          <a:chOff x="0" y="0"/>
          <a:chExt cx="0" cy="0"/>
        </a:xfrm>
      </p:grpSpPr>
      <p:pic>
        <p:nvPicPr>
          <p:cNvPr id="8" name="Bilde 7">
            <a:extLst>
              <a:ext uri="{FF2B5EF4-FFF2-40B4-BE49-F238E27FC236}">
                <a16:creationId xmlns:a16="http://schemas.microsoft.com/office/drawing/2014/main" id="{0150BEBA-06FD-484C-BD68-E824B89ABD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65739" y="3516715"/>
            <a:ext cx="952171" cy="921715"/>
          </a:xfrm>
          <a:prstGeom prst="rect">
            <a:avLst/>
          </a:prstGeom>
        </p:spPr>
      </p:pic>
      <p:pic>
        <p:nvPicPr>
          <p:cNvPr id="6" name="Bilde 5">
            <a:extLst>
              <a:ext uri="{FF2B5EF4-FFF2-40B4-BE49-F238E27FC236}">
                <a16:creationId xmlns:a16="http://schemas.microsoft.com/office/drawing/2014/main" id="{54F09ADD-26FE-004A-A271-F7D816BCED9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03071" y="493040"/>
            <a:ext cx="4379019" cy="4238950"/>
          </a:xfrm>
          <a:prstGeom prst="rect">
            <a:avLst/>
          </a:prstGeom>
        </p:spPr>
      </p:pic>
      <p:sp>
        <p:nvSpPr>
          <p:cNvPr id="17" name="Pil opp 16">
            <a:extLst>
              <a:ext uri="{FF2B5EF4-FFF2-40B4-BE49-F238E27FC236}">
                <a16:creationId xmlns:a16="http://schemas.microsoft.com/office/drawing/2014/main" id="{8509B8F6-DEAD-B34F-8E92-B473E5FFB5B0}"/>
              </a:ext>
            </a:extLst>
          </p:cNvPr>
          <p:cNvSpPr/>
          <p:nvPr/>
        </p:nvSpPr>
        <p:spPr>
          <a:xfrm rot="4226324">
            <a:off x="2579548" y="3341489"/>
            <a:ext cx="432048" cy="648072"/>
          </a:xfrm>
          <a:prstGeom prst="upArrow">
            <a:avLst/>
          </a:prstGeom>
          <a:solidFill>
            <a:srgbClr val="CFE9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993353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ktangel 21">
            <a:extLst>
              <a:ext uri="{FF2B5EF4-FFF2-40B4-BE49-F238E27FC236}">
                <a16:creationId xmlns:a16="http://schemas.microsoft.com/office/drawing/2014/main" id="{315E9E48-0793-854C-999E-CEA686155379}"/>
              </a:ext>
            </a:extLst>
          </p:cNvPr>
          <p:cNvSpPr/>
          <p:nvPr/>
        </p:nvSpPr>
        <p:spPr>
          <a:xfrm>
            <a:off x="864495" y="3171036"/>
            <a:ext cx="1854769" cy="1355060"/>
          </a:xfrm>
          <a:prstGeom prst="rect">
            <a:avLst/>
          </a:prstGeom>
          <a:solidFill>
            <a:srgbClr val="108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3" name="Rektangel 22">
            <a:extLst>
              <a:ext uri="{FF2B5EF4-FFF2-40B4-BE49-F238E27FC236}">
                <a16:creationId xmlns:a16="http://schemas.microsoft.com/office/drawing/2014/main" id="{278EB137-675A-2F42-97C5-B89A82986352}"/>
              </a:ext>
            </a:extLst>
          </p:cNvPr>
          <p:cNvSpPr/>
          <p:nvPr/>
        </p:nvSpPr>
        <p:spPr>
          <a:xfrm>
            <a:off x="2719264" y="2459875"/>
            <a:ext cx="1854769" cy="206622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4" name="Rektangel 23">
            <a:extLst>
              <a:ext uri="{FF2B5EF4-FFF2-40B4-BE49-F238E27FC236}">
                <a16:creationId xmlns:a16="http://schemas.microsoft.com/office/drawing/2014/main" id="{66623C57-6C25-F746-B01B-3F348240BC94}"/>
              </a:ext>
            </a:extLst>
          </p:cNvPr>
          <p:cNvSpPr/>
          <p:nvPr/>
        </p:nvSpPr>
        <p:spPr>
          <a:xfrm>
            <a:off x="4569967" y="1748715"/>
            <a:ext cx="1854769" cy="2777380"/>
          </a:xfrm>
          <a:prstGeom prst="rect">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5" name="Rektangel 24">
            <a:extLst>
              <a:ext uri="{FF2B5EF4-FFF2-40B4-BE49-F238E27FC236}">
                <a16:creationId xmlns:a16="http://schemas.microsoft.com/office/drawing/2014/main" id="{5F74BDF5-57C1-A740-B399-2EBE12706891}"/>
              </a:ext>
            </a:extLst>
          </p:cNvPr>
          <p:cNvSpPr/>
          <p:nvPr/>
        </p:nvSpPr>
        <p:spPr>
          <a:xfrm>
            <a:off x="6424735" y="1037555"/>
            <a:ext cx="1854769" cy="3488540"/>
          </a:xfrm>
          <a:prstGeom prst="rect">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6" name="Plassholder for innhold 2">
            <a:extLst>
              <a:ext uri="{FF2B5EF4-FFF2-40B4-BE49-F238E27FC236}">
                <a16:creationId xmlns:a16="http://schemas.microsoft.com/office/drawing/2014/main" id="{CEDEDA1D-FC1D-894B-A416-CEB972C795A9}"/>
              </a:ext>
            </a:extLst>
          </p:cNvPr>
          <p:cNvSpPr>
            <a:spLocks noGrp="1"/>
          </p:cNvSpPr>
          <p:nvPr>
            <p:ph idx="1"/>
          </p:nvPr>
        </p:nvSpPr>
        <p:spPr>
          <a:xfrm>
            <a:off x="1051888" y="3226736"/>
            <a:ext cx="1509978" cy="1452000"/>
          </a:xfrm>
        </p:spPr>
        <p:txBody>
          <a:bodyPr lIns="0" rIns="0">
            <a:noAutofit/>
          </a:bodyPr>
          <a:lstStyle/>
          <a:p>
            <a:pPr marL="0" indent="0">
              <a:buNone/>
            </a:pPr>
            <a:r>
              <a:rPr lang="nb-NO" sz="1200" b="1" dirty="0">
                <a:solidFill>
                  <a:schemeClr val="bg1"/>
                </a:solidFill>
                <a:latin typeface="Arial" panose="020B0604020202020204" pitchFamily="34" charset="0"/>
                <a:cs typeface="Arial" panose="020B0604020202020204" pitchFamily="34" charset="0"/>
              </a:rPr>
              <a:t>CILJEVI I SVRHA</a:t>
            </a:r>
          </a:p>
          <a:p>
            <a:pPr marL="180000" indent="-180000"/>
            <a:r>
              <a:rPr lang="nb-NO" sz="1200" dirty="0" err="1">
                <a:solidFill>
                  <a:schemeClr val="bg1"/>
                </a:solidFill>
                <a:latin typeface="Arial" panose="020B0604020202020204" pitchFamily="34" charset="0"/>
                <a:cs typeface="Arial" panose="020B0604020202020204" pitchFamily="34" charset="0"/>
              </a:rPr>
              <a:t>Što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želimo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postići</a:t>
            </a:r>
            <a:r>
              <a:rPr lang="nb-NO" sz="1200" dirty="0">
                <a:solidFill>
                  <a:schemeClr val="bg1"/>
                </a:solidFill>
                <a:latin typeface="Arial" panose="020B0604020202020204" pitchFamily="34" charset="0"/>
                <a:cs typeface="Arial" panose="020B0604020202020204" pitchFamily="34" charset="0"/>
              </a:rPr>
              <a:t>?</a:t>
            </a:r>
          </a:p>
        </p:txBody>
      </p:sp>
      <p:sp>
        <p:nvSpPr>
          <p:cNvPr id="27" name="TekstSylinder 26">
            <a:extLst>
              <a:ext uri="{FF2B5EF4-FFF2-40B4-BE49-F238E27FC236}">
                <a16:creationId xmlns:a16="http://schemas.microsoft.com/office/drawing/2014/main" id="{6ED39705-FE6A-E64D-BA71-D7F4BC5E915B}"/>
              </a:ext>
            </a:extLst>
          </p:cNvPr>
          <p:cNvSpPr txBox="1"/>
          <p:nvPr/>
        </p:nvSpPr>
        <p:spPr>
          <a:xfrm>
            <a:off x="1067445" y="2798585"/>
            <a:ext cx="1452575" cy="369332"/>
          </a:xfrm>
          <a:prstGeom prst="rect">
            <a:avLst/>
          </a:prstGeom>
          <a:noFill/>
        </p:spPr>
        <p:txBody>
          <a:bodyPr wrap="square" lIns="0" rtlCol="0">
            <a:spAutoFit/>
          </a:bodyPr>
          <a:lstStyle/>
          <a:p>
            <a:pPr algn="ctr"/>
            <a:r>
              <a:rPr lang="nb-NO" b="1" dirty="0" err="1">
                <a:solidFill>
                  <a:srgbClr val="108FCA"/>
                </a:solidFill>
                <a:latin typeface="Arial" panose="020B0604020202020204" pitchFamily="34" charset="0"/>
                <a:cs typeface="Arial" panose="020B0604020202020204" pitchFamily="34" charset="0"/>
              </a:rPr>
              <a:t>Zašto</a:t>
            </a:r>
            <a:r>
              <a:rPr lang="nb-NO" b="1" dirty="0">
                <a:solidFill>
                  <a:srgbClr val="108FCA"/>
                </a:solidFill>
                <a:latin typeface="Arial" panose="020B0604020202020204" pitchFamily="34" charset="0"/>
                <a:cs typeface="Arial" panose="020B0604020202020204" pitchFamily="34" charset="0"/>
              </a:rPr>
              <a:t>?</a:t>
            </a:r>
          </a:p>
        </p:txBody>
      </p:sp>
      <p:sp>
        <p:nvSpPr>
          <p:cNvPr id="28" name="TekstSylinder 27">
            <a:extLst>
              <a:ext uri="{FF2B5EF4-FFF2-40B4-BE49-F238E27FC236}">
                <a16:creationId xmlns:a16="http://schemas.microsoft.com/office/drawing/2014/main" id="{883A4376-FED0-0D4B-BB08-AF6D07F9078F}"/>
              </a:ext>
            </a:extLst>
          </p:cNvPr>
          <p:cNvSpPr txBox="1"/>
          <p:nvPr/>
        </p:nvSpPr>
        <p:spPr>
          <a:xfrm>
            <a:off x="2987824" y="2036375"/>
            <a:ext cx="1452575" cy="369332"/>
          </a:xfrm>
          <a:prstGeom prst="rect">
            <a:avLst/>
          </a:prstGeom>
          <a:noFill/>
        </p:spPr>
        <p:txBody>
          <a:bodyPr wrap="square" lIns="0" rtlCol="0">
            <a:spAutoFit/>
          </a:bodyPr>
          <a:lstStyle/>
          <a:p>
            <a:pPr algn="ctr"/>
            <a:r>
              <a:rPr lang="nb-NO" b="1" dirty="0" err="1">
                <a:solidFill>
                  <a:srgbClr val="1EB78A"/>
                </a:solidFill>
                <a:latin typeface="Arial" panose="020B0604020202020204" pitchFamily="34" charset="0"/>
                <a:cs typeface="Arial" panose="020B0604020202020204" pitchFamily="34" charset="0"/>
              </a:rPr>
              <a:t>Tko</a:t>
            </a:r>
            <a:r>
              <a:rPr lang="nb-NO" b="1" dirty="0">
                <a:solidFill>
                  <a:srgbClr val="1EB78A"/>
                </a:solidFill>
                <a:latin typeface="Arial" panose="020B0604020202020204" pitchFamily="34" charset="0"/>
                <a:cs typeface="Arial" panose="020B0604020202020204" pitchFamily="34" charset="0"/>
              </a:rPr>
              <a:t>?</a:t>
            </a:r>
          </a:p>
        </p:txBody>
      </p:sp>
      <p:sp>
        <p:nvSpPr>
          <p:cNvPr id="29" name="TekstSylinder 28">
            <a:extLst>
              <a:ext uri="{FF2B5EF4-FFF2-40B4-BE49-F238E27FC236}">
                <a16:creationId xmlns:a16="http://schemas.microsoft.com/office/drawing/2014/main" id="{4D62D423-996B-C146-9314-72CDEC808D1B}"/>
              </a:ext>
            </a:extLst>
          </p:cNvPr>
          <p:cNvSpPr txBox="1"/>
          <p:nvPr/>
        </p:nvSpPr>
        <p:spPr>
          <a:xfrm>
            <a:off x="4769358" y="1341025"/>
            <a:ext cx="1452575" cy="369332"/>
          </a:xfrm>
          <a:prstGeom prst="rect">
            <a:avLst/>
          </a:prstGeom>
          <a:noFill/>
        </p:spPr>
        <p:txBody>
          <a:bodyPr wrap="square" lIns="0" rtlCol="0">
            <a:spAutoFit/>
          </a:bodyPr>
          <a:lstStyle/>
          <a:p>
            <a:pPr algn="ctr"/>
            <a:r>
              <a:rPr lang="nb-NO" b="1" dirty="0" err="1">
                <a:solidFill>
                  <a:srgbClr val="1FBED0"/>
                </a:solidFill>
                <a:latin typeface="Arial" panose="020B0604020202020204" pitchFamily="34" charset="0"/>
                <a:cs typeface="Arial" panose="020B0604020202020204" pitchFamily="34" charset="0"/>
              </a:rPr>
              <a:t>Što</a:t>
            </a:r>
            <a:r>
              <a:rPr lang="nb-NO" b="1" dirty="0">
                <a:solidFill>
                  <a:srgbClr val="1FBED0"/>
                </a:solidFill>
                <a:latin typeface="Arial" panose="020B0604020202020204" pitchFamily="34" charset="0"/>
                <a:cs typeface="Arial" panose="020B0604020202020204" pitchFamily="34" charset="0"/>
              </a:rPr>
              <a:t>?</a:t>
            </a:r>
          </a:p>
        </p:txBody>
      </p:sp>
      <p:sp>
        <p:nvSpPr>
          <p:cNvPr id="30" name="Plassholder for innhold 2">
            <a:extLst>
              <a:ext uri="{FF2B5EF4-FFF2-40B4-BE49-F238E27FC236}">
                <a16:creationId xmlns:a16="http://schemas.microsoft.com/office/drawing/2014/main" id="{8F05FD38-31D3-5840-8CD9-A8DA9F9E4B29}"/>
              </a:ext>
            </a:extLst>
          </p:cNvPr>
          <p:cNvSpPr txBox="1">
            <a:spLocks/>
          </p:cNvSpPr>
          <p:nvPr/>
        </p:nvSpPr>
        <p:spPr>
          <a:xfrm>
            <a:off x="2915816" y="2617104"/>
            <a:ext cx="1486137" cy="1181485"/>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CILJANE SKUPINE</a:t>
            </a:r>
            <a:endParaRPr lang="nb-NO" sz="1200" dirty="0">
              <a:solidFill>
                <a:schemeClr val="bg1"/>
              </a:solidFill>
              <a:latin typeface="Arial" panose="020B0604020202020204" pitchFamily="34" charset="0"/>
              <a:cs typeface="Arial" panose="020B0604020202020204" pitchFamily="34" charset="0"/>
            </a:endParaRPr>
          </a:p>
          <a:p>
            <a:pPr marL="180000" indent="-180000"/>
            <a:r>
              <a:rPr lang="nb-NO" sz="1200" dirty="0" err="1">
                <a:solidFill>
                  <a:schemeClr val="bg1"/>
                </a:solidFill>
                <a:latin typeface="Arial" panose="020B0604020202020204" pitchFamily="34" charset="0"/>
                <a:cs typeface="Arial" panose="020B0604020202020204" pitchFamily="34" charset="0"/>
              </a:rPr>
              <a:t>Karakteristike</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Situacije</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31" name="Plassholder for innhold 2">
            <a:extLst>
              <a:ext uri="{FF2B5EF4-FFF2-40B4-BE49-F238E27FC236}">
                <a16:creationId xmlns:a16="http://schemas.microsoft.com/office/drawing/2014/main" id="{AB24E9F8-92BE-2B4D-958C-C0D16BAF8426}"/>
              </a:ext>
            </a:extLst>
          </p:cNvPr>
          <p:cNvSpPr txBox="1">
            <a:spLocks/>
          </p:cNvSpPr>
          <p:nvPr/>
        </p:nvSpPr>
        <p:spPr>
          <a:xfrm>
            <a:off x="4773277" y="1901651"/>
            <a:ext cx="1468132" cy="1296144"/>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SADRŽAJ</a:t>
            </a:r>
          </a:p>
          <a:p>
            <a:pPr marL="180000" indent="-180000"/>
            <a:r>
              <a:rPr lang="nb-NO" sz="1200" dirty="0" err="1">
                <a:solidFill>
                  <a:schemeClr val="bg1"/>
                </a:solidFill>
                <a:latin typeface="Arial" panose="020B0604020202020204" pitchFamily="34" charset="0"/>
                <a:cs typeface="Arial" panose="020B0604020202020204" pitchFamily="34" charset="0"/>
              </a:rPr>
              <a:t>Poruka</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Argumenti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a:solidFill>
                  <a:schemeClr val="bg1"/>
                </a:solidFill>
                <a:latin typeface="Arial" panose="020B0604020202020204" pitchFamily="34" charset="0"/>
                <a:cs typeface="Arial" panose="020B0604020202020204" pitchFamily="34" charset="0"/>
              </a:rPr>
              <a:t>Korist </a:t>
            </a:r>
            <a:r>
              <a:rPr lang="nb-NO" sz="1200" dirty="0" err="1">
                <a:solidFill>
                  <a:schemeClr val="bg1"/>
                </a:solidFill>
                <a:latin typeface="Arial" panose="020B0604020202020204" pitchFamily="34" charset="0"/>
                <a:cs typeface="Arial" panose="020B0604020202020204" pitchFamily="34" charset="0"/>
              </a:rPr>
              <a:t>ciljanoj</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skupini</a:t>
            </a:r>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32" name="Plassholder for innhold 2">
            <a:extLst>
              <a:ext uri="{FF2B5EF4-FFF2-40B4-BE49-F238E27FC236}">
                <a16:creationId xmlns:a16="http://schemas.microsoft.com/office/drawing/2014/main" id="{B8AED091-833E-6546-B4F1-2F5C2BBD1FF0}"/>
              </a:ext>
            </a:extLst>
          </p:cNvPr>
          <p:cNvSpPr txBox="1">
            <a:spLocks/>
          </p:cNvSpPr>
          <p:nvPr/>
        </p:nvSpPr>
        <p:spPr>
          <a:xfrm>
            <a:off x="6592750" y="1204668"/>
            <a:ext cx="1003586" cy="1489071"/>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METODE</a:t>
            </a:r>
          </a:p>
          <a:p>
            <a:pPr marL="180000" indent="-180000"/>
            <a:r>
              <a:rPr lang="nb-NO" sz="1200" dirty="0" err="1">
                <a:solidFill>
                  <a:schemeClr val="bg1"/>
                </a:solidFill>
                <a:latin typeface="Arial" panose="020B0604020202020204" pitchFamily="34" charset="0"/>
                <a:cs typeface="Arial" panose="020B0604020202020204" pitchFamily="34" charset="0"/>
              </a:rPr>
              <a:t>Mediji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Kanali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Alati</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33" name="TekstSylinder 32">
            <a:extLst>
              <a:ext uri="{FF2B5EF4-FFF2-40B4-BE49-F238E27FC236}">
                <a16:creationId xmlns:a16="http://schemas.microsoft.com/office/drawing/2014/main" id="{C0844221-51C0-4246-9A14-A3D17C5229D4}"/>
              </a:ext>
            </a:extLst>
          </p:cNvPr>
          <p:cNvSpPr txBox="1"/>
          <p:nvPr/>
        </p:nvSpPr>
        <p:spPr>
          <a:xfrm>
            <a:off x="3826123" y="4550623"/>
            <a:ext cx="1452575" cy="369332"/>
          </a:xfrm>
          <a:prstGeom prst="rect">
            <a:avLst/>
          </a:prstGeom>
          <a:noFill/>
        </p:spPr>
        <p:txBody>
          <a:bodyPr wrap="square" lIns="0" rtlCol="0">
            <a:spAutoFit/>
          </a:bodyPr>
          <a:lstStyle/>
          <a:p>
            <a:pPr algn="ctr"/>
            <a:r>
              <a:rPr lang="nb-NO" b="1" dirty="0" err="1">
                <a:solidFill>
                  <a:srgbClr val="0455A4"/>
                </a:solidFill>
                <a:latin typeface="Arial" panose="020B0604020202020204" pitchFamily="34" charset="0"/>
                <a:cs typeface="Arial" panose="020B0604020202020204" pitchFamily="34" charset="0"/>
              </a:rPr>
              <a:t>Ocjena</a:t>
            </a:r>
            <a:endParaRPr lang="nb-NO" b="1" dirty="0">
              <a:solidFill>
                <a:srgbClr val="0455A4"/>
              </a:solidFill>
              <a:latin typeface="Arial" panose="020B0604020202020204" pitchFamily="34" charset="0"/>
              <a:cs typeface="Arial" panose="020B0604020202020204" pitchFamily="34" charset="0"/>
            </a:endParaRPr>
          </a:p>
        </p:txBody>
      </p:sp>
      <p:cxnSp>
        <p:nvCxnSpPr>
          <p:cNvPr id="34" name="Rett pil 33">
            <a:extLst>
              <a:ext uri="{FF2B5EF4-FFF2-40B4-BE49-F238E27FC236}">
                <a16:creationId xmlns:a16="http://schemas.microsoft.com/office/drawing/2014/main" id="{C18995A0-78EA-6241-BE8E-1D695E88794D}"/>
              </a:ext>
            </a:extLst>
          </p:cNvPr>
          <p:cNvCxnSpPr>
            <a:cxnSpLocks/>
          </p:cNvCxnSpPr>
          <p:nvPr/>
        </p:nvCxnSpPr>
        <p:spPr>
          <a:xfrm>
            <a:off x="5436096" y="4735289"/>
            <a:ext cx="2503588"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cxnSp>
        <p:nvCxnSpPr>
          <p:cNvPr id="35" name="Rett pil 34">
            <a:extLst>
              <a:ext uri="{FF2B5EF4-FFF2-40B4-BE49-F238E27FC236}">
                <a16:creationId xmlns:a16="http://schemas.microsoft.com/office/drawing/2014/main" id="{ED89AAB4-9166-2847-AC99-91CF4469E042}"/>
              </a:ext>
            </a:extLst>
          </p:cNvPr>
          <p:cNvCxnSpPr>
            <a:cxnSpLocks/>
          </p:cNvCxnSpPr>
          <p:nvPr/>
        </p:nvCxnSpPr>
        <p:spPr>
          <a:xfrm flipH="1">
            <a:off x="1144765" y="4735289"/>
            <a:ext cx="2326245"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sp>
        <p:nvSpPr>
          <p:cNvPr id="36" name="Pil ned 35">
            <a:extLst>
              <a:ext uri="{FF2B5EF4-FFF2-40B4-BE49-F238E27FC236}">
                <a16:creationId xmlns:a16="http://schemas.microsoft.com/office/drawing/2014/main" id="{DD568519-1FDA-434F-AAED-777320B177BF}"/>
              </a:ext>
            </a:extLst>
          </p:cNvPr>
          <p:cNvSpPr/>
          <p:nvPr/>
        </p:nvSpPr>
        <p:spPr>
          <a:xfrm>
            <a:off x="3415586" y="1688321"/>
            <a:ext cx="443423" cy="366721"/>
          </a:xfrm>
          <a:prstGeom prst="downArrow">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7" name="Tittel 3">
            <a:extLst>
              <a:ext uri="{FF2B5EF4-FFF2-40B4-BE49-F238E27FC236}">
                <a16:creationId xmlns:a16="http://schemas.microsoft.com/office/drawing/2014/main" id="{4905C80D-55E5-594B-BE29-D99239C20EBA}"/>
              </a:ext>
            </a:extLst>
          </p:cNvPr>
          <p:cNvSpPr txBox="1">
            <a:spLocks/>
          </p:cNvSpPr>
          <p:nvPr/>
        </p:nvSpPr>
        <p:spPr>
          <a:xfrm>
            <a:off x="590549" y="200022"/>
            <a:ext cx="3549403"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2800" b="1" dirty="0" err="1">
                <a:solidFill>
                  <a:srgbClr val="0455A4"/>
                </a:solidFill>
                <a:latin typeface="Arial" panose="020B0604020202020204" pitchFamily="34" charset="0"/>
                <a:cs typeface="Arial" panose="020B0604020202020204" pitchFamily="34" charset="0"/>
              </a:rPr>
              <a:t>Komunikacijske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ljestvice</a:t>
            </a:r>
            <a:endParaRPr lang="nb-NO" sz="2800" b="1" dirty="0">
              <a:solidFill>
                <a:srgbClr val="0455A4"/>
              </a:solidFill>
              <a:latin typeface="Arial" panose="020B0604020202020204" pitchFamily="34" charset="0"/>
              <a:cs typeface="Arial" panose="020B0604020202020204" pitchFamily="34" charset="0"/>
            </a:endParaRPr>
          </a:p>
        </p:txBody>
      </p:sp>
      <p:sp>
        <p:nvSpPr>
          <p:cNvPr id="38" name="TekstSylinder 37">
            <a:extLst>
              <a:ext uri="{FF2B5EF4-FFF2-40B4-BE49-F238E27FC236}">
                <a16:creationId xmlns:a16="http://schemas.microsoft.com/office/drawing/2014/main" id="{0FD54553-B31B-0047-8BBC-9CD76FC2C56D}"/>
              </a:ext>
            </a:extLst>
          </p:cNvPr>
          <p:cNvSpPr txBox="1"/>
          <p:nvPr/>
        </p:nvSpPr>
        <p:spPr>
          <a:xfrm>
            <a:off x="6625831" y="633736"/>
            <a:ext cx="1452575" cy="369332"/>
          </a:xfrm>
          <a:prstGeom prst="rect">
            <a:avLst/>
          </a:prstGeom>
          <a:noFill/>
        </p:spPr>
        <p:txBody>
          <a:bodyPr wrap="square" lIns="0" rtlCol="0">
            <a:spAutoFit/>
          </a:bodyPr>
          <a:lstStyle/>
          <a:p>
            <a:pPr algn="ctr"/>
            <a:r>
              <a:rPr lang="nb-NO" b="1" dirty="0" err="1">
                <a:solidFill>
                  <a:srgbClr val="0455A4"/>
                </a:solidFill>
                <a:latin typeface="Arial" panose="020B0604020202020204" pitchFamily="34" charset="0"/>
                <a:cs typeface="Arial" panose="020B0604020202020204" pitchFamily="34" charset="0"/>
              </a:rPr>
              <a:t>Kako</a:t>
            </a:r>
            <a:r>
              <a:rPr lang="nb-NO" b="1" dirty="0">
                <a:solidFill>
                  <a:srgbClr val="0455A4"/>
                </a:solidFill>
                <a:latin typeface="Arial" panose="020B0604020202020204" pitchFamily="34" charset="0"/>
                <a:cs typeface="Arial" panose="020B0604020202020204" pitchFamily="34" charset="0"/>
              </a:rPr>
              <a:t>?</a:t>
            </a:r>
          </a:p>
        </p:txBody>
      </p:sp>
      <p:sp>
        <p:nvSpPr>
          <p:cNvPr id="39" name="TekstSylinder 38">
            <a:extLst>
              <a:ext uri="{FF2B5EF4-FFF2-40B4-BE49-F238E27FC236}">
                <a16:creationId xmlns:a16="http://schemas.microsoft.com/office/drawing/2014/main" id="{B532661D-79E8-8B44-B853-ACBB513C57C0}"/>
              </a:ext>
            </a:extLst>
          </p:cNvPr>
          <p:cNvSpPr txBox="1"/>
          <p:nvPr/>
        </p:nvSpPr>
        <p:spPr>
          <a:xfrm>
            <a:off x="3826123" y="4847803"/>
            <a:ext cx="1452575" cy="276999"/>
          </a:xfrm>
          <a:prstGeom prst="rect">
            <a:avLst/>
          </a:prstGeom>
          <a:noFill/>
        </p:spPr>
        <p:txBody>
          <a:bodyPr wrap="square" lIns="0" rtlCol="0">
            <a:spAutoFit/>
          </a:bodyPr>
          <a:lstStyle/>
          <a:p>
            <a:pPr algn="ctr"/>
            <a:r>
              <a:rPr lang="nb-NO" sz="1200" dirty="0" err="1">
                <a:solidFill>
                  <a:srgbClr val="0455A4"/>
                </a:solidFill>
                <a:latin typeface="Arial" panose="020B0604020202020204" pitchFamily="34" charset="0"/>
                <a:cs typeface="Arial" panose="020B0604020202020204" pitchFamily="34" charset="0"/>
              </a:rPr>
              <a:t>Kad</a:t>
            </a:r>
            <a:r>
              <a:rPr lang="nb-NO" sz="1200" dirty="0">
                <a:solidFill>
                  <a:srgbClr val="0455A4"/>
                </a:solidFill>
                <a:latin typeface="Arial" panose="020B0604020202020204" pitchFamily="34" charset="0"/>
                <a:cs typeface="Arial" panose="020B0604020202020204" pitchFamily="34" charset="0"/>
              </a:rPr>
              <a:t> i </a:t>
            </a:r>
            <a:r>
              <a:rPr lang="nb-NO" sz="1200" dirty="0" err="1">
                <a:solidFill>
                  <a:srgbClr val="0455A4"/>
                </a:solidFill>
                <a:latin typeface="Arial" panose="020B0604020202020204" pitchFamily="34" charset="0"/>
                <a:cs typeface="Arial" panose="020B0604020202020204" pitchFamily="34" charset="0"/>
              </a:rPr>
              <a:t>kako</a:t>
            </a:r>
            <a:r>
              <a:rPr lang="nb-NO" sz="1200"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36514675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14:presetBounceEnd="50000">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14:bounceEnd="50000">
                                          <p:cBhvr additive="base">
                                            <p:cTn id="7"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000" fill="hold"/>
                                            <p:tgtEl>
                                              <p:spTgt spid="36"/>
                                            </p:tgtEl>
                                            <p:attrNameLst>
                                              <p:attrName>ppt_x</p:attrName>
                                            </p:attrNameLst>
                                          </p:cBhvr>
                                          <p:tavLst>
                                            <p:tav tm="0">
                                              <p:val>
                                                <p:strVal val="#ppt_x"/>
                                              </p:val>
                                            </p:tav>
                                            <p:tav tm="100000">
                                              <p:val>
                                                <p:strVal val="#ppt_x"/>
                                              </p:val>
                                            </p:tav>
                                          </p:tavLst>
                                        </p:anim>
                                        <p:anim calcmode="lin" valueType="num">
                                          <p:cBhvr additive="base">
                                            <p:cTn id="8" dur="1000" fill="hold"/>
                                            <p:tgtEl>
                                              <p:spTgt spid="3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08FCA"/>
        </a:solidFill>
        <a:effectLst/>
      </p:bgPr>
    </p:bg>
    <p:spTree>
      <p:nvGrpSpPr>
        <p:cNvPr id="1" name=""/>
        <p:cNvGrpSpPr/>
        <p:nvPr/>
      </p:nvGrpSpPr>
      <p:grpSpPr>
        <a:xfrm>
          <a:off x="0" y="0"/>
          <a:ext cx="0" cy="0"/>
          <a:chOff x="0" y="0"/>
          <a:chExt cx="0" cy="0"/>
        </a:xfrm>
      </p:grpSpPr>
      <p:pic>
        <p:nvPicPr>
          <p:cNvPr id="8" name="Bilde 7">
            <a:extLst>
              <a:ext uri="{FF2B5EF4-FFF2-40B4-BE49-F238E27FC236}">
                <a16:creationId xmlns:a16="http://schemas.microsoft.com/office/drawing/2014/main" id="{5890BD1D-48A7-FA43-B70E-024E3A1013B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168"/>
          <a:stretch/>
        </p:blipFill>
        <p:spPr>
          <a:xfrm>
            <a:off x="2411761" y="1122895"/>
            <a:ext cx="6732240" cy="4020605"/>
          </a:xfrm>
          <a:prstGeom prst="rect">
            <a:avLst/>
          </a:prstGeom>
        </p:spPr>
      </p:pic>
      <p:sp>
        <p:nvSpPr>
          <p:cNvPr id="7" name="TekstSylinder 6">
            <a:extLst>
              <a:ext uri="{FF2B5EF4-FFF2-40B4-BE49-F238E27FC236}">
                <a16:creationId xmlns:a16="http://schemas.microsoft.com/office/drawing/2014/main" id="{BCA4CACB-38B7-5946-9F81-64DFD9850BA8}"/>
              </a:ext>
            </a:extLst>
          </p:cNvPr>
          <p:cNvSpPr txBox="1"/>
          <p:nvPr/>
        </p:nvSpPr>
        <p:spPr>
          <a:xfrm>
            <a:off x="590550" y="700088"/>
            <a:ext cx="3492388" cy="523220"/>
          </a:xfrm>
          <a:prstGeom prst="rect">
            <a:avLst/>
          </a:prstGeom>
          <a:noFill/>
        </p:spPr>
        <p:txBody>
          <a:bodyPr wrap="square" lIns="0" rtlCol="0">
            <a:spAutoFit/>
          </a:bodyPr>
          <a:lstStyle/>
          <a:p>
            <a:r>
              <a:rPr lang="nb-NO" sz="2800" b="1" dirty="0" err="1">
                <a:solidFill>
                  <a:schemeClr val="bg1"/>
                </a:solidFill>
                <a:latin typeface="Arial" panose="020B0604020202020204" pitchFamily="34" charset="0"/>
                <a:cs typeface="Arial" panose="020B0604020202020204" pitchFamily="34" charset="0"/>
              </a:rPr>
              <a:t>Ciljane</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skupine</a:t>
            </a:r>
            <a:endParaRPr lang="nb-NO" sz="2800" b="1" dirty="0">
              <a:solidFill>
                <a:schemeClr val="bg1"/>
              </a:solidFill>
              <a:latin typeface="Arial" panose="020B0604020202020204" pitchFamily="34" charset="0"/>
              <a:cs typeface="Arial" panose="020B0604020202020204" pitchFamily="34" charset="0"/>
            </a:endParaRPr>
          </a:p>
        </p:txBody>
      </p:sp>
      <p:sp>
        <p:nvSpPr>
          <p:cNvPr id="5" name="Rektangel 4">
            <a:extLst>
              <a:ext uri="{FF2B5EF4-FFF2-40B4-BE49-F238E27FC236}">
                <a16:creationId xmlns:a16="http://schemas.microsoft.com/office/drawing/2014/main" id="{80D6F761-E1EE-A449-A72C-98B37A33A221}"/>
              </a:ext>
            </a:extLst>
          </p:cNvPr>
          <p:cNvSpPr/>
          <p:nvPr/>
        </p:nvSpPr>
        <p:spPr>
          <a:xfrm>
            <a:off x="590551" y="1420168"/>
            <a:ext cx="3693417" cy="3170099"/>
          </a:xfrm>
          <a:prstGeom prst="rect">
            <a:avLst/>
          </a:prstGeom>
        </p:spPr>
        <p:txBody>
          <a:bodyPr wrap="square" lIns="0">
            <a:spAutoFit/>
          </a:bodyPr>
          <a:lstStyle/>
          <a:p>
            <a:pPr marL="342900" indent="-342900">
              <a:buFont typeface="Arial" panose="020B0604020202020204" pitchFamily="34" charset="0"/>
              <a:buChar char="•"/>
            </a:pPr>
            <a:r>
              <a:rPr lang="nb-NO" sz="2000" dirty="0" err="1">
                <a:solidFill>
                  <a:schemeClr val="bg1"/>
                </a:solidFill>
                <a:latin typeface="Arial" panose="020B0604020202020204" pitchFamily="34" charset="0"/>
                <a:cs typeface="Arial" panose="020B0604020202020204" pitchFamily="34" charset="0"/>
              </a:rPr>
              <a:t>Tko</a:t>
            </a:r>
            <a:r>
              <a:rPr lang="nb-NO" sz="2000" dirty="0">
                <a:solidFill>
                  <a:schemeClr val="bg1"/>
                </a:solidFill>
                <a:latin typeface="Arial" panose="020B0604020202020204" pitchFamily="34" charset="0"/>
                <a:cs typeface="Arial" panose="020B0604020202020204" pitchFamily="34" charset="0"/>
              </a:rPr>
              <a:t> su i </a:t>
            </a:r>
            <a:r>
              <a:rPr lang="nb-NO" sz="2000" dirty="0" err="1">
                <a:solidFill>
                  <a:schemeClr val="bg1"/>
                </a:solidFill>
                <a:latin typeface="Arial" panose="020B0604020202020204" pitchFamily="34" charset="0"/>
                <a:cs typeface="Arial" panose="020B0604020202020204" pitchFamily="34" charset="0"/>
              </a:rPr>
              <a:t>gdje</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ih</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možemo</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pronaći</a:t>
            </a:r>
            <a:r>
              <a:rPr lang="nb-NO" sz="2000" dirty="0">
                <a:solidFill>
                  <a:schemeClr val="bg1"/>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nb-NO" sz="2000" dirty="0" err="1">
                <a:solidFill>
                  <a:schemeClr val="bg1"/>
                </a:solidFill>
                <a:latin typeface="Arial" panose="020B0604020202020204" pitchFamily="34" charset="0"/>
                <a:cs typeface="Arial" panose="020B0604020202020204" pitchFamily="34" charset="0"/>
              </a:rPr>
              <a:t>Nije</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potrebno</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uvjeravati</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skeptike</a:t>
            </a:r>
            <a:r>
              <a:rPr lang="nb-NO" sz="2000" dirty="0">
                <a:solidFill>
                  <a:schemeClr val="bg1"/>
                </a:solidFill>
                <a:latin typeface="Arial" panose="020B0604020202020204" pitchFamily="34" charset="0"/>
                <a:cs typeface="Arial" panose="020B0604020202020204" pitchFamily="34" charset="0"/>
              </a:rPr>
              <a:t>; to </a:t>
            </a:r>
            <a:r>
              <a:rPr lang="nb-NO" sz="2000" dirty="0" err="1">
                <a:solidFill>
                  <a:schemeClr val="bg1"/>
                </a:solidFill>
                <a:latin typeface="Arial" panose="020B0604020202020204" pitchFamily="34" charset="0"/>
                <a:cs typeface="Arial" panose="020B0604020202020204" pitchFamily="34" charset="0"/>
              </a:rPr>
              <a:t>čine</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sljedbenici</a:t>
            </a:r>
            <a:endParaRPr lang="nb-NO" sz="20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nb-NO" sz="2000" dirty="0" err="1">
                <a:solidFill>
                  <a:schemeClr val="bg1"/>
                </a:solidFill>
                <a:latin typeface="Arial" panose="020B0604020202020204" pitchFamily="34" charset="0"/>
                <a:cs typeface="Arial" panose="020B0604020202020204" pitchFamily="34" charset="0"/>
              </a:rPr>
              <a:t>Prilagoditi</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jezik</a:t>
            </a:r>
            <a:r>
              <a:rPr lang="nb-NO" sz="2000" dirty="0">
                <a:solidFill>
                  <a:schemeClr val="bg1"/>
                </a:solidFill>
                <a:latin typeface="Arial" panose="020B0604020202020204" pitchFamily="34" charset="0"/>
                <a:cs typeface="Arial" panose="020B0604020202020204" pitchFamily="34" charset="0"/>
              </a:rPr>
              <a:t> i </a:t>
            </a:r>
            <a:br>
              <a:rPr lang="nb-NO" sz="2000" dirty="0">
                <a:solidFill>
                  <a:schemeClr val="bg1"/>
                </a:solidFill>
                <a:latin typeface="Arial" panose="020B0604020202020204" pitchFamily="34" charset="0"/>
                <a:cs typeface="Arial" panose="020B0604020202020204" pitchFamily="34" charset="0"/>
              </a:rPr>
            </a:br>
            <a:r>
              <a:rPr lang="nb-NO" sz="2000" dirty="0" err="1">
                <a:solidFill>
                  <a:schemeClr val="bg1"/>
                </a:solidFill>
                <a:latin typeface="Arial" panose="020B0604020202020204" pitchFamily="34" charset="0"/>
                <a:cs typeface="Arial" panose="020B0604020202020204" pitchFamily="34" charset="0"/>
              </a:rPr>
              <a:t>rječnik</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ciljanoj</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grupi</a:t>
            </a:r>
            <a:endParaRPr lang="nb-NO" sz="20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nb-NO" sz="2000" dirty="0" err="1">
                <a:solidFill>
                  <a:schemeClr val="bg1"/>
                </a:solidFill>
                <a:latin typeface="Arial" panose="020B0604020202020204" pitchFamily="34" charset="0"/>
                <a:cs typeface="Arial" panose="020B0604020202020204" pitchFamily="34" charset="0"/>
              </a:rPr>
              <a:t>Pronađite</a:t>
            </a:r>
            <a:r>
              <a:rPr lang="nb-NO" sz="2000" dirty="0">
                <a:solidFill>
                  <a:schemeClr val="bg1"/>
                </a:solidFill>
                <a:latin typeface="Arial" panose="020B0604020202020204" pitchFamily="34" charset="0"/>
                <a:cs typeface="Arial" panose="020B0604020202020204" pitchFamily="34" charset="0"/>
              </a:rPr>
              <a:t> </a:t>
            </a:r>
            <a:br>
              <a:rPr lang="nb-NO" sz="2000" dirty="0">
                <a:solidFill>
                  <a:schemeClr val="bg1"/>
                </a:solidFill>
                <a:latin typeface="Arial" panose="020B0604020202020204" pitchFamily="34" charset="0"/>
                <a:cs typeface="Arial" panose="020B0604020202020204" pitchFamily="34" charset="0"/>
              </a:rPr>
            </a:br>
            <a:r>
              <a:rPr lang="nb-NO" sz="2000" dirty="0" err="1">
                <a:solidFill>
                  <a:schemeClr val="bg1"/>
                </a:solidFill>
                <a:latin typeface="Arial" panose="020B0604020202020204" pitchFamily="34" charset="0"/>
                <a:cs typeface="Arial" panose="020B0604020202020204" pitchFamily="34" charset="0"/>
              </a:rPr>
              <a:t>kvalitetnog</a:t>
            </a:r>
            <a:r>
              <a:rPr lang="nb-NO" sz="2000" dirty="0">
                <a:solidFill>
                  <a:schemeClr val="bg1"/>
                </a:solidFill>
                <a:latin typeface="Arial" panose="020B0604020202020204" pitchFamily="34" charset="0"/>
                <a:cs typeface="Arial" panose="020B0604020202020204" pitchFamily="34" charset="0"/>
              </a:rPr>
              <a:t> </a:t>
            </a:r>
            <a:br>
              <a:rPr lang="nb-NO" sz="2000" dirty="0">
                <a:solidFill>
                  <a:schemeClr val="bg1"/>
                </a:solidFill>
                <a:latin typeface="Arial" panose="020B0604020202020204" pitchFamily="34" charset="0"/>
                <a:cs typeface="Arial" panose="020B0604020202020204" pitchFamily="34" charset="0"/>
              </a:rPr>
            </a:br>
            <a:r>
              <a:rPr lang="nb-NO" sz="2000" dirty="0" err="1">
                <a:solidFill>
                  <a:schemeClr val="bg1"/>
                </a:solidFill>
                <a:latin typeface="Arial" panose="020B0604020202020204" pitchFamily="34" charset="0"/>
                <a:cs typeface="Arial" panose="020B0604020202020204" pitchFamily="34" charset="0"/>
              </a:rPr>
              <a:t>glasnogovornika</a:t>
            </a:r>
            <a:endParaRPr lang="nb-NO" sz="20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nb-NO" sz="2000" dirty="0" err="1">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2097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5508104" y="1317862"/>
            <a:ext cx="3096344" cy="929208"/>
          </a:xfrm>
        </p:spPr>
        <p:txBody>
          <a:bodyPr lIns="0">
            <a:noAutofit/>
          </a:bodyPr>
          <a:lstStyle/>
          <a:p>
            <a:pPr algn="l"/>
            <a:r>
              <a:rPr lang="nb-NO" sz="2800" b="1" dirty="0" err="1">
                <a:solidFill>
                  <a:srgbClr val="008A4B"/>
                </a:solidFill>
                <a:latin typeface="Arial" panose="020B0604020202020204" pitchFamily="34" charset="0"/>
                <a:cs typeface="Arial" panose="020B0604020202020204" pitchFamily="34" charset="0"/>
              </a:rPr>
              <a:t>Interna</a:t>
            </a:r>
            <a:r>
              <a:rPr lang="nb-NO" sz="2800" b="1" dirty="0">
                <a:solidFill>
                  <a:srgbClr val="008A4B"/>
                </a:solidFill>
                <a:latin typeface="Arial" panose="020B0604020202020204" pitchFamily="34" charset="0"/>
                <a:cs typeface="Arial" panose="020B0604020202020204" pitchFamily="34" charset="0"/>
              </a:rPr>
              <a:t> </a:t>
            </a:r>
            <a:r>
              <a:rPr lang="nb-NO" sz="2800" b="1" dirty="0" err="1">
                <a:solidFill>
                  <a:srgbClr val="008A4B"/>
                </a:solidFill>
                <a:latin typeface="Arial" panose="020B0604020202020204" pitchFamily="34" charset="0"/>
                <a:cs typeface="Arial" panose="020B0604020202020204" pitchFamily="34" charset="0"/>
              </a:rPr>
              <a:t>komunikacija</a:t>
            </a:r>
            <a:endParaRPr lang="nb-NO" sz="2800" b="1" dirty="0">
              <a:solidFill>
                <a:srgbClr val="008A4B"/>
              </a:solidFill>
              <a:latin typeface="Arial" panose="020B0604020202020204" pitchFamily="34" charset="0"/>
              <a:cs typeface="Arial" panose="020B0604020202020204" pitchFamily="34" charset="0"/>
            </a:endParaRPr>
          </a:p>
        </p:txBody>
      </p:sp>
      <p:sp>
        <p:nvSpPr>
          <p:cNvPr id="4" name="Rektangel 3">
            <a:extLst>
              <a:ext uri="{FF2B5EF4-FFF2-40B4-BE49-F238E27FC236}">
                <a16:creationId xmlns:a16="http://schemas.microsoft.com/office/drawing/2014/main" id="{D595B42B-9BA4-E844-B2E6-8A0E19120852}"/>
              </a:ext>
            </a:extLst>
          </p:cNvPr>
          <p:cNvSpPr/>
          <p:nvPr/>
        </p:nvSpPr>
        <p:spPr>
          <a:xfrm>
            <a:off x="5508104" y="2355726"/>
            <a:ext cx="2279619" cy="1420261"/>
          </a:xfrm>
          <a:prstGeom prst="rect">
            <a:avLst/>
          </a:prstGeom>
        </p:spPr>
        <p:txBody>
          <a:bodyPr wrap="square" lIns="0">
            <a:spAutoFit/>
          </a:bodyPr>
          <a:lstStyle/>
          <a:p>
            <a:pPr marL="342900" indent="-342900">
              <a:lnSpc>
                <a:spcPct val="150000"/>
              </a:lnSpc>
              <a:buFont typeface="Arial" panose="020B0604020202020204" pitchFamily="34" charset="0"/>
              <a:buChar char="•"/>
            </a:pPr>
            <a:r>
              <a:rPr lang="nb-NO" sz="2000" dirty="0" err="1">
                <a:solidFill>
                  <a:srgbClr val="008A4B"/>
                </a:solidFill>
                <a:latin typeface="Arial" panose="020B0604020202020204" pitchFamily="34" charset="0"/>
                <a:cs typeface="Arial" panose="020B0604020202020204" pitchFamily="34" charset="0"/>
              </a:rPr>
              <a:t>Vidljivost</a:t>
            </a:r>
            <a:endParaRPr lang="nb-NO" sz="2000" dirty="0">
              <a:solidFill>
                <a:srgbClr val="008A4B"/>
              </a:solidFill>
              <a:latin typeface="Arial" panose="020B0604020202020204" pitchFamily="34" charset="0"/>
              <a:cs typeface="Arial" panose="020B0604020202020204" pitchFamily="34" charset="0"/>
            </a:endParaRPr>
          </a:p>
          <a:p>
            <a:pPr marL="342900" indent="-342900">
              <a:lnSpc>
                <a:spcPct val="150000"/>
              </a:lnSpc>
              <a:buFont typeface="Arial" panose="020B0604020202020204" pitchFamily="34" charset="0"/>
              <a:buChar char="•"/>
            </a:pPr>
            <a:r>
              <a:rPr lang="nb-NO" sz="2000" dirty="0" err="1">
                <a:solidFill>
                  <a:srgbClr val="008A4B"/>
                </a:solidFill>
                <a:latin typeface="Arial" panose="020B0604020202020204" pitchFamily="34" charset="0"/>
                <a:cs typeface="Arial" panose="020B0604020202020204" pitchFamily="34" charset="0"/>
              </a:rPr>
              <a:t>Prepoznavanje</a:t>
            </a:r>
            <a:endParaRPr lang="nb-NO" sz="2000" dirty="0">
              <a:solidFill>
                <a:srgbClr val="008A4B"/>
              </a:solidFill>
              <a:latin typeface="Arial" panose="020B0604020202020204" pitchFamily="34" charset="0"/>
              <a:cs typeface="Arial" panose="020B0604020202020204" pitchFamily="34" charset="0"/>
            </a:endParaRPr>
          </a:p>
          <a:p>
            <a:pPr marL="342900" indent="-342900">
              <a:lnSpc>
                <a:spcPct val="150000"/>
              </a:lnSpc>
              <a:buFont typeface="Arial" panose="020B0604020202020204" pitchFamily="34" charset="0"/>
              <a:buChar char="•"/>
            </a:pPr>
            <a:r>
              <a:rPr lang="nb-NO" sz="2000" dirty="0" err="1">
                <a:solidFill>
                  <a:srgbClr val="008A4B"/>
                </a:solidFill>
                <a:latin typeface="Arial" panose="020B0604020202020204" pitchFamily="34" charset="0"/>
                <a:cs typeface="Arial" panose="020B0604020202020204" pitchFamily="34" charset="0"/>
              </a:rPr>
              <a:t>Suradnja</a:t>
            </a:r>
            <a:endParaRPr lang="nb-NO" sz="2000" dirty="0">
              <a:solidFill>
                <a:srgbClr val="008A4B"/>
              </a:solidFill>
              <a:latin typeface="Arial" panose="020B0604020202020204" pitchFamily="34" charset="0"/>
              <a:cs typeface="Arial" panose="020B0604020202020204" pitchFamily="34" charset="0"/>
            </a:endParaRPr>
          </a:p>
        </p:txBody>
      </p:sp>
      <p:pic>
        <p:nvPicPr>
          <p:cNvPr id="6" name="Bilde 5">
            <a:extLst>
              <a:ext uri="{FF2B5EF4-FFF2-40B4-BE49-F238E27FC236}">
                <a16:creationId xmlns:a16="http://schemas.microsoft.com/office/drawing/2014/main" id="{C55E4B0B-BF93-0843-8345-6F249A0723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360" y="339502"/>
            <a:ext cx="4539862" cy="4678749"/>
          </a:xfrm>
          <a:prstGeom prst="rect">
            <a:avLst/>
          </a:prstGeom>
        </p:spPr>
      </p:pic>
    </p:spTree>
    <p:extLst>
      <p:ext uri="{BB962C8B-B14F-4D97-AF65-F5344CB8AC3E}">
        <p14:creationId xmlns:p14="http://schemas.microsoft.com/office/powerpoint/2010/main" val="1445285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FBED0"/>
        </a:solidFill>
        <a:effectLst/>
      </p:bgPr>
    </p:bg>
    <p:spTree>
      <p:nvGrpSpPr>
        <p:cNvPr id="1" name=""/>
        <p:cNvGrpSpPr/>
        <p:nvPr/>
      </p:nvGrpSpPr>
      <p:grpSpPr>
        <a:xfrm>
          <a:off x="0" y="0"/>
          <a:ext cx="0" cy="0"/>
          <a:chOff x="0" y="0"/>
          <a:chExt cx="0" cy="0"/>
        </a:xfrm>
      </p:grpSpPr>
      <p:sp>
        <p:nvSpPr>
          <p:cNvPr id="4" name="Tittel 1">
            <a:extLst>
              <a:ext uri="{FF2B5EF4-FFF2-40B4-BE49-F238E27FC236}">
                <a16:creationId xmlns:a16="http://schemas.microsoft.com/office/drawing/2014/main" id="{F8892ADB-CA6A-BD45-8E53-3170930141D2}"/>
              </a:ext>
            </a:extLst>
          </p:cNvPr>
          <p:cNvSpPr txBox="1">
            <a:spLocks/>
          </p:cNvSpPr>
          <p:nvPr/>
        </p:nvSpPr>
        <p:spPr>
          <a:xfrm>
            <a:off x="5004048" y="915566"/>
            <a:ext cx="3528392" cy="928213"/>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altLang="nb-NO" sz="2800" b="1" dirty="0" err="1">
                <a:solidFill>
                  <a:schemeClr val="bg1"/>
                </a:solidFill>
                <a:latin typeface="Arial" panose="020B0604020202020204" pitchFamily="34" charset="0"/>
                <a:cs typeface="Arial" panose="020B0604020202020204" pitchFamily="34" charset="0"/>
              </a:rPr>
              <a:t>Ako</a:t>
            </a:r>
            <a:r>
              <a:rPr lang="nb-NO" altLang="nb-NO" sz="2800" b="1" dirty="0">
                <a:solidFill>
                  <a:schemeClr val="bg1"/>
                </a:solidFill>
                <a:latin typeface="Arial" panose="020B0604020202020204" pitchFamily="34" charset="0"/>
                <a:cs typeface="Arial" panose="020B0604020202020204" pitchFamily="34" charset="0"/>
              </a:rPr>
              <a:t> </a:t>
            </a:r>
            <a:r>
              <a:rPr lang="nb-NO" altLang="nb-NO" sz="2800" b="1" dirty="0" err="1">
                <a:solidFill>
                  <a:schemeClr val="bg1"/>
                </a:solidFill>
                <a:latin typeface="Arial" panose="020B0604020202020204" pitchFamily="34" charset="0"/>
                <a:cs typeface="Arial" panose="020B0604020202020204" pitchFamily="34" charset="0"/>
              </a:rPr>
              <a:t>svatko</a:t>
            </a:r>
            <a:r>
              <a:rPr lang="nb-NO" altLang="nb-NO" sz="2800" b="1" dirty="0">
                <a:solidFill>
                  <a:schemeClr val="bg1"/>
                </a:solidFill>
                <a:latin typeface="Arial" panose="020B0604020202020204" pitchFamily="34" charset="0"/>
                <a:cs typeface="Arial" panose="020B0604020202020204" pitchFamily="34" charset="0"/>
              </a:rPr>
              <a:t> </a:t>
            </a:r>
            <a:r>
              <a:rPr lang="nb-NO" altLang="nb-NO" sz="2800" b="1" dirty="0" err="1">
                <a:solidFill>
                  <a:schemeClr val="bg1"/>
                </a:solidFill>
                <a:latin typeface="Arial" panose="020B0604020202020204" pitchFamily="34" charset="0"/>
                <a:cs typeface="Arial" panose="020B0604020202020204" pitchFamily="34" charset="0"/>
              </a:rPr>
              <a:t>učini</a:t>
            </a:r>
            <a:r>
              <a:rPr lang="nb-NO" altLang="nb-NO" sz="2800" b="1" dirty="0">
                <a:solidFill>
                  <a:schemeClr val="bg1"/>
                </a:solidFill>
                <a:latin typeface="Arial" panose="020B0604020202020204" pitchFamily="34" charset="0"/>
                <a:cs typeface="Arial" panose="020B0604020202020204" pitchFamily="34" charset="0"/>
              </a:rPr>
              <a:t> </a:t>
            </a:r>
            <a:r>
              <a:rPr lang="nb-NO" altLang="nb-NO" sz="2800" b="1" dirty="0" err="1">
                <a:solidFill>
                  <a:schemeClr val="bg1"/>
                </a:solidFill>
                <a:latin typeface="Arial" panose="020B0604020202020204" pitchFamily="34" charset="0"/>
                <a:cs typeface="Arial" panose="020B0604020202020204" pitchFamily="34" charset="0"/>
              </a:rPr>
              <a:t>samo</a:t>
            </a:r>
            <a:r>
              <a:rPr lang="nb-NO" altLang="nb-NO" sz="2800" b="1" dirty="0">
                <a:solidFill>
                  <a:schemeClr val="bg1"/>
                </a:solidFill>
                <a:latin typeface="Arial" panose="020B0604020202020204" pitchFamily="34" charset="0"/>
                <a:cs typeface="Arial" panose="020B0604020202020204" pitchFamily="34" charset="0"/>
              </a:rPr>
              <a:t> </a:t>
            </a:r>
            <a:r>
              <a:rPr lang="nb-NO" altLang="nb-NO" sz="2800" b="1" dirty="0" err="1">
                <a:solidFill>
                  <a:schemeClr val="bg1"/>
                </a:solidFill>
                <a:latin typeface="Arial" panose="020B0604020202020204" pitchFamily="34" charset="0"/>
                <a:cs typeface="Arial" panose="020B0604020202020204" pitchFamily="34" charset="0"/>
              </a:rPr>
              <a:t>malo</a:t>
            </a:r>
            <a:r>
              <a:rPr lang="nb-NO" altLang="nb-NO" sz="2800" b="1" dirty="0">
                <a:solidFill>
                  <a:schemeClr val="bg1"/>
                </a:solidFill>
                <a:latin typeface="Arial" panose="020B0604020202020204" pitchFamily="34" charset="0"/>
                <a:cs typeface="Arial" panose="020B0604020202020204" pitchFamily="34" charset="0"/>
              </a:rPr>
              <a:t>...</a:t>
            </a:r>
          </a:p>
        </p:txBody>
      </p:sp>
      <p:sp>
        <p:nvSpPr>
          <p:cNvPr id="5" name="TekstSylinder 4">
            <a:extLst>
              <a:ext uri="{FF2B5EF4-FFF2-40B4-BE49-F238E27FC236}">
                <a16:creationId xmlns:a16="http://schemas.microsoft.com/office/drawing/2014/main" id="{75146357-A5D8-DB43-AC5F-67B922ED9063}"/>
              </a:ext>
            </a:extLst>
          </p:cNvPr>
          <p:cNvSpPr txBox="1"/>
          <p:nvPr/>
        </p:nvSpPr>
        <p:spPr>
          <a:xfrm>
            <a:off x="5004048" y="2053173"/>
            <a:ext cx="3239591" cy="2554545"/>
          </a:xfrm>
          <a:prstGeom prst="rect">
            <a:avLst/>
          </a:prstGeom>
          <a:noFill/>
        </p:spPr>
        <p:txBody>
          <a:bodyPr wrap="square" lIns="0" rtlCol="0">
            <a:spAutoFit/>
          </a:bodyPr>
          <a:lstStyle/>
          <a:p>
            <a:pPr marL="457200" indent="-457200">
              <a:buFont typeface="+mj-lt"/>
              <a:buAutoNum type="arabicPeriod"/>
            </a:pPr>
            <a:r>
              <a:rPr lang="nb-NO" altLang="nb-NO" sz="2000" dirty="0" err="1">
                <a:solidFill>
                  <a:schemeClr val="bg1"/>
                </a:solidFill>
                <a:latin typeface="Arial" panose="020B0604020202020204" pitchFamily="34" charset="0"/>
                <a:cs typeface="Arial" panose="020B0604020202020204" pitchFamily="34" charset="0"/>
              </a:rPr>
              <a:t>Smanji</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količinu</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otpada</a:t>
            </a:r>
            <a:endParaRPr lang="nb-NO" altLang="nb-NO" sz="2000" dirty="0">
              <a:solidFill>
                <a:schemeClr val="bg1"/>
              </a:solidFill>
              <a:latin typeface="Arial" panose="020B0604020202020204" pitchFamily="34" charset="0"/>
              <a:cs typeface="Arial" panose="020B0604020202020204" pitchFamily="34" charset="0"/>
            </a:endParaRPr>
          </a:p>
          <a:p>
            <a:pPr marL="457200" indent="-457200">
              <a:buFont typeface="+mj-lt"/>
              <a:buAutoNum type="arabicPeriod"/>
            </a:pPr>
            <a:r>
              <a:rPr lang="nb-NO" altLang="nb-NO" sz="2000" dirty="0" err="1">
                <a:solidFill>
                  <a:schemeClr val="bg1"/>
                </a:solidFill>
                <a:latin typeface="Arial" panose="020B0604020202020204" pitchFamily="34" charset="0"/>
                <a:cs typeface="Arial" panose="020B0604020202020204" pitchFamily="34" charset="0"/>
              </a:rPr>
              <a:t>Uštedi</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energiju</a:t>
            </a:r>
            <a:endParaRPr lang="nb-NO" altLang="nb-NO" sz="2000" dirty="0">
              <a:solidFill>
                <a:schemeClr val="bg1"/>
              </a:solidFill>
              <a:latin typeface="Arial" panose="020B0604020202020204" pitchFamily="34" charset="0"/>
              <a:cs typeface="Arial" panose="020B0604020202020204" pitchFamily="34" charset="0"/>
            </a:endParaRPr>
          </a:p>
          <a:p>
            <a:pPr marL="457200" indent="-457200">
              <a:buFont typeface="+mj-lt"/>
              <a:buAutoNum type="arabicPeriod"/>
            </a:pPr>
            <a:r>
              <a:rPr lang="nb-NO" altLang="nb-NO" sz="2000" dirty="0" err="1">
                <a:solidFill>
                  <a:schemeClr val="bg1"/>
                </a:solidFill>
                <a:latin typeface="Arial" panose="020B0604020202020204" pitchFamily="34" charset="0"/>
                <a:cs typeface="Arial" panose="020B0604020202020204" pitchFamily="34" charset="0"/>
              </a:rPr>
              <a:t>Koristi</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manje</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resursa</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kupuje</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manje</a:t>
            </a:r>
            <a:r>
              <a:rPr lang="nb-NO" altLang="nb-NO" sz="2000" dirty="0">
                <a:solidFill>
                  <a:schemeClr val="bg1"/>
                </a:solidFill>
                <a:latin typeface="Arial" panose="020B0604020202020204" pitchFamily="34" charset="0"/>
                <a:cs typeface="Arial" panose="020B0604020202020204" pitchFamily="34" charset="0"/>
              </a:rPr>
              <a:t>, ali </a:t>
            </a:r>
            <a:r>
              <a:rPr lang="nb-NO" altLang="nb-NO" sz="2000" dirty="0" err="1">
                <a:solidFill>
                  <a:schemeClr val="bg1"/>
                </a:solidFill>
                <a:latin typeface="Arial" panose="020B0604020202020204" pitchFamily="34" charset="0"/>
                <a:cs typeface="Arial" panose="020B0604020202020204" pitchFamily="34" charset="0"/>
              </a:rPr>
              <a:t>skupljei</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bolje</a:t>
            </a:r>
            <a:endParaRPr lang="nb-NO" altLang="nb-NO" sz="2000" dirty="0">
              <a:solidFill>
                <a:schemeClr val="bg1"/>
              </a:solidFill>
              <a:latin typeface="Arial" panose="020B0604020202020204" pitchFamily="34" charset="0"/>
              <a:cs typeface="Arial" panose="020B0604020202020204" pitchFamily="34" charset="0"/>
            </a:endParaRPr>
          </a:p>
          <a:p>
            <a:pPr marL="457200" indent="-457200">
              <a:buFont typeface="+mj-lt"/>
              <a:buAutoNum type="arabicPeriod"/>
            </a:pPr>
            <a:r>
              <a:rPr lang="nb-NO" altLang="nb-NO" sz="2000" dirty="0" err="1">
                <a:solidFill>
                  <a:schemeClr val="bg1"/>
                </a:solidFill>
                <a:latin typeface="Arial" panose="020B0604020202020204" pitchFamily="34" charset="0"/>
                <a:cs typeface="Arial" panose="020B0604020202020204" pitchFamily="34" charset="0"/>
              </a:rPr>
              <a:t>Gospodarstvo</a:t>
            </a:r>
            <a:endParaRPr lang="nb-NO" altLang="nb-NO" sz="2000" dirty="0">
              <a:solidFill>
                <a:schemeClr val="bg1"/>
              </a:solidFill>
              <a:latin typeface="Arial" panose="020B0604020202020204" pitchFamily="34" charset="0"/>
              <a:cs typeface="Arial" panose="020B0604020202020204" pitchFamily="34" charset="0"/>
            </a:endParaRPr>
          </a:p>
          <a:p>
            <a:pPr marL="457200" indent="-457200">
              <a:buFont typeface="+mj-lt"/>
              <a:buAutoNum type="arabicPeriod"/>
            </a:pPr>
            <a:r>
              <a:rPr lang="nb-NO" altLang="nb-NO" sz="2000" dirty="0" err="1">
                <a:solidFill>
                  <a:schemeClr val="bg1"/>
                </a:solidFill>
                <a:latin typeface="Arial" panose="020B0604020202020204" pitchFamily="34" charset="0"/>
                <a:cs typeface="Arial" panose="020B0604020202020204" pitchFamily="34" charset="0"/>
              </a:rPr>
              <a:t>Zdravlje</a:t>
            </a:r>
            <a:r>
              <a:rPr lang="nb-NO" altLang="nb-NO" sz="2000" dirty="0">
                <a:solidFill>
                  <a:schemeClr val="bg1"/>
                </a:solidFill>
                <a:latin typeface="Arial" panose="020B0604020202020204" pitchFamily="34" charset="0"/>
                <a:cs typeface="Arial" panose="020B0604020202020204" pitchFamily="34" charset="0"/>
              </a:rPr>
              <a:t> i </a:t>
            </a:r>
            <a:r>
              <a:rPr lang="nb-NO" altLang="nb-NO" sz="2000" dirty="0" err="1">
                <a:solidFill>
                  <a:schemeClr val="bg1"/>
                </a:solidFill>
                <a:latin typeface="Arial" panose="020B0604020202020204" pitchFamily="34" charset="0"/>
                <a:cs typeface="Arial" panose="020B0604020202020204" pitchFamily="34" charset="0"/>
              </a:rPr>
              <a:t>mobilnost</a:t>
            </a:r>
            <a:r>
              <a:rPr lang="nb-NO" altLang="nb-NO" sz="2000" dirty="0">
                <a:solidFill>
                  <a:schemeClr val="bg1"/>
                </a:solidFill>
                <a:latin typeface="Arial" panose="020B0604020202020204" pitchFamily="34" charset="0"/>
                <a:cs typeface="Arial" panose="020B0604020202020204" pitchFamily="34" charset="0"/>
              </a:rPr>
              <a:t>.</a:t>
            </a:r>
          </a:p>
          <a:p>
            <a:pPr marL="457200" indent="-457200">
              <a:buFont typeface="+mj-lt"/>
              <a:buAutoNum type="arabicPeriod"/>
            </a:pPr>
            <a:endParaRPr lang="nb-NO" altLang="nb-NO" sz="2000" dirty="0">
              <a:solidFill>
                <a:schemeClr val="bg1"/>
              </a:solidFill>
              <a:latin typeface="Arial" panose="020B0604020202020204" pitchFamily="34" charset="0"/>
              <a:cs typeface="Arial" panose="020B0604020202020204" pitchFamily="34" charset="0"/>
            </a:endParaRPr>
          </a:p>
        </p:txBody>
      </p:sp>
      <p:pic>
        <p:nvPicPr>
          <p:cNvPr id="11" name="Bilde 10">
            <a:extLst>
              <a:ext uri="{FF2B5EF4-FFF2-40B4-BE49-F238E27FC236}">
                <a16:creationId xmlns:a16="http://schemas.microsoft.com/office/drawing/2014/main" id="{6B9ECC0A-476A-1D49-B2DD-2D24B788C9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568" y="627534"/>
            <a:ext cx="3692089" cy="4110194"/>
          </a:xfrm>
          <a:prstGeom prst="rect">
            <a:avLst/>
          </a:prstGeom>
        </p:spPr>
      </p:pic>
    </p:spTree>
    <p:extLst>
      <p:ext uri="{BB962C8B-B14F-4D97-AF65-F5344CB8AC3E}">
        <p14:creationId xmlns:p14="http://schemas.microsoft.com/office/powerpoint/2010/main" val="1376072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ktangel 19">
            <a:extLst>
              <a:ext uri="{FF2B5EF4-FFF2-40B4-BE49-F238E27FC236}">
                <a16:creationId xmlns:a16="http://schemas.microsoft.com/office/drawing/2014/main" id="{B0BBBB0B-344C-A345-8D61-F98C0F85EFC6}"/>
              </a:ext>
            </a:extLst>
          </p:cNvPr>
          <p:cNvSpPr/>
          <p:nvPr/>
        </p:nvSpPr>
        <p:spPr>
          <a:xfrm>
            <a:off x="864495" y="3171036"/>
            <a:ext cx="1854769" cy="1355060"/>
          </a:xfrm>
          <a:prstGeom prst="rect">
            <a:avLst/>
          </a:prstGeom>
          <a:solidFill>
            <a:srgbClr val="108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1" name="Rektangel 20">
            <a:extLst>
              <a:ext uri="{FF2B5EF4-FFF2-40B4-BE49-F238E27FC236}">
                <a16:creationId xmlns:a16="http://schemas.microsoft.com/office/drawing/2014/main" id="{54776EB8-2137-F345-85EB-DFE599458E8B}"/>
              </a:ext>
            </a:extLst>
          </p:cNvPr>
          <p:cNvSpPr/>
          <p:nvPr/>
        </p:nvSpPr>
        <p:spPr>
          <a:xfrm>
            <a:off x="2719264" y="2459875"/>
            <a:ext cx="1854769" cy="206622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2" name="Rektangel 21">
            <a:extLst>
              <a:ext uri="{FF2B5EF4-FFF2-40B4-BE49-F238E27FC236}">
                <a16:creationId xmlns:a16="http://schemas.microsoft.com/office/drawing/2014/main" id="{096CE2E9-1CAE-7440-B259-994EFFF9257C}"/>
              </a:ext>
            </a:extLst>
          </p:cNvPr>
          <p:cNvSpPr/>
          <p:nvPr/>
        </p:nvSpPr>
        <p:spPr>
          <a:xfrm>
            <a:off x="4569967" y="1748715"/>
            <a:ext cx="1854769" cy="2777380"/>
          </a:xfrm>
          <a:prstGeom prst="rect">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3" name="Rektangel 22">
            <a:extLst>
              <a:ext uri="{FF2B5EF4-FFF2-40B4-BE49-F238E27FC236}">
                <a16:creationId xmlns:a16="http://schemas.microsoft.com/office/drawing/2014/main" id="{4363478A-7165-E945-86B7-8A01B2B02194}"/>
              </a:ext>
            </a:extLst>
          </p:cNvPr>
          <p:cNvSpPr/>
          <p:nvPr/>
        </p:nvSpPr>
        <p:spPr>
          <a:xfrm>
            <a:off x="6424735" y="1037555"/>
            <a:ext cx="1854769" cy="3488540"/>
          </a:xfrm>
          <a:prstGeom prst="rect">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4" name="Plassholder for innhold 2">
            <a:extLst>
              <a:ext uri="{FF2B5EF4-FFF2-40B4-BE49-F238E27FC236}">
                <a16:creationId xmlns:a16="http://schemas.microsoft.com/office/drawing/2014/main" id="{6F849C1C-B1D5-ED4D-B694-D09BB924E88A}"/>
              </a:ext>
            </a:extLst>
          </p:cNvPr>
          <p:cNvSpPr>
            <a:spLocks noGrp="1"/>
          </p:cNvSpPr>
          <p:nvPr>
            <p:ph idx="1"/>
          </p:nvPr>
        </p:nvSpPr>
        <p:spPr>
          <a:xfrm>
            <a:off x="1051888" y="3226736"/>
            <a:ext cx="1509978" cy="1452000"/>
          </a:xfrm>
        </p:spPr>
        <p:txBody>
          <a:bodyPr lIns="0" rIns="0">
            <a:noAutofit/>
          </a:bodyPr>
          <a:lstStyle/>
          <a:p>
            <a:pPr marL="0" indent="0">
              <a:buNone/>
            </a:pPr>
            <a:r>
              <a:rPr lang="nb-NO" sz="1200" b="1" dirty="0">
                <a:solidFill>
                  <a:schemeClr val="bg1"/>
                </a:solidFill>
                <a:latin typeface="Arial" panose="020B0604020202020204" pitchFamily="34" charset="0"/>
                <a:cs typeface="Arial" panose="020B0604020202020204" pitchFamily="34" charset="0"/>
              </a:rPr>
              <a:t>CILJEVI I SVRHA</a:t>
            </a:r>
          </a:p>
          <a:p>
            <a:pPr marL="180000" indent="-180000"/>
            <a:r>
              <a:rPr lang="nb-NO" sz="1200" dirty="0" err="1">
                <a:solidFill>
                  <a:schemeClr val="bg1"/>
                </a:solidFill>
                <a:latin typeface="Arial" panose="020B0604020202020204" pitchFamily="34" charset="0"/>
                <a:cs typeface="Arial" panose="020B0604020202020204" pitchFamily="34" charset="0"/>
              </a:rPr>
              <a:t>Što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želimo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postići</a:t>
            </a:r>
            <a:r>
              <a:rPr lang="nb-NO" sz="1200" dirty="0">
                <a:solidFill>
                  <a:schemeClr val="bg1"/>
                </a:solidFill>
                <a:latin typeface="Arial" panose="020B0604020202020204" pitchFamily="34" charset="0"/>
                <a:cs typeface="Arial" panose="020B0604020202020204" pitchFamily="34" charset="0"/>
              </a:rPr>
              <a:t>?</a:t>
            </a:r>
          </a:p>
        </p:txBody>
      </p:sp>
      <p:sp>
        <p:nvSpPr>
          <p:cNvPr id="25" name="TekstSylinder 24">
            <a:extLst>
              <a:ext uri="{FF2B5EF4-FFF2-40B4-BE49-F238E27FC236}">
                <a16:creationId xmlns:a16="http://schemas.microsoft.com/office/drawing/2014/main" id="{AB05D9CA-BCB9-1144-91C0-B887CC7FDBA6}"/>
              </a:ext>
            </a:extLst>
          </p:cNvPr>
          <p:cNvSpPr txBox="1"/>
          <p:nvPr/>
        </p:nvSpPr>
        <p:spPr>
          <a:xfrm>
            <a:off x="1067445" y="2798585"/>
            <a:ext cx="1452575" cy="369332"/>
          </a:xfrm>
          <a:prstGeom prst="rect">
            <a:avLst/>
          </a:prstGeom>
          <a:noFill/>
        </p:spPr>
        <p:txBody>
          <a:bodyPr wrap="square" lIns="0" rtlCol="0">
            <a:spAutoFit/>
          </a:bodyPr>
          <a:lstStyle/>
          <a:p>
            <a:pPr algn="ctr"/>
            <a:r>
              <a:rPr lang="nb-NO" b="1" dirty="0" err="1">
                <a:solidFill>
                  <a:srgbClr val="108FCA"/>
                </a:solidFill>
                <a:latin typeface="Arial" panose="020B0604020202020204" pitchFamily="34" charset="0"/>
                <a:cs typeface="Arial" panose="020B0604020202020204" pitchFamily="34" charset="0"/>
              </a:rPr>
              <a:t>Zašto</a:t>
            </a:r>
            <a:r>
              <a:rPr lang="nb-NO" b="1" dirty="0">
                <a:solidFill>
                  <a:srgbClr val="108FCA"/>
                </a:solidFill>
                <a:latin typeface="Arial" panose="020B0604020202020204" pitchFamily="34" charset="0"/>
                <a:cs typeface="Arial" panose="020B0604020202020204" pitchFamily="34" charset="0"/>
              </a:rPr>
              <a:t>?</a:t>
            </a:r>
          </a:p>
        </p:txBody>
      </p:sp>
      <p:sp>
        <p:nvSpPr>
          <p:cNvPr id="26" name="TekstSylinder 25">
            <a:extLst>
              <a:ext uri="{FF2B5EF4-FFF2-40B4-BE49-F238E27FC236}">
                <a16:creationId xmlns:a16="http://schemas.microsoft.com/office/drawing/2014/main" id="{814AF976-EF6D-8342-ABC0-0D8B7EFD884F}"/>
              </a:ext>
            </a:extLst>
          </p:cNvPr>
          <p:cNvSpPr txBox="1"/>
          <p:nvPr/>
        </p:nvSpPr>
        <p:spPr>
          <a:xfrm>
            <a:off x="2987824" y="2036375"/>
            <a:ext cx="1452575" cy="369332"/>
          </a:xfrm>
          <a:prstGeom prst="rect">
            <a:avLst/>
          </a:prstGeom>
          <a:noFill/>
        </p:spPr>
        <p:txBody>
          <a:bodyPr wrap="square" lIns="0" rtlCol="0">
            <a:spAutoFit/>
          </a:bodyPr>
          <a:lstStyle/>
          <a:p>
            <a:pPr algn="ctr"/>
            <a:r>
              <a:rPr lang="nb-NO" b="1" dirty="0" err="1">
                <a:solidFill>
                  <a:srgbClr val="1EB78A"/>
                </a:solidFill>
                <a:latin typeface="Arial" panose="020B0604020202020204" pitchFamily="34" charset="0"/>
                <a:cs typeface="Arial" panose="020B0604020202020204" pitchFamily="34" charset="0"/>
              </a:rPr>
              <a:t>Tko</a:t>
            </a:r>
            <a:r>
              <a:rPr lang="nb-NO" b="1" dirty="0">
                <a:solidFill>
                  <a:srgbClr val="1EB78A"/>
                </a:solidFill>
                <a:latin typeface="Arial" panose="020B0604020202020204" pitchFamily="34" charset="0"/>
                <a:cs typeface="Arial" panose="020B0604020202020204" pitchFamily="34" charset="0"/>
              </a:rPr>
              <a:t>?</a:t>
            </a:r>
          </a:p>
        </p:txBody>
      </p:sp>
      <p:sp>
        <p:nvSpPr>
          <p:cNvPr id="27" name="TekstSylinder 26">
            <a:extLst>
              <a:ext uri="{FF2B5EF4-FFF2-40B4-BE49-F238E27FC236}">
                <a16:creationId xmlns:a16="http://schemas.microsoft.com/office/drawing/2014/main" id="{3DAFDF31-593C-824D-B95A-E781A2CB538A}"/>
              </a:ext>
            </a:extLst>
          </p:cNvPr>
          <p:cNvSpPr txBox="1"/>
          <p:nvPr/>
        </p:nvSpPr>
        <p:spPr>
          <a:xfrm>
            <a:off x="4769358" y="1341025"/>
            <a:ext cx="1452575" cy="369332"/>
          </a:xfrm>
          <a:prstGeom prst="rect">
            <a:avLst/>
          </a:prstGeom>
          <a:noFill/>
        </p:spPr>
        <p:txBody>
          <a:bodyPr wrap="square" lIns="0" rtlCol="0">
            <a:spAutoFit/>
          </a:bodyPr>
          <a:lstStyle/>
          <a:p>
            <a:pPr algn="ctr"/>
            <a:r>
              <a:rPr lang="nb-NO" b="1" dirty="0" err="1">
                <a:solidFill>
                  <a:srgbClr val="1FBED0"/>
                </a:solidFill>
                <a:latin typeface="Arial" panose="020B0604020202020204" pitchFamily="34" charset="0"/>
                <a:cs typeface="Arial" panose="020B0604020202020204" pitchFamily="34" charset="0"/>
              </a:rPr>
              <a:t>Što</a:t>
            </a:r>
            <a:r>
              <a:rPr lang="nb-NO" b="1" dirty="0">
                <a:solidFill>
                  <a:srgbClr val="1FBED0"/>
                </a:solidFill>
                <a:latin typeface="Arial" panose="020B0604020202020204" pitchFamily="34" charset="0"/>
                <a:cs typeface="Arial" panose="020B0604020202020204" pitchFamily="34" charset="0"/>
              </a:rPr>
              <a:t>?</a:t>
            </a:r>
          </a:p>
        </p:txBody>
      </p:sp>
      <p:sp>
        <p:nvSpPr>
          <p:cNvPr id="28" name="Plassholder for innhold 2">
            <a:extLst>
              <a:ext uri="{FF2B5EF4-FFF2-40B4-BE49-F238E27FC236}">
                <a16:creationId xmlns:a16="http://schemas.microsoft.com/office/drawing/2014/main" id="{3801CC00-B441-6443-8AE5-967C04B327A1}"/>
              </a:ext>
            </a:extLst>
          </p:cNvPr>
          <p:cNvSpPr txBox="1">
            <a:spLocks/>
          </p:cNvSpPr>
          <p:nvPr/>
        </p:nvSpPr>
        <p:spPr>
          <a:xfrm>
            <a:off x="2915816" y="2617104"/>
            <a:ext cx="1486137" cy="1181485"/>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CILJANE SKUPINE</a:t>
            </a:r>
            <a:endParaRPr lang="nb-NO" sz="1200" dirty="0">
              <a:solidFill>
                <a:schemeClr val="bg1"/>
              </a:solidFill>
              <a:latin typeface="Arial" panose="020B0604020202020204" pitchFamily="34" charset="0"/>
              <a:cs typeface="Arial" panose="020B0604020202020204" pitchFamily="34" charset="0"/>
            </a:endParaRPr>
          </a:p>
          <a:p>
            <a:pPr marL="180000" indent="-180000"/>
            <a:r>
              <a:rPr lang="nb-NO" sz="1200" dirty="0" err="1">
                <a:solidFill>
                  <a:schemeClr val="bg1"/>
                </a:solidFill>
                <a:latin typeface="Arial" panose="020B0604020202020204" pitchFamily="34" charset="0"/>
                <a:cs typeface="Arial" panose="020B0604020202020204" pitchFamily="34" charset="0"/>
              </a:rPr>
              <a:t>Karakteristike</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Situacije</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29" name="Plassholder for innhold 2">
            <a:extLst>
              <a:ext uri="{FF2B5EF4-FFF2-40B4-BE49-F238E27FC236}">
                <a16:creationId xmlns:a16="http://schemas.microsoft.com/office/drawing/2014/main" id="{A1409894-5455-CD47-90EA-DC8DF155E825}"/>
              </a:ext>
            </a:extLst>
          </p:cNvPr>
          <p:cNvSpPr txBox="1">
            <a:spLocks/>
          </p:cNvSpPr>
          <p:nvPr/>
        </p:nvSpPr>
        <p:spPr>
          <a:xfrm>
            <a:off x="4773277" y="1901651"/>
            <a:ext cx="1468132" cy="1296144"/>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SADRŽAJ</a:t>
            </a:r>
          </a:p>
          <a:p>
            <a:pPr marL="180000" indent="-180000"/>
            <a:r>
              <a:rPr lang="nb-NO" sz="1200" dirty="0" err="1">
                <a:solidFill>
                  <a:schemeClr val="bg1"/>
                </a:solidFill>
                <a:latin typeface="Arial" panose="020B0604020202020204" pitchFamily="34" charset="0"/>
                <a:cs typeface="Arial" panose="020B0604020202020204" pitchFamily="34" charset="0"/>
              </a:rPr>
              <a:t>Poruka</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Argumenti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a:solidFill>
                  <a:schemeClr val="bg1"/>
                </a:solidFill>
                <a:latin typeface="Arial" panose="020B0604020202020204" pitchFamily="34" charset="0"/>
                <a:cs typeface="Arial" panose="020B0604020202020204" pitchFamily="34" charset="0"/>
              </a:rPr>
              <a:t>Korist </a:t>
            </a:r>
            <a:r>
              <a:rPr lang="nb-NO" sz="1200" dirty="0" err="1">
                <a:solidFill>
                  <a:schemeClr val="bg1"/>
                </a:solidFill>
                <a:latin typeface="Arial" panose="020B0604020202020204" pitchFamily="34" charset="0"/>
                <a:cs typeface="Arial" panose="020B0604020202020204" pitchFamily="34" charset="0"/>
              </a:rPr>
              <a:t>ciljanoj</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skupini</a:t>
            </a:r>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30" name="Plassholder for innhold 2">
            <a:extLst>
              <a:ext uri="{FF2B5EF4-FFF2-40B4-BE49-F238E27FC236}">
                <a16:creationId xmlns:a16="http://schemas.microsoft.com/office/drawing/2014/main" id="{E70EB1DA-28E6-864F-BB3F-8F3B7B9D9E5B}"/>
              </a:ext>
            </a:extLst>
          </p:cNvPr>
          <p:cNvSpPr txBox="1">
            <a:spLocks/>
          </p:cNvSpPr>
          <p:nvPr/>
        </p:nvSpPr>
        <p:spPr>
          <a:xfrm>
            <a:off x="6592750" y="1204668"/>
            <a:ext cx="1003586" cy="1489071"/>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METODE</a:t>
            </a:r>
          </a:p>
          <a:p>
            <a:pPr marL="180000" indent="-180000"/>
            <a:r>
              <a:rPr lang="nb-NO" sz="1200" dirty="0" err="1">
                <a:solidFill>
                  <a:schemeClr val="bg1"/>
                </a:solidFill>
                <a:latin typeface="Arial" panose="020B0604020202020204" pitchFamily="34" charset="0"/>
                <a:cs typeface="Arial" panose="020B0604020202020204" pitchFamily="34" charset="0"/>
              </a:rPr>
              <a:t>Mediji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Kanali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Alati</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31" name="TekstSylinder 30">
            <a:extLst>
              <a:ext uri="{FF2B5EF4-FFF2-40B4-BE49-F238E27FC236}">
                <a16:creationId xmlns:a16="http://schemas.microsoft.com/office/drawing/2014/main" id="{94BF79AB-1672-F046-B2FC-9E632FE66739}"/>
              </a:ext>
            </a:extLst>
          </p:cNvPr>
          <p:cNvSpPr txBox="1"/>
          <p:nvPr/>
        </p:nvSpPr>
        <p:spPr>
          <a:xfrm>
            <a:off x="3826123" y="4550623"/>
            <a:ext cx="1452575" cy="369332"/>
          </a:xfrm>
          <a:prstGeom prst="rect">
            <a:avLst/>
          </a:prstGeom>
          <a:noFill/>
        </p:spPr>
        <p:txBody>
          <a:bodyPr wrap="square" lIns="0" rtlCol="0">
            <a:spAutoFit/>
          </a:bodyPr>
          <a:lstStyle/>
          <a:p>
            <a:pPr algn="ctr"/>
            <a:r>
              <a:rPr lang="nb-NO" b="1" dirty="0" err="1">
                <a:solidFill>
                  <a:srgbClr val="0455A4"/>
                </a:solidFill>
                <a:latin typeface="Arial" panose="020B0604020202020204" pitchFamily="34" charset="0"/>
                <a:cs typeface="Arial" panose="020B0604020202020204" pitchFamily="34" charset="0"/>
              </a:rPr>
              <a:t>Ocjena</a:t>
            </a:r>
            <a:endParaRPr lang="nb-NO" b="1" dirty="0">
              <a:solidFill>
                <a:srgbClr val="0455A4"/>
              </a:solidFill>
              <a:latin typeface="Arial" panose="020B0604020202020204" pitchFamily="34" charset="0"/>
              <a:cs typeface="Arial" panose="020B0604020202020204" pitchFamily="34" charset="0"/>
            </a:endParaRPr>
          </a:p>
        </p:txBody>
      </p:sp>
      <p:cxnSp>
        <p:nvCxnSpPr>
          <p:cNvPr id="32" name="Rett pil 31">
            <a:extLst>
              <a:ext uri="{FF2B5EF4-FFF2-40B4-BE49-F238E27FC236}">
                <a16:creationId xmlns:a16="http://schemas.microsoft.com/office/drawing/2014/main" id="{A3AD238E-2702-F64B-9F1C-DF6BCB207758}"/>
              </a:ext>
            </a:extLst>
          </p:cNvPr>
          <p:cNvCxnSpPr>
            <a:cxnSpLocks/>
          </p:cNvCxnSpPr>
          <p:nvPr/>
        </p:nvCxnSpPr>
        <p:spPr>
          <a:xfrm>
            <a:off x="5436096" y="4735289"/>
            <a:ext cx="2503588"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cxnSp>
        <p:nvCxnSpPr>
          <p:cNvPr id="33" name="Rett pil 32">
            <a:extLst>
              <a:ext uri="{FF2B5EF4-FFF2-40B4-BE49-F238E27FC236}">
                <a16:creationId xmlns:a16="http://schemas.microsoft.com/office/drawing/2014/main" id="{8E269874-A6CB-5143-AB8A-C5CB9D9F6737}"/>
              </a:ext>
            </a:extLst>
          </p:cNvPr>
          <p:cNvCxnSpPr>
            <a:cxnSpLocks/>
          </p:cNvCxnSpPr>
          <p:nvPr/>
        </p:nvCxnSpPr>
        <p:spPr>
          <a:xfrm flipH="1">
            <a:off x="1144765" y="4735289"/>
            <a:ext cx="2326245"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sp>
        <p:nvSpPr>
          <p:cNvPr id="34" name="Pil ned 33">
            <a:extLst>
              <a:ext uri="{FF2B5EF4-FFF2-40B4-BE49-F238E27FC236}">
                <a16:creationId xmlns:a16="http://schemas.microsoft.com/office/drawing/2014/main" id="{B4382499-C07A-9D43-AE3E-E1F12FB306C5}"/>
              </a:ext>
            </a:extLst>
          </p:cNvPr>
          <p:cNvSpPr/>
          <p:nvPr/>
        </p:nvSpPr>
        <p:spPr>
          <a:xfrm>
            <a:off x="5161788" y="913743"/>
            <a:ext cx="443423" cy="366721"/>
          </a:xfrm>
          <a:prstGeom prst="downArrow">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5" name="Tittel 3">
            <a:extLst>
              <a:ext uri="{FF2B5EF4-FFF2-40B4-BE49-F238E27FC236}">
                <a16:creationId xmlns:a16="http://schemas.microsoft.com/office/drawing/2014/main" id="{9CF03F6B-98EB-384C-99EC-A2F3A31BF735}"/>
              </a:ext>
            </a:extLst>
          </p:cNvPr>
          <p:cNvSpPr txBox="1">
            <a:spLocks/>
          </p:cNvSpPr>
          <p:nvPr/>
        </p:nvSpPr>
        <p:spPr>
          <a:xfrm>
            <a:off x="590549" y="200022"/>
            <a:ext cx="3549403"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2800" b="1" dirty="0" err="1">
                <a:solidFill>
                  <a:srgbClr val="0455A4"/>
                </a:solidFill>
                <a:latin typeface="Arial" panose="020B0604020202020204" pitchFamily="34" charset="0"/>
                <a:cs typeface="Arial" panose="020B0604020202020204" pitchFamily="34" charset="0"/>
              </a:rPr>
              <a:t>Komunikacijske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ljestvice</a:t>
            </a:r>
            <a:endParaRPr lang="nb-NO" sz="2800" b="1" dirty="0">
              <a:solidFill>
                <a:srgbClr val="0455A4"/>
              </a:solidFill>
              <a:latin typeface="Arial" panose="020B0604020202020204" pitchFamily="34" charset="0"/>
              <a:cs typeface="Arial" panose="020B0604020202020204" pitchFamily="34" charset="0"/>
            </a:endParaRPr>
          </a:p>
        </p:txBody>
      </p:sp>
      <p:sp>
        <p:nvSpPr>
          <p:cNvPr id="36" name="TekstSylinder 35">
            <a:extLst>
              <a:ext uri="{FF2B5EF4-FFF2-40B4-BE49-F238E27FC236}">
                <a16:creationId xmlns:a16="http://schemas.microsoft.com/office/drawing/2014/main" id="{1E3BA9CD-EC54-EF46-B7B7-F599404AB3BB}"/>
              </a:ext>
            </a:extLst>
          </p:cNvPr>
          <p:cNvSpPr txBox="1"/>
          <p:nvPr/>
        </p:nvSpPr>
        <p:spPr>
          <a:xfrm>
            <a:off x="6625831" y="633736"/>
            <a:ext cx="1452575" cy="369332"/>
          </a:xfrm>
          <a:prstGeom prst="rect">
            <a:avLst/>
          </a:prstGeom>
          <a:noFill/>
        </p:spPr>
        <p:txBody>
          <a:bodyPr wrap="square" lIns="0" rtlCol="0">
            <a:spAutoFit/>
          </a:bodyPr>
          <a:lstStyle/>
          <a:p>
            <a:pPr algn="ctr"/>
            <a:r>
              <a:rPr lang="nb-NO" b="1" dirty="0" err="1">
                <a:solidFill>
                  <a:srgbClr val="0455A4"/>
                </a:solidFill>
                <a:latin typeface="Arial" panose="020B0604020202020204" pitchFamily="34" charset="0"/>
                <a:cs typeface="Arial" panose="020B0604020202020204" pitchFamily="34" charset="0"/>
              </a:rPr>
              <a:t>Kako</a:t>
            </a:r>
            <a:r>
              <a:rPr lang="nb-NO" b="1" dirty="0">
                <a:solidFill>
                  <a:srgbClr val="0455A4"/>
                </a:solidFill>
                <a:latin typeface="Arial" panose="020B0604020202020204" pitchFamily="34" charset="0"/>
                <a:cs typeface="Arial" panose="020B0604020202020204" pitchFamily="34" charset="0"/>
              </a:rPr>
              <a:t>?</a:t>
            </a:r>
          </a:p>
        </p:txBody>
      </p:sp>
      <p:sp>
        <p:nvSpPr>
          <p:cNvPr id="37" name="TekstSylinder 36">
            <a:extLst>
              <a:ext uri="{FF2B5EF4-FFF2-40B4-BE49-F238E27FC236}">
                <a16:creationId xmlns:a16="http://schemas.microsoft.com/office/drawing/2014/main" id="{AA20ED77-44C7-8142-8B10-34C5A0BCFFC1}"/>
              </a:ext>
            </a:extLst>
          </p:cNvPr>
          <p:cNvSpPr txBox="1"/>
          <p:nvPr/>
        </p:nvSpPr>
        <p:spPr>
          <a:xfrm>
            <a:off x="3826123" y="4847803"/>
            <a:ext cx="1452575" cy="276999"/>
          </a:xfrm>
          <a:prstGeom prst="rect">
            <a:avLst/>
          </a:prstGeom>
          <a:noFill/>
        </p:spPr>
        <p:txBody>
          <a:bodyPr wrap="square" lIns="0" rtlCol="0">
            <a:spAutoFit/>
          </a:bodyPr>
          <a:lstStyle/>
          <a:p>
            <a:pPr algn="ctr"/>
            <a:r>
              <a:rPr lang="nb-NO" sz="1200" dirty="0" err="1">
                <a:solidFill>
                  <a:srgbClr val="0455A4"/>
                </a:solidFill>
                <a:latin typeface="Arial" panose="020B0604020202020204" pitchFamily="34" charset="0"/>
                <a:cs typeface="Arial" panose="020B0604020202020204" pitchFamily="34" charset="0"/>
              </a:rPr>
              <a:t>Kad</a:t>
            </a:r>
            <a:r>
              <a:rPr lang="nb-NO" sz="1200" dirty="0">
                <a:solidFill>
                  <a:srgbClr val="0455A4"/>
                </a:solidFill>
                <a:latin typeface="Arial" panose="020B0604020202020204" pitchFamily="34" charset="0"/>
                <a:cs typeface="Arial" panose="020B0604020202020204" pitchFamily="34" charset="0"/>
              </a:rPr>
              <a:t> i </a:t>
            </a:r>
            <a:r>
              <a:rPr lang="nb-NO" sz="1200" dirty="0" err="1">
                <a:solidFill>
                  <a:srgbClr val="0455A4"/>
                </a:solidFill>
                <a:latin typeface="Arial" panose="020B0604020202020204" pitchFamily="34" charset="0"/>
                <a:cs typeface="Arial" panose="020B0604020202020204" pitchFamily="34" charset="0"/>
              </a:rPr>
              <a:t>kako</a:t>
            </a:r>
            <a:r>
              <a:rPr lang="nb-NO" sz="1200"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6544891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14:presetBounceEnd="50000">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14:bounceEnd="50000">
                                          <p:cBhvr additive="base">
                                            <p:cTn id="7" dur="1000" fill="hold"/>
                                            <p:tgtEl>
                                              <p:spTgt spid="34"/>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1000" fill="hold"/>
                                            <p:tgtEl>
                                              <p:spTgt spid="34"/>
                                            </p:tgtEl>
                                            <p:attrNameLst>
                                              <p:attrName>ppt_x</p:attrName>
                                            </p:attrNameLst>
                                          </p:cBhvr>
                                          <p:tavLst>
                                            <p:tav tm="0">
                                              <p:val>
                                                <p:strVal val="#ppt_x"/>
                                              </p:val>
                                            </p:tav>
                                            <p:tav tm="100000">
                                              <p:val>
                                                <p:strVal val="#ppt_x"/>
                                              </p:val>
                                            </p:tav>
                                          </p:tavLst>
                                        </p:anim>
                                        <p:anim calcmode="lin" valueType="num">
                                          <p:cBhvr additive="base">
                                            <p:cTn id="8" dur="1000" fill="hold"/>
                                            <p:tgtEl>
                                              <p:spTgt spid="3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0EBF7F97-5C22-AC47-A088-0900DDFA18C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906"/>
          <a:stretch/>
        </p:blipFill>
        <p:spPr>
          <a:xfrm>
            <a:off x="107504" y="414847"/>
            <a:ext cx="4897313" cy="4772431"/>
          </a:xfrm>
          <a:prstGeom prst="rect">
            <a:avLst/>
          </a:prstGeom>
        </p:spPr>
      </p:pic>
      <p:sp>
        <p:nvSpPr>
          <p:cNvPr id="5" name="TekstSylinder 4">
            <a:extLst>
              <a:ext uri="{FF2B5EF4-FFF2-40B4-BE49-F238E27FC236}">
                <a16:creationId xmlns:a16="http://schemas.microsoft.com/office/drawing/2014/main" id="{83D4BC50-43A1-EB48-9226-521600663D77}"/>
              </a:ext>
            </a:extLst>
          </p:cNvPr>
          <p:cNvSpPr txBox="1"/>
          <p:nvPr/>
        </p:nvSpPr>
        <p:spPr>
          <a:xfrm>
            <a:off x="4466118" y="1777038"/>
            <a:ext cx="4104456" cy="1446550"/>
          </a:xfrm>
          <a:prstGeom prst="rect">
            <a:avLst/>
          </a:prstGeom>
          <a:noFill/>
        </p:spPr>
        <p:txBody>
          <a:bodyPr wrap="square" lIns="0" rtlCol="0">
            <a:spAutoFit/>
          </a:bodyPr>
          <a:lstStyle/>
          <a:p>
            <a:r>
              <a:rPr lang="nb-NO" sz="4400" b="1" dirty="0" err="1">
                <a:solidFill>
                  <a:srgbClr val="0455A4"/>
                </a:solidFill>
                <a:latin typeface="Arial" panose="020B0604020202020204" pitchFamily="34" charset="0"/>
                <a:cs typeface="Arial" panose="020B0604020202020204" pitchFamily="34" charset="0"/>
              </a:rPr>
              <a:t>Dobri</a:t>
            </a:r>
            <a:r>
              <a:rPr lang="nb-NO" sz="4400" b="1" dirty="0">
                <a:solidFill>
                  <a:srgbClr val="0455A4"/>
                </a:solidFill>
                <a:latin typeface="Arial" panose="020B0604020202020204" pitchFamily="34" charset="0"/>
                <a:cs typeface="Arial" panose="020B0604020202020204" pitchFamily="34" charset="0"/>
              </a:rPr>
              <a:t> </a:t>
            </a:r>
            <a:r>
              <a:rPr lang="nb-NO" sz="4400" b="1" dirty="0" err="1">
                <a:solidFill>
                  <a:srgbClr val="0455A4"/>
                </a:solidFill>
                <a:latin typeface="Arial" panose="020B0604020202020204" pitchFamily="34" charset="0"/>
                <a:cs typeface="Arial" panose="020B0604020202020204" pitchFamily="34" charset="0"/>
              </a:rPr>
              <a:t>slučajevi</a:t>
            </a:r>
            <a:r>
              <a:rPr lang="nb-NO" sz="4400" b="1" dirty="0">
                <a:solidFill>
                  <a:srgbClr val="0455A4"/>
                </a:solidFill>
                <a:latin typeface="Arial" panose="020B0604020202020204" pitchFamily="34" charset="0"/>
                <a:cs typeface="Arial" panose="020B0604020202020204" pitchFamily="34" charset="0"/>
              </a:rPr>
              <a:t> i </a:t>
            </a:r>
            <a:r>
              <a:rPr lang="nb-NO" sz="4400" b="1" dirty="0" err="1">
                <a:solidFill>
                  <a:srgbClr val="0455A4"/>
                </a:solidFill>
                <a:latin typeface="Arial" panose="020B0604020202020204" pitchFamily="34" charset="0"/>
                <a:cs typeface="Arial" panose="020B0604020202020204" pitchFamily="34" charset="0"/>
              </a:rPr>
              <a:t>poticanje</a:t>
            </a:r>
            <a:endParaRPr lang="nb-NO" sz="4400" b="1" dirty="0">
              <a:solidFill>
                <a:srgbClr val="0455A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5011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Sylinder 3">
            <a:extLst>
              <a:ext uri="{FF2B5EF4-FFF2-40B4-BE49-F238E27FC236}">
                <a16:creationId xmlns:a16="http://schemas.microsoft.com/office/drawing/2014/main" id="{59D1525A-886C-7446-BD75-30090AFCFE4E}"/>
              </a:ext>
            </a:extLst>
          </p:cNvPr>
          <p:cNvSpPr txBox="1"/>
          <p:nvPr/>
        </p:nvSpPr>
        <p:spPr>
          <a:xfrm>
            <a:off x="590550" y="195487"/>
            <a:ext cx="3045346"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Climate</a:t>
            </a:r>
            <a:r>
              <a:rPr lang="nb-NO" sz="2800" b="1" dirty="0">
                <a:solidFill>
                  <a:srgbClr val="0455A4"/>
                </a:solidFill>
                <a:latin typeface="Arial" panose="020B0604020202020204" pitchFamily="34" charset="0"/>
                <a:cs typeface="Arial" panose="020B0604020202020204" pitchFamily="34" charset="0"/>
              </a:rPr>
              <a:t> Oslo</a:t>
            </a:r>
          </a:p>
        </p:txBody>
      </p:sp>
      <p:grpSp>
        <p:nvGrpSpPr>
          <p:cNvPr id="6" name="Gruppe 5">
            <a:extLst>
              <a:ext uri="{FF2B5EF4-FFF2-40B4-BE49-F238E27FC236}">
                <a16:creationId xmlns:a16="http://schemas.microsoft.com/office/drawing/2014/main" id="{A7F2A85F-77EE-F347-BB9E-503BF61BFB72}"/>
              </a:ext>
            </a:extLst>
          </p:cNvPr>
          <p:cNvGrpSpPr/>
          <p:nvPr/>
        </p:nvGrpSpPr>
        <p:grpSpPr>
          <a:xfrm>
            <a:off x="2087724" y="1059582"/>
            <a:ext cx="4968552" cy="3538545"/>
            <a:chOff x="2087724" y="1059582"/>
            <a:chExt cx="4968552" cy="3538545"/>
          </a:xfrm>
        </p:grpSpPr>
        <p:grpSp>
          <p:nvGrpSpPr>
            <p:cNvPr id="7" name="Gruppe 6">
              <a:extLst>
                <a:ext uri="{FF2B5EF4-FFF2-40B4-BE49-F238E27FC236}">
                  <a16:creationId xmlns:a16="http://schemas.microsoft.com/office/drawing/2014/main" id="{B9DE4EDD-89EE-5143-8D0C-CF78C6F5C7F9}"/>
                </a:ext>
              </a:extLst>
            </p:cNvPr>
            <p:cNvGrpSpPr/>
            <p:nvPr/>
          </p:nvGrpSpPr>
          <p:grpSpPr>
            <a:xfrm>
              <a:off x="2087724" y="1059582"/>
              <a:ext cx="4968552" cy="3538545"/>
              <a:chOff x="2087724" y="1059582"/>
              <a:chExt cx="4968552" cy="3538545"/>
            </a:xfrm>
          </p:grpSpPr>
          <p:pic>
            <p:nvPicPr>
              <p:cNvPr id="11" name="Bilde 10">
                <a:extLst>
                  <a:ext uri="{FF2B5EF4-FFF2-40B4-BE49-F238E27FC236}">
                    <a16:creationId xmlns:a16="http://schemas.microsoft.com/office/drawing/2014/main" id="{7E54069B-EA1F-534C-879E-F5E4B56413BC}"/>
                  </a:ext>
                </a:extLst>
              </p:cNvPr>
              <p:cNvPicPr>
                <a:picLocks noChangeAspect="1"/>
              </p:cNvPicPr>
              <p:nvPr/>
            </p:nvPicPr>
            <p:blipFill rotWithShape="1">
              <a:blip r:embed="rId3"/>
              <a:srcRect l="21354" t="11142" r="21771"/>
              <a:stretch/>
            </p:blipFill>
            <p:spPr>
              <a:xfrm>
                <a:off x="2087724" y="1059582"/>
                <a:ext cx="4968552" cy="3538545"/>
              </a:xfrm>
              <a:prstGeom prst="rect">
                <a:avLst/>
              </a:prstGeom>
              <a:effectLst>
                <a:outerShdw blurRad="254000" dist="25400" dir="2700000" algn="tl" rotWithShape="0">
                  <a:prstClr val="black">
                    <a:alpha val="15000"/>
                  </a:prstClr>
                </a:outerShdw>
              </a:effectLst>
            </p:spPr>
          </p:pic>
          <p:sp>
            <p:nvSpPr>
              <p:cNvPr id="12" name="Rektangel 11">
                <a:extLst>
                  <a:ext uri="{FF2B5EF4-FFF2-40B4-BE49-F238E27FC236}">
                    <a16:creationId xmlns:a16="http://schemas.microsoft.com/office/drawing/2014/main" id="{ACD02198-D32C-2F44-BE01-69C6470C5B61}"/>
                  </a:ext>
                </a:extLst>
              </p:cNvPr>
              <p:cNvSpPr/>
              <p:nvPr/>
            </p:nvSpPr>
            <p:spPr>
              <a:xfrm>
                <a:off x="3131840" y="3219822"/>
                <a:ext cx="1656184" cy="142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3" name="Rektangel 12">
                <a:extLst>
                  <a:ext uri="{FF2B5EF4-FFF2-40B4-BE49-F238E27FC236}">
                    <a16:creationId xmlns:a16="http://schemas.microsoft.com/office/drawing/2014/main" id="{ECE7843D-6387-7F44-A975-AAB7C2F69E77}"/>
                  </a:ext>
                </a:extLst>
              </p:cNvPr>
              <p:cNvSpPr/>
              <p:nvPr/>
            </p:nvSpPr>
            <p:spPr>
              <a:xfrm>
                <a:off x="5868144" y="2099568"/>
                <a:ext cx="864096" cy="1841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Rektangel 13">
                <a:extLst>
                  <a:ext uri="{FF2B5EF4-FFF2-40B4-BE49-F238E27FC236}">
                    <a16:creationId xmlns:a16="http://schemas.microsoft.com/office/drawing/2014/main" id="{C61DE740-5C23-7443-B144-A48A019C4181}"/>
                  </a:ext>
                </a:extLst>
              </p:cNvPr>
              <p:cNvSpPr/>
              <p:nvPr/>
            </p:nvSpPr>
            <p:spPr>
              <a:xfrm>
                <a:off x="5796136" y="3003798"/>
                <a:ext cx="1152128" cy="1328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sp>
          <p:nvSpPr>
            <p:cNvPr id="8" name="Rektangel 7">
              <a:extLst>
                <a:ext uri="{FF2B5EF4-FFF2-40B4-BE49-F238E27FC236}">
                  <a16:creationId xmlns:a16="http://schemas.microsoft.com/office/drawing/2014/main" id="{A4C658EC-4ADE-5E4D-817A-D70DEC426C5E}"/>
                </a:ext>
              </a:extLst>
            </p:cNvPr>
            <p:cNvSpPr/>
            <p:nvPr/>
          </p:nvSpPr>
          <p:spPr>
            <a:xfrm>
              <a:off x="2536397" y="3179813"/>
              <a:ext cx="2811066" cy="276999"/>
            </a:xfrm>
            <a:prstGeom prst="rect">
              <a:avLst/>
            </a:prstGeom>
          </p:spPr>
          <p:txBody>
            <a:bodyPr wrap="square">
              <a:spAutoFit/>
            </a:bodyPr>
            <a:lstStyle/>
            <a:p>
              <a:pPr algn="ctr"/>
              <a:r>
                <a:rPr lang="nb-NO" sz="1200" b="1" dirty="0">
                  <a:solidFill>
                    <a:schemeClr val="tx1">
                      <a:lumMod val="75000"/>
                      <a:lumOff val="25000"/>
                    </a:schemeClr>
                  </a:solidFill>
                  <a:latin typeface="Arial" panose="020B0604020202020204" pitchFamily="34" charset="0"/>
                  <a:cs typeface="Arial" panose="020B0604020202020204" pitchFamily="34" charset="0"/>
                </a:rPr>
                <a:t>Here is </a:t>
              </a:r>
              <a:r>
                <a:rPr lang="nb-NO" sz="1200" b="1" dirty="0" err="1">
                  <a:solidFill>
                    <a:schemeClr val="tx1">
                      <a:lumMod val="75000"/>
                      <a:lumOff val="25000"/>
                    </a:schemeClr>
                  </a:solidFill>
                  <a:latin typeface="Arial" panose="020B0604020202020204" pitchFamily="34" charset="0"/>
                  <a:cs typeface="Arial" panose="020B0604020202020204" pitchFamily="34" charset="0"/>
                </a:rPr>
                <a:t>Oslo’s</a:t>
              </a:r>
              <a:r>
                <a:rPr lang="nb-NO" sz="1200" b="1" dirty="0">
                  <a:solidFill>
                    <a:schemeClr val="tx1">
                      <a:lumMod val="75000"/>
                      <a:lumOff val="25000"/>
                    </a:schemeClr>
                  </a:solidFill>
                  <a:latin typeface="Arial" panose="020B0604020202020204" pitchFamily="34" charset="0"/>
                  <a:cs typeface="Arial" panose="020B0604020202020204" pitchFamily="34" charset="0"/>
                </a:rPr>
                <a:t> first </a:t>
              </a:r>
              <a:r>
                <a:rPr lang="nb-NO" sz="1200" b="1" dirty="0" err="1">
                  <a:solidFill>
                    <a:schemeClr val="tx1">
                      <a:lumMod val="75000"/>
                      <a:lumOff val="25000"/>
                    </a:schemeClr>
                  </a:solidFill>
                  <a:latin typeface="Arial" panose="020B0604020202020204" pitchFamily="34" charset="0"/>
                  <a:cs typeface="Arial" panose="020B0604020202020204" pitchFamily="34" charset="0"/>
                </a:rPr>
                <a:t>plastic</a:t>
              </a:r>
              <a:r>
                <a:rPr lang="nb-NO" sz="1200" b="1" dirty="0">
                  <a:solidFill>
                    <a:schemeClr val="tx1">
                      <a:lumMod val="75000"/>
                      <a:lumOff val="25000"/>
                    </a:schemeClr>
                  </a:solidFill>
                  <a:latin typeface="Arial" panose="020B0604020202020204" pitchFamily="34" charset="0"/>
                  <a:cs typeface="Arial" panose="020B0604020202020204" pitchFamily="34" charset="0"/>
                </a:rPr>
                <a:t> </a:t>
              </a:r>
              <a:r>
                <a:rPr lang="nb-NO" sz="1200" b="1" dirty="0" err="1">
                  <a:solidFill>
                    <a:schemeClr val="tx1">
                      <a:lumMod val="75000"/>
                      <a:lumOff val="25000"/>
                    </a:schemeClr>
                  </a:solidFill>
                  <a:latin typeface="Arial" panose="020B0604020202020204" pitchFamily="34" charset="0"/>
                  <a:cs typeface="Arial" panose="020B0604020202020204" pitchFamily="34" charset="0"/>
                </a:rPr>
                <a:t>warrior</a:t>
              </a:r>
              <a:endParaRPr lang="nb-NO" sz="12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9" name="Rektangel 8">
              <a:extLst>
                <a:ext uri="{FF2B5EF4-FFF2-40B4-BE49-F238E27FC236}">
                  <a16:creationId xmlns:a16="http://schemas.microsoft.com/office/drawing/2014/main" id="{78D7EAF4-21BB-EB4F-A1C1-0306DD6621F4}"/>
                </a:ext>
              </a:extLst>
            </p:cNvPr>
            <p:cNvSpPr/>
            <p:nvPr/>
          </p:nvSpPr>
          <p:spPr>
            <a:xfrm>
              <a:off x="5796136" y="2931790"/>
              <a:ext cx="1108398" cy="307777"/>
            </a:xfrm>
            <a:prstGeom prst="rect">
              <a:avLst/>
            </a:prstGeom>
          </p:spPr>
          <p:txBody>
            <a:bodyPr wrap="square">
              <a:spAutoFit/>
            </a:bodyPr>
            <a:lstStyle/>
            <a:p>
              <a:pPr algn="ctr"/>
              <a:r>
                <a:rPr lang="nb-NO" sz="700" dirty="0" err="1">
                  <a:solidFill>
                    <a:schemeClr val="tx1">
                      <a:lumMod val="75000"/>
                      <a:lumOff val="25000"/>
                    </a:schemeClr>
                  </a:solidFill>
                  <a:latin typeface="Arial" panose="020B0604020202020204" pitchFamily="34" charset="0"/>
                  <a:cs typeface="Arial" panose="020B0604020202020204" pitchFamily="34" charset="0"/>
                </a:rPr>
                <a:t>They</a:t>
              </a:r>
              <a:r>
                <a:rPr lang="nb-NO" sz="700" dirty="0">
                  <a:solidFill>
                    <a:schemeClr val="tx1">
                      <a:lumMod val="75000"/>
                      <a:lumOff val="25000"/>
                    </a:schemeClr>
                  </a:solidFill>
                  <a:latin typeface="Arial" panose="020B0604020202020204" pitchFamily="34" charset="0"/>
                  <a:cs typeface="Arial" panose="020B0604020202020204" pitchFamily="34" charset="0"/>
                </a:rPr>
                <a:t> </a:t>
              </a:r>
              <a:r>
                <a:rPr lang="nb-NO" sz="700" dirty="0" err="1">
                  <a:solidFill>
                    <a:schemeClr val="tx1">
                      <a:lumMod val="75000"/>
                      <a:lumOff val="25000"/>
                    </a:schemeClr>
                  </a:solidFill>
                  <a:latin typeface="Arial" panose="020B0604020202020204" pitchFamily="34" charset="0"/>
                  <a:cs typeface="Arial" panose="020B0604020202020204" pitchFamily="34" charset="0"/>
                </a:rPr>
                <a:t>recycle</a:t>
              </a:r>
              <a:r>
                <a:rPr lang="nb-NO" sz="700" dirty="0">
                  <a:solidFill>
                    <a:schemeClr val="tx1">
                      <a:lumMod val="75000"/>
                      <a:lumOff val="25000"/>
                    </a:schemeClr>
                  </a:solidFill>
                  <a:latin typeface="Arial" panose="020B0604020202020204" pitchFamily="34" charset="0"/>
                  <a:cs typeface="Arial" panose="020B0604020202020204" pitchFamily="34" charset="0"/>
                </a:rPr>
                <a:t> </a:t>
              </a:r>
              <a:r>
                <a:rPr lang="nb-NO" sz="700" dirty="0" err="1">
                  <a:solidFill>
                    <a:schemeClr val="tx1">
                      <a:lumMod val="75000"/>
                      <a:lumOff val="25000"/>
                    </a:schemeClr>
                  </a:solidFill>
                  <a:latin typeface="Arial" panose="020B0604020202020204" pitchFamily="34" charset="0"/>
                  <a:cs typeface="Arial" panose="020B0604020202020204" pitchFamily="34" charset="0"/>
                </a:rPr>
                <a:t>waste</a:t>
              </a:r>
              <a:r>
                <a:rPr lang="nb-NO" sz="700" dirty="0">
                  <a:solidFill>
                    <a:schemeClr val="tx1">
                      <a:lumMod val="75000"/>
                      <a:lumOff val="25000"/>
                    </a:schemeClr>
                  </a:solidFill>
                  <a:latin typeface="Arial" panose="020B0604020202020204" pitchFamily="34" charset="0"/>
                  <a:cs typeface="Arial" panose="020B0604020202020204" pitchFamily="34" charset="0"/>
                </a:rPr>
                <a:t> and trust</a:t>
              </a:r>
            </a:p>
          </p:txBody>
        </p:sp>
        <p:sp>
          <p:nvSpPr>
            <p:cNvPr id="10" name="Rektangel 9">
              <a:extLst>
                <a:ext uri="{FF2B5EF4-FFF2-40B4-BE49-F238E27FC236}">
                  <a16:creationId xmlns:a16="http://schemas.microsoft.com/office/drawing/2014/main" id="{ABA5E991-9D92-7C44-896C-DDBDAA263C16}"/>
                </a:ext>
              </a:extLst>
            </p:cNvPr>
            <p:cNvSpPr/>
            <p:nvPr/>
          </p:nvSpPr>
          <p:spPr>
            <a:xfrm>
              <a:off x="5739360" y="2047949"/>
              <a:ext cx="1265679" cy="307777"/>
            </a:xfrm>
            <a:prstGeom prst="rect">
              <a:avLst/>
            </a:prstGeom>
          </p:spPr>
          <p:txBody>
            <a:bodyPr wrap="square">
              <a:spAutoFit/>
            </a:bodyPr>
            <a:lstStyle/>
            <a:p>
              <a:pPr algn="ctr"/>
              <a:r>
                <a:rPr lang="nb-NO" sz="700" dirty="0">
                  <a:solidFill>
                    <a:schemeClr val="tx1">
                      <a:lumMod val="75000"/>
                      <a:lumOff val="25000"/>
                    </a:schemeClr>
                  </a:solidFill>
                  <a:latin typeface="Arial" panose="020B0604020202020204" pitchFamily="34" charset="0"/>
                  <a:cs typeface="Arial" panose="020B0604020202020204" pitchFamily="34" charset="0"/>
                </a:rPr>
                <a:t>How to </a:t>
              </a:r>
              <a:r>
                <a:rPr lang="nb-NO" sz="700" dirty="0" err="1">
                  <a:solidFill>
                    <a:schemeClr val="tx1">
                      <a:lumMod val="75000"/>
                      <a:lumOff val="25000"/>
                    </a:schemeClr>
                  </a:solidFill>
                  <a:latin typeface="Arial" panose="020B0604020202020204" pitchFamily="34" charset="0"/>
                  <a:cs typeface="Arial" panose="020B0604020202020204" pitchFamily="34" charset="0"/>
                </a:rPr>
                <a:t>secure</a:t>
              </a:r>
              <a:r>
                <a:rPr lang="nb-NO" sz="700" dirty="0">
                  <a:solidFill>
                    <a:schemeClr val="tx1">
                      <a:lumMod val="75000"/>
                      <a:lumOff val="25000"/>
                    </a:schemeClr>
                  </a:solidFill>
                  <a:latin typeface="Arial" panose="020B0604020202020204" pitchFamily="34" charset="0"/>
                  <a:cs typeface="Arial" panose="020B0604020202020204" pitchFamily="34" charset="0"/>
                </a:rPr>
                <a:t> </a:t>
              </a:r>
              <a:r>
                <a:rPr lang="nb-NO" sz="700" dirty="0" err="1">
                  <a:solidFill>
                    <a:schemeClr val="tx1">
                      <a:lumMod val="75000"/>
                      <a:lumOff val="25000"/>
                    </a:schemeClr>
                  </a:solidFill>
                  <a:latin typeface="Arial" panose="020B0604020202020204" pitchFamily="34" charset="0"/>
                  <a:cs typeface="Arial" panose="020B0604020202020204" pitchFamily="34" charset="0"/>
                </a:rPr>
                <a:t>the</a:t>
              </a:r>
              <a:r>
                <a:rPr lang="nb-NO" sz="700" dirty="0">
                  <a:solidFill>
                    <a:schemeClr val="tx1">
                      <a:lumMod val="75000"/>
                      <a:lumOff val="25000"/>
                    </a:schemeClr>
                  </a:solidFill>
                  <a:latin typeface="Arial" panose="020B0604020202020204" pitchFamily="34" charset="0"/>
                  <a:cs typeface="Arial" panose="020B0604020202020204" pitchFamily="34" charset="0"/>
                </a:rPr>
                <a:t> kids </a:t>
              </a:r>
              <a:br>
                <a:rPr lang="nb-NO" sz="700" dirty="0">
                  <a:solidFill>
                    <a:schemeClr val="tx1">
                      <a:lumMod val="75000"/>
                      <a:lumOff val="25000"/>
                    </a:schemeClr>
                  </a:solidFill>
                  <a:latin typeface="Arial" panose="020B0604020202020204" pitchFamily="34" charset="0"/>
                  <a:cs typeface="Arial" panose="020B0604020202020204" pitchFamily="34" charset="0"/>
                </a:rPr>
              </a:br>
              <a:r>
                <a:rPr lang="nb-NO" sz="700" dirty="0" err="1">
                  <a:solidFill>
                    <a:schemeClr val="tx1">
                      <a:lumMod val="75000"/>
                      <a:lumOff val="25000"/>
                    </a:schemeClr>
                  </a:solidFill>
                  <a:latin typeface="Arial" panose="020B0604020202020204" pitchFamily="34" charset="0"/>
                  <a:cs typeface="Arial" panose="020B0604020202020204" pitchFamily="34" charset="0"/>
                </a:rPr>
                <a:t>on</a:t>
              </a:r>
              <a:r>
                <a:rPr lang="nb-NO" sz="700" dirty="0">
                  <a:solidFill>
                    <a:schemeClr val="tx1">
                      <a:lumMod val="75000"/>
                      <a:lumOff val="25000"/>
                    </a:schemeClr>
                  </a:solidFill>
                  <a:latin typeface="Arial" panose="020B0604020202020204" pitchFamily="34" charset="0"/>
                  <a:cs typeface="Arial" panose="020B0604020202020204" pitchFamily="34" charset="0"/>
                </a:rPr>
                <a:t> a transport </a:t>
              </a:r>
              <a:r>
                <a:rPr lang="nb-NO" sz="700" dirty="0" err="1">
                  <a:solidFill>
                    <a:schemeClr val="tx1">
                      <a:lumMod val="75000"/>
                      <a:lumOff val="25000"/>
                    </a:schemeClr>
                  </a:solidFill>
                  <a:latin typeface="Arial" panose="020B0604020202020204" pitchFamily="34" charset="0"/>
                  <a:cs typeface="Arial" panose="020B0604020202020204" pitchFamily="34" charset="0"/>
                </a:rPr>
                <a:t>bike</a:t>
              </a:r>
              <a:endParaRPr lang="nb-NO" sz="700" dirty="0">
                <a:solidFill>
                  <a:schemeClr val="tx1">
                    <a:lumMod val="75000"/>
                    <a:lumOff val="25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078348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scontent.fosl1-1.fna.fbcdn.net/v/t1.0-9/37812537_1975876689131268_758457736613593088_o.jpg?_nc_cat=0&amp;oh=06f2da6a2c0230590376940f9b4d5a40&amp;oe=5BF9731B">
            <a:extLst>
              <a:ext uri="{FF2B5EF4-FFF2-40B4-BE49-F238E27FC236}">
                <a16:creationId xmlns:a16="http://schemas.microsoft.com/office/drawing/2014/main" id="{378CD7AD-B0C5-44C1-B141-051E8A91B004}"/>
              </a:ext>
            </a:extLst>
          </p:cNvPr>
          <p:cNvPicPr>
            <a:picLocks noGrp="1" noChangeAspect="1" noChangeArrowheads="1"/>
          </p:cNvPicPr>
          <p:nvPr>
            <p:ph idx="1"/>
          </p:nvPr>
        </p:nvPicPr>
        <p:blipFill rotWithShape="1">
          <a:blip r:embed="rId3" cstate="print">
            <a:extLst>
              <a:ext uri="{28A0092B-C50C-407E-A947-70E740481C1C}">
                <a14:useLocalDpi xmlns:a14="http://schemas.microsoft.com/office/drawing/2010/main"/>
              </a:ext>
            </a:extLst>
          </a:blip>
          <a:srcRect l="7186" r="5958"/>
          <a:stretch/>
        </p:blipFill>
        <p:spPr bwMode="auto">
          <a:xfrm>
            <a:off x="1763688" y="1203598"/>
            <a:ext cx="5616624" cy="3159352"/>
          </a:xfrm>
          <a:prstGeom prst="rect">
            <a:avLst/>
          </a:prstGeom>
          <a:noFill/>
          <a:effectLst>
            <a:outerShdw blurRad="254000" dist="25400" dir="2700000" algn="tl" rotWithShape="0">
              <a:prstClr val="black">
                <a:alpha val="15000"/>
              </a:prstClr>
            </a:outerShdw>
          </a:effectLst>
          <a:extLst>
            <a:ext uri="{909E8E84-426E-40DD-AFC4-6F175D3DCCD1}">
              <a14:hiddenFill xmlns:a14="http://schemas.microsoft.com/office/drawing/2010/main">
                <a:solidFill>
                  <a:srgbClr val="FFFFFF"/>
                </a:solidFill>
              </a14:hiddenFill>
            </a:ext>
          </a:extLst>
        </p:spPr>
      </p:pic>
      <p:sp>
        <p:nvSpPr>
          <p:cNvPr id="4" name="TekstSylinder 3">
            <a:extLst>
              <a:ext uri="{FF2B5EF4-FFF2-40B4-BE49-F238E27FC236}">
                <a16:creationId xmlns:a16="http://schemas.microsoft.com/office/drawing/2014/main" id="{AAA18F8E-9A8D-B24C-83B1-B8C11A7134AA}"/>
              </a:ext>
            </a:extLst>
          </p:cNvPr>
          <p:cNvSpPr txBox="1"/>
          <p:nvPr/>
        </p:nvSpPr>
        <p:spPr>
          <a:xfrm>
            <a:off x="590550" y="195486"/>
            <a:ext cx="5277594" cy="523220"/>
          </a:xfrm>
          <a:prstGeom prst="rect">
            <a:avLst/>
          </a:prstGeom>
          <a:noFill/>
        </p:spPr>
        <p:txBody>
          <a:bodyPr wrap="square" lIns="0" rtlCol="0">
            <a:spAutoFit/>
          </a:bodyPr>
          <a:lstStyle/>
          <a:p>
            <a:r>
              <a:rPr lang="nb-NO" sz="2800" b="1" dirty="0">
                <a:solidFill>
                  <a:srgbClr val="0455A4"/>
                </a:solidFill>
                <a:latin typeface="Arial" panose="020B0604020202020204" pitchFamily="34" charset="0"/>
                <a:cs typeface="Arial" panose="020B0604020202020204" pitchFamily="34" charset="0"/>
              </a:rPr>
              <a:t>The </a:t>
            </a:r>
            <a:r>
              <a:rPr lang="nb-NO" sz="2800" b="1" dirty="0" err="1">
                <a:solidFill>
                  <a:srgbClr val="0455A4"/>
                </a:solidFill>
                <a:latin typeface="Arial" panose="020B0604020202020204" pitchFamily="34" charset="0"/>
                <a:cs typeface="Arial" panose="020B0604020202020204" pitchFamily="34" charset="0"/>
              </a:rPr>
              <a:t>Bumblebee</a:t>
            </a:r>
            <a:r>
              <a:rPr lang="nb-NO" sz="2800" b="1" dirty="0">
                <a:solidFill>
                  <a:srgbClr val="0455A4"/>
                </a:solidFill>
                <a:latin typeface="Arial" panose="020B0604020202020204" pitchFamily="34" charset="0"/>
                <a:cs typeface="Arial" panose="020B0604020202020204" pitchFamily="34" charset="0"/>
              </a:rPr>
              <a:t> Plan in Moss</a:t>
            </a:r>
          </a:p>
        </p:txBody>
      </p:sp>
    </p:spTree>
    <p:extLst>
      <p:ext uri="{BB962C8B-B14F-4D97-AF65-F5344CB8AC3E}">
        <p14:creationId xmlns:p14="http://schemas.microsoft.com/office/powerpoint/2010/main" val="2669531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Sylinder 5">
            <a:extLst>
              <a:ext uri="{FF2B5EF4-FFF2-40B4-BE49-F238E27FC236}">
                <a16:creationId xmlns:a16="http://schemas.microsoft.com/office/drawing/2014/main" id="{7E000DD5-E013-294E-B66D-3E9BD50F0B2B}"/>
              </a:ext>
            </a:extLst>
          </p:cNvPr>
          <p:cNvSpPr txBox="1"/>
          <p:nvPr/>
        </p:nvSpPr>
        <p:spPr>
          <a:xfrm>
            <a:off x="590550" y="195486"/>
            <a:ext cx="5277594"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Natjecanja</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angažirati</a:t>
            </a:r>
            <a:r>
              <a:rPr lang="nb-NO" sz="2800" b="1" dirty="0">
                <a:solidFill>
                  <a:srgbClr val="0455A4"/>
                </a:solidFill>
                <a:latin typeface="Arial" panose="020B0604020202020204" pitchFamily="34" charset="0"/>
                <a:cs typeface="Arial" panose="020B0604020202020204" pitchFamily="34" charset="0"/>
              </a:rPr>
              <a:t>!</a:t>
            </a:r>
          </a:p>
        </p:txBody>
      </p:sp>
      <p:pic>
        <p:nvPicPr>
          <p:cNvPr id="11" name="IMG_2415">
            <a:hlinkClick r:id="" action="ppaction://media"/>
            <a:extLst>
              <a:ext uri="{FF2B5EF4-FFF2-40B4-BE49-F238E27FC236}">
                <a16:creationId xmlns:a16="http://schemas.microsoft.com/office/drawing/2014/main" id="{C1159147-343A-794E-84DD-136C18DE034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292080" y="1275606"/>
            <a:ext cx="2232248" cy="3170304"/>
          </a:xfrm>
          <a:prstGeom prst="rect">
            <a:avLst/>
          </a:prstGeom>
          <a:effectLst>
            <a:outerShdw blurRad="254000" dist="25400" dir="2700000" algn="tl" rotWithShape="0">
              <a:prstClr val="black">
                <a:alpha val="15000"/>
              </a:prstClr>
            </a:outerShdw>
          </a:effectLst>
        </p:spPr>
      </p:pic>
      <p:grpSp>
        <p:nvGrpSpPr>
          <p:cNvPr id="12" name="Gruppe 11">
            <a:extLst>
              <a:ext uri="{FF2B5EF4-FFF2-40B4-BE49-F238E27FC236}">
                <a16:creationId xmlns:a16="http://schemas.microsoft.com/office/drawing/2014/main" id="{A7CB60F6-7F50-E14A-9158-2F492766C062}"/>
              </a:ext>
            </a:extLst>
          </p:cNvPr>
          <p:cNvGrpSpPr/>
          <p:nvPr/>
        </p:nvGrpSpPr>
        <p:grpSpPr>
          <a:xfrm>
            <a:off x="1331640" y="1277073"/>
            <a:ext cx="3753994" cy="3168838"/>
            <a:chOff x="1331640" y="1277073"/>
            <a:chExt cx="3753994" cy="3168838"/>
          </a:xfrm>
        </p:grpSpPr>
        <p:pic>
          <p:nvPicPr>
            <p:cNvPr id="13" name="Bilde 12">
              <a:extLst>
                <a:ext uri="{FF2B5EF4-FFF2-40B4-BE49-F238E27FC236}">
                  <a16:creationId xmlns:a16="http://schemas.microsoft.com/office/drawing/2014/main" id="{1EAA70C9-56A3-E64B-AECC-B6461D98F61A}"/>
                </a:ext>
              </a:extLst>
            </p:cNvPr>
            <p:cNvPicPr>
              <a:picLocks noChangeAspect="1"/>
            </p:cNvPicPr>
            <p:nvPr/>
          </p:nvPicPr>
          <p:blipFill rotWithShape="1">
            <a:blip r:embed="rId6"/>
            <a:srcRect l="26250" t="12148" r="26875"/>
            <a:stretch/>
          </p:blipFill>
          <p:spPr>
            <a:xfrm>
              <a:off x="1331640" y="1277073"/>
              <a:ext cx="3753994" cy="3168838"/>
            </a:xfrm>
            <a:prstGeom prst="rect">
              <a:avLst/>
            </a:prstGeom>
            <a:effectLst>
              <a:outerShdw blurRad="254000" dist="25400" dir="2700000" algn="tl" rotWithShape="0">
                <a:prstClr val="black">
                  <a:alpha val="15000"/>
                </a:prstClr>
              </a:outerShdw>
            </a:effectLst>
          </p:spPr>
        </p:pic>
        <p:sp>
          <p:nvSpPr>
            <p:cNvPr id="14" name="Rektangel 13">
              <a:extLst>
                <a:ext uri="{FF2B5EF4-FFF2-40B4-BE49-F238E27FC236}">
                  <a16:creationId xmlns:a16="http://schemas.microsoft.com/office/drawing/2014/main" id="{65837B58-670A-2A4C-88F9-B23482B8E0EC}"/>
                </a:ext>
              </a:extLst>
            </p:cNvPr>
            <p:cNvSpPr/>
            <p:nvPr/>
          </p:nvSpPr>
          <p:spPr>
            <a:xfrm>
              <a:off x="1475656" y="3795886"/>
              <a:ext cx="2232248" cy="216024"/>
            </a:xfrm>
            <a:prstGeom prst="rect">
              <a:avLst/>
            </a:prstGeom>
            <a:solidFill>
              <a:srgbClr val="ECF3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15" name="Rektangel 14">
            <a:extLst>
              <a:ext uri="{FF2B5EF4-FFF2-40B4-BE49-F238E27FC236}">
                <a16:creationId xmlns:a16="http://schemas.microsoft.com/office/drawing/2014/main" id="{55AA697A-965C-2D4B-B314-D46364512BDB}"/>
              </a:ext>
            </a:extLst>
          </p:cNvPr>
          <p:cNvSpPr/>
          <p:nvPr/>
        </p:nvSpPr>
        <p:spPr>
          <a:xfrm>
            <a:off x="1475656" y="3931587"/>
            <a:ext cx="2592288" cy="152331"/>
          </a:xfrm>
          <a:prstGeom prst="rect">
            <a:avLst/>
          </a:prstGeom>
        </p:spPr>
        <p:txBody>
          <a:bodyPr wrap="square" lIns="0" tIns="0" rIns="0" bIns="0">
            <a:noAutofit/>
          </a:bodyPr>
          <a:lstStyle/>
          <a:p>
            <a:r>
              <a:rPr lang="nb-NO" sz="800" dirty="0">
                <a:solidFill>
                  <a:schemeClr val="tx1">
                    <a:lumMod val="75000"/>
                    <a:lumOff val="25000"/>
                  </a:schemeClr>
                </a:solidFill>
                <a:latin typeface="Arial" panose="020B0604020202020204" pitchFamily="34" charset="0"/>
                <a:cs typeface="Arial" panose="020B0604020202020204" pitchFamily="34" charset="0"/>
              </a:rPr>
              <a:t>BIKE TO THE MATCH – GET A FREE TICKET</a:t>
            </a:r>
          </a:p>
        </p:txBody>
      </p:sp>
    </p:spTree>
    <p:extLst>
      <p:ext uri="{BB962C8B-B14F-4D97-AF65-F5344CB8AC3E}">
        <p14:creationId xmlns:p14="http://schemas.microsoft.com/office/powerpoint/2010/main" val="24771760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1"/>
                                        </p:tgtEl>
                                      </p:cBhvr>
                                    </p:cmd>
                                  </p:childTnLst>
                                </p:cTn>
                              </p:par>
                            </p:childTnLst>
                          </p:cTn>
                        </p:par>
                      </p:childTnLst>
                    </p:cTn>
                  </p:par>
                </p:childTnLst>
              </p:cTn>
              <p:nextCondLst>
                <p:cond evt="onClick" delay="0">
                  <p:tgtEl>
                    <p:spTgt spid="11"/>
                  </p:tgtEl>
                </p:cond>
              </p:nextCondLst>
            </p:seq>
            <p:video>
              <p:cMediaNode vol="80000">
                <p:cTn id="7" fill="hold" display="0">
                  <p:stCondLst>
                    <p:cond delay="indefinite"/>
                  </p:stCondLst>
                </p:cTn>
                <p:tgtEl>
                  <p:spTgt spid="11"/>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FBED0"/>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E07B0D9-9585-4DF8-AAD8-BD35FC8C2EDB}"/>
              </a:ext>
            </a:extLst>
          </p:cNvPr>
          <p:cNvSpPr>
            <a:spLocks noGrp="1"/>
          </p:cNvSpPr>
          <p:nvPr>
            <p:ph type="title"/>
          </p:nvPr>
        </p:nvSpPr>
        <p:spPr>
          <a:xfrm>
            <a:off x="1007604" y="1347614"/>
            <a:ext cx="7128792" cy="2952328"/>
          </a:xfrm>
        </p:spPr>
        <p:txBody>
          <a:bodyPr>
            <a:noAutofit/>
          </a:bodyPr>
          <a:lstStyle/>
          <a:p>
            <a:r>
              <a:rPr lang="nb-NO" sz="2800" b="1" dirty="0">
                <a:solidFill>
                  <a:schemeClr val="bg1"/>
                </a:solidFill>
                <a:latin typeface="Arial" panose="020B0604020202020204" pitchFamily="34" charset="0"/>
                <a:cs typeface="Arial" panose="020B0604020202020204" pitchFamily="34" charset="0"/>
              </a:rPr>
              <a:t>I vi ste </a:t>
            </a:r>
            <a:r>
              <a:rPr lang="nb-NO" sz="2800" b="1" dirty="0" err="1">
                <a:solidFill>
                  <a:schemeClr val="bg1"/>
                </a:solidFill>
                <a:latin typeface="Arial" panose="020B0604020202020204" pitchFamily="34" charset="0"/>
                <a:cs typeface="Arial" panose="020B0604020202020204" pitchFamily="34" charset="0"/>
              </a:rPr>
              <a:t>također</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zagađivač</a:t>
            </a:r>
            <a:r>
              <a:rPr lang="nb-NO" sz="2800" b="1" dirty="0">
                <a:solidFill>
                  <a:schemeClr val="bg1"/>
                </a:solidFill>
                <a:latin typeface="Arial" panose="020B0604020202020204" pitchFamily="34" charset="0"/>
                <a:cs typeface="Arial" panose="020B0604020202020204" pitchFamily="34" charset="0"/>
              </a:rPr>
              <a:t>! </a:t>
            </a:r>
            <a:br>
              <a:rPr lang="nb-NO" sz="2800" b="1" dirty="0">
                <a:solidFill>
                  <a:schemeClr val="bg1"/>
                </a:solidFill>
                <a:latin typeface="Arial" panose="020B0604020202020204" pitchFamily="34" charset="0"/>
                <a:cs typeface="Arial" panose="020B0604020202020204" pitchFamily="34" charset="0"/>
              </a:rPr>
            </a:br>
            <a:r>
              <a:rPr lang="nb-NO" sz="2800" b="1" dirty="0" err="1">
                <a:solidFill>
                  <a:schemeClr val="bg1"/>
                </a:solidFill>
                <a:latin typeface="Arial" panose="020B0604020202020204" pitchFamily="34" charset="0"/>
                <a:cs typeface="Arial" panose="020B0604020202020204" pitchFamily="34" charset="0"/>
              </a:rPr>
              <a:t>Vozite</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svoj</a:t>
            </a:r>
            <a:r>
              <a:rPr lang="nb-NO" sz="2800" b="1" dirty="0">
                <a:solidFill>
                  <a:schemeClr val="bg1"/>
                </a:solidFill>
                <a:latin typeface="Arial" panose="020B0604020202020204" pitchFamily="34" charset="0"/>
                <a:cs typeface="Arial" panose="020B0604020202020204" pitchFamily="34" charset="0"/>
              </a:rPr>
              <a:t> automobil </a:t>
            </a:r>
            <a:r>
              <a:rPr lang="nb-NO" sz="2800" b="1" dirty="0" err="1">
                <a:solidFill>
                  <a:schemeClr val="bg1"/>
                </a:solidFill>
                <a:latin typeface="Arial" panose="020B0604020202020204" pitchFamily="34" charset="0"/>
                <a:cs typeface="Arial" panose="020B0604020202020204" pitchFamily="34" charset="0"/>
              </a:rPr>
              <a:t>rjeđe</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pokušajte</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letjeti</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rjeđe</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vozite</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svoj</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bicikl</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više</a:t>
            </a:r>
            <a:r>
              <a:rPr lang="nb-NO" sz="2800" b="1" dirty="0">
                <a:solidFill>
                  <a:schemeClr val="bg1"/>
                </a:solidFill>
                <a:latin typeface="Arial" panose="020B0604020202020204" pitchFamily="34" charset="0"/>
                <a:cs typeface="Arial" panose="020B0604020202020204" pitchFamily="34" charset="0"/>
              </a:rPr>
              <a:t> </a:t>
            </a:r>
            <a:br>
              <a:rPr lang="nb-NO" sz="2800" b="1" dirty="0">
                <a:solidFill>
                  <a:schemeClr val="bg1"/>
                </a:solidFill>
                <a:latin typeface="Arial" panose="020B0604020202020204" pitchFamily="34" charset="0"/>
                <a:cs typeface="Arial" panose="020B0604020202020204" pitchFamily="34" charset="0"/>
              </a:rPr>
            </a:br>
            <a:r>
              <a:rPr lang="nb-NO" sz="2800" b="1" dirty="0">
                <a:solidFill>
                  <a:schemeClr val="bg1"/>
                </a:solidFill>
                <a:latin typeface="Arial" panose="020B0604020202020204" pitchFamily="34" charset="0"/>
                <a:cs typeface="Arial" panose="020B0604020202020204" pitchFamily="34" charset="0"/>
              </a:rPr>
              <a:t>i </a:t>
            </a:r>
            <a:r>
              <a:rPr lang="nb-NO" sz="2800" b="1" dirty="0" err="1">
                <a:solidFill>
                  <a:schemeClr val="bg1"/>
                </a:solidFill>
                <a:latin typeface="Arial" panose="020B0604020202020204" pitchFamily="34" charset="0"/>
                <a:cs typeface="Arial" panose="020B0604020202020204" pitchFamily="34" charset="0"/>
              </a:rPr>
              <a:t>provodite</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odmor</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bliže</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kući</a:t>
            </a:r>
            <a:r>
              <a:rPr lang="nb-NO" sz="2800" b="1" dirty="0">
                <a:solidFill>
                  <a:schemeClr val="bg1"/>
                </a:solidFill>
                <a:latin typeface="Arial" panose="020B0604020202020204" pitchFamily="34" charset="0"/>
                <a:cs typeface="Arial" panose="020B0604020202020204" pitchFamily="34" charset="0"/>
              </a:rPr>
              <a:t>, </a:t>
            </a:r>
            <a:br>
              <a:rPr lang="nb-NO" sz="2800" b="1" dirty="0">
                <a:solidFill>
                  <a:schemeClr val="bg1"/>
                </a:solidFill>
                <a:latin typeface="Arial" panose="020B0604020202020204" pitchFamily="34" charset="0"/>
                <a:cs typeface="Arial" panose="020B0604020202020204" pitchFamily="34" charset="0"/>
              </a:rPr>
            </a:br>
            <a:r>
              <a:rPr lang="nb-NO" sz="2800" b="1" dirty="0" err="1">
                <a:solidFill>
                  <a:schemeClr val="bg1"/>
                </a:solidFill>
                <a:latin typeface="Arial" panose="020B0604020202020204" pitchFamily="34" charset="0"/>
                <a:cs typeface="Arial" panose="020B0604020202020204" pitchFamily="34" charset="0"/>
              </a:rPr>
              <a:t>itd</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itd</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itd</a:t>
            </a:r>
            <a:r>
              <a:rPr lang="nb-NO" sz="2800" b="1" dirty="0">
                <a:solidFill>
                  <a:schemeClr val="bg1"/>
                </a:solidFill>
                <a:latin typeface="Arial" panose="020B0604020202020204" pitchFamily="34" charset="0"/>
                <a:cs typeface="Arial" panose="020B0604020202020204" pitchFamily="34" charset="0"/>
              </a:rPr>
              <a:t>.</a:t>
            </a:r>
            <a:br>
              <a:rPr lang="nb-NO" sz="2800" b="1" dirty="0">
                <a:solidFill>
                  <a:schemeClr val="bg1"/>
                </a:solidFill>
                <a:latin typeface="Arial" panose="020B0604020202020204" pitchFamily="34" charset="0"/>
                <a:cs typeface="Arial" panose="020B0604020202020204" pitchFamily="34" charset="0"/>
              </a:rPr>
            </a:br>
            <a:endParaRPr lang="nb-NO"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09103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Sylinder 4">
            <a:extLst>
              <a:ext uri="{FF2B5EF4-FFF2-40B4-BE49-F238E27FC236}">
                <a16:creationId xmlns:a16="http://schemas.microsoft.com/office/drawing/2014/main" id="{7ED62536-9167-7846-8DA0-07C7167FD92D}"/>
              </a:ext>
            </a:extLst>
          </p:cNvPr>
          <p:cNvSpPr txBox="1"/>
          <p:nvPr/>
        </p:nvSpPr>
        <p:spPr>
          <a:xfrm>
            <a:off x="590550" y="195486"/>
            <a:ext cx="5277594"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Pronađite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pobjednike</a:t>
            </a:r>
            <a:endParaRPr lang="nb-NO" sz="2800" b="1" dirty="0">
              <a:solidFill>
                <a:srgbClr val="0455A4"/>
              </a:solidFill>
              <a:latin typeface="Arial" panose="020B0604020202020204" pitchFamily="34" charset="0"/>
              <a:cs typeface="Arial" panose="020B0604020202020204" pitchFamily="34" charset="0"/>
            </a:endParaRPr>
          </a:p>
        </p:txBody>
      </p:sp>
      <p:grpSp>
        <p:nvGrpSpPr>
          <p:cNvPr id="6" name="Gruppe 5">
            <a:extLst>
              <a:ext uri="{FF2B5EF4-FFF2-40B4-BE49-F238E27FC236}">
                <a16:creationId xmlns:a16="http://schemas.microsoft.com/office/drawing/2014/main" id="{87ED4C24-AEEE-4349-9D1F-C816EE3CDACF}"/>
              </a:ext>
            </a:extLst>
          </p:cNvPr>
          <p:cNvGrpSpPr/>
          <p:nvPr/>
        </p:nvGrpSpPr>
        <p:grpSpPr>
          <a:xfrm>
            <a:off x="1371190" y="771550"/>
            <a:ext cx="6401619" cy="3846485"/>
            <a:chOff x="1371190" y="771550"/>
            <a:chExt cx="6401619" cy="3846485"/>
          </a:xfrm>
        </p:grpSpPr>
        <p:grpSp>
          <p:nvGrpSpPr>
            <p:cNvPr id="7" name="Gruppe 6">
              <a:extLst>
                <a:ext uri="{FF2B5EF4-FFF2-40B4-BE49-F238E27FC236}">
                  <a16:creationId xmlns:a16="http://schemas.microsoft.com/office/drawing/2014/main" id="{4DD52D3C-EF24-A146-A9C9-6143A497F70D}"/>
                </a:ext>
              </a:extLst>
            </p:cNvPr>
            <p:cNvGrpSpPr/>
            <p:nvPr/>
          </p:nvGrpSpPr>
          <p:grpSpPr>
            <a:xfrm>
              <a:off x="1371190" y="771550"/>
              <a:ext cx="6401619" cy="3846485"/>
              <a:chOff x="1371190" y="771550"/>
              <a:chExt cx="6401619" cy="3846485"/>
            </a:xfrm>
          </p:grpSpPr>
          <p:pic>
            <p:nvPicPr>
              <p:cNvPr id="9" name="Bilde 8">
                <a:extLst>
                  <a:ext uri="{FF2B5EF4-FFF2-40B4-BE49-F238E27FC236}">
                    <a16:creationId xmlns:a16="http://schemas.microsoft.com/office/drawing/2014/main" id="{7F917525-8414-BC42-838D-D799A7C3AD8E}"/>
                  </a:ext>
                </a:extLst>
              </p:cNvPr>
              <p:cNvPicPr>
                <a:picLocks noChangeAspect="1"/>
              </p:cNvPicPr>
              <p:nvPr/>
            </p:nvPicPr>
            <p:blipFill rotWithShape="1">
              <a:blip r:embed="rId3"/>
              <a:srcRect l="16308" t="11142" r="17153"/>
              <a:stretch/>
            </p:blipFill>
            <p:spPr>
              <a:xfrm>
                <a:off x="1371190" y="771550"/>
                <a:ext cx="6401619" cy="3846485"/>
              </a:xfrm>
              <a:prstGeom prst="rect">
                <a:avLst/>
              </a:prstGeom>
              <a:effectLst>
                <a:outerShdw blurRad="254000" dist="25400" dir="2700000" algn="tl" rotWithShape="0">
                  <a:prstClr val="black">
                    <a:alpha val="15000"/>
                  </a:prstClr>
                </a:outerShdw>
              </a:effectLst>
            </p:spPr>
          </p:pic>
          <p:sp>
            <p:nvSpPr>
              <p:cNvPr id="10" name="Rektangel 9">
                <a:extLst>
                  <a:ext uri="{FF2B5EF4-FFF2-40B4-BE49-F238E27FC236}">
                    <a16:creationId xmlns:a16="http://schemas.microsoft.com/office/drawing/2014/main" id="{BF1AB12C-2C8C-2647-856C-AB9A237824B5}"/>
                  </a:ext>
                </a:extLst>
              </p:cNvPr>
              <p:cNvSpPr/>
              <p:nvPr/>
            </p:nvSpPr>
            <p:spPr>
              <a:xfrm>
                <a:off x="3229347" y="2965656"/>
                <a:ext cx="2520280" cy="576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sp>
          <p:nvSpPr>
            <p:cNvPr id="8" name="Rektangel 7">
              <a:extLst>
                <a:ext uri="{FF2B5EF4-FFF2-40B4-BE49-F238E27FC236}">
                  <a16:creationId xmlns:a16="http://schemas.microsoft.com/office/drawing/2014/main" id="{EB9F6C4C-C08B-0941-A0E1-F43954183CCA}"/>
                </a:ext>
              </a:extLst>
            </p:cNvPr>
            <p:cNvSpPr/>
            <p:nvPr/>
          </p:nvSpPr>
          <p:spPr>
            <a:xfrm>
              <a:off x="3068575" y="3018500"/>
              <a:ext cx="3006849" cy="523220"/>
            </a:xfrm>
            <a:prstGeom prst="rect">
              <a:avLst/>
            </a:prstGeom>
          </p:spPr>
          <p:txBody>
            <a:bodyPr wrap="square">
              <a:spAutoFit/>
            </a:bodyPr>
            <a:lstStyle/>
            <a:p>
              <a:pPr algn="ctr"/>
              <a:r>
                <a:rPr lang="nb-NO" sz="1400" b="1" dirty="0" err="1">
                  <a:solidFill>
                    <a:schemeClr val="tx1">
                      <a:lumMod val="75000"/>
                      <a:lumOff val="25000"/>
                    </a:schemeClr>
                  </a:solidFill>
                  <a:latin typeface="Arial" panose="020B0604020202020204" pitchFamily="34" charset="0"/>
                  <a:cs typeface="Arial" panose="020B0604020202020204" pitchFamily="34" charset="0"/>
                </a:rPr>
                <a:t>Vacation</a:t>
              </a:r>
              <a:r>
                <a:rPr lang="nb-NO" sz="1400" b="1" dirty="0">
                  <a:solidFill>
                    <a:schemeClr val="tx1">
                      <a:lumMod val="75000"/>
                      <a:lumOff val="25000"/>
                    </a:schemeClr>
                  </a:solidFill>
                  <a:latin typeface="Arial" panose="020B0604020202020204" pitchFamily="34" charset="0"/>
                  <a:cs typeface="Arial" panose="020B0604020202020204" pitchFamily="34" charset="0"/>
                </a:rPr>
                <a:t> </a:t>
              </a:r>
              <a:r>
                <a:rPr lang="nb-NO" sz="1400" b="1" dirty="0" err="1">
                  <a:solidFill>
                    <a:schemeClr val="tx1">
                      <a:lumMod val="75000"/>
                      <a:lumOff val="25000"/>
                    </a:schemeClr>
                  </a:solidFill>
                  <a:latin typeface="Arial" panose="020B0604020202020204" pitchFamily="34" charset="0"/>
                  <a:cs typeface="Arial" panose="020B0604020202020204" pitchFamily="34" charset="0"/>
                </a:rPr>
                <a:t>locally</a:t>
              </a:r>
              <a:r>
                <a:rPr lang="nb-NO" sz="1400" b="1" dirty="0">
                  <a:solidFill>
                    <a:schemeClr val="tx1">
                      <a:lumMod val="75000"/>
                      <a:lumOff val="25000"/>
                    </a:schemeClr>
                  </a:solidFill>
                  <a:latin typeface="Arial" panose="020B0604020202020204" pitchFamily="34" charset="0"/>
                  <a:cs typeface="Arial" panose="020B0604020202020204" pitchFamily="34" charset="0"/>
                </a:rPr>
                <a:t> – </a:t>
              </a:r>
              <a:r>
                <a:rPr lang="nb-NO" sz="1400" b="1" dirty="0" err="1">
                  <a:solidFill>
                    <a:schemeClr val="tx1">
                      <a:lumMod val="75000"/>
                      <a:lumOff val="25000"/>
                    </a:schemeClr>
                  </a:solidFill>
                  <a:latin typeface="Arial" panose="020B0604020202020204" pitchFamily="34" charset="0"/>
                  <a:cs typeface="Arial" panose="020B0604020202020204" pitchFamily="34" charset="0"/>
                </a:rPr>
                <a:t>the</a:t>
              </a:r>
              <a:r>
                <a:rPr lang="nb-NO" sz="1400" b="1" dirty="0">
                  <a:solidFill>
                    <a:schemeClr val="tx1">
                      <a:lumMod val="75000"/>
                      <a:lumOff val="25000"/>
                    </a:schemeClr>
                  </a:solidFill>
                  <a:latin typeface="Arial" panose="020B0604020202020204" pitchFamily="34" charset="0"/>
                  <a:cs typeface="Arial" panose="020B0604020202020204" pitchFamily="34" charset="0"/>
                </a:rPr>
                <a:t> </a:t>
              </a:r>
              <a:r>
                <a:rPr lang="nb-NO" sz="1400" b="1" dirty="0" err="1">
                  <a:solidFill>
                    <a:schemeClr val="tx1">
                      <a:lumMod val="75000"/>
                      <a:lumOff val="25000"/>
                    </a:schemeClr>
                  </a:solidFill>
                  <a:latin typeface="Arial" panose="020B0604020202020204" pitchFamily="34" charset="0"/>
                  <a:cs typeface="Arial" panose="020B0604020202020204" pitchFamily="34" charset="0"/>
                </a:rPr>
                <a:t>adventures</a:t>
              </a:r>
              <a:r>
                <a:rPr lang="nb-NO" sz="1400" b="1" dirty="0">
                  <a:solidFill>
                    <a:schemeClr val="tx1">
                      <a:lumMod val="75000"/>
                      <a:lumOff val="25000"/>
                    </a:schemeClr>
                  </a:solidFill>
                  <a:latin typeface="Arial" panose="020B0604020202020204" pitchFamily="34" charset="0"/>
                  <a:cs typeface="Arial" panose="020B0604020202020204" pitchFamily="34" charset="0"/>
                </a:rPr>
                <a:t> </a:t>
              </a:r>
              <a:r>
                <a:rPr lang="nb-NO" sz="1400" b="1" dirty="0" err="1">
                  <a:solidFill>
                    <a:schemeClr val="tx1">
                      <a:lumMod val="75000"/>
                      <a:lumOff val="25000"/>
                    </a:schemeClr>
                  </a:solidFill>
                  <a:latin typeface="Arial" panose="020B0604020202020204" pitchFamily="34" charset="0"/>
                  <a:cs typeface="Arial" panose="020B0604020202020204" pitchFamily="34" charset="0"/>
                </a:rPr>
                <a:t>are</a:t>
              </a:r>
              <a:r>
                <a:rPr lang="nb-NO" sz="1400" b="1" dirty="0">
                  <a:solidFill>
                    <a:schemeClr val="tx1">
                      <a:lumMod val="75000"/>
                      <a:lumOff val="25000"/>
                    </a:schemeClr>
                  </a:solidFill>
                  <a:latin typeface="Arial" panose="020B0604020202020204" pitchFamily="34" charset="0"/>
                  <a:cs typeface="Arial" panose="020B0604020202020204" pitchFamily="34" charset="0"/>
                </a:rPr>
                <a:t> right </a:t>
              </a:r>
              <a:r>
                <a:rPr lang="nb-NO" sz="1400" b="1" dirty="0" err="1">
                  <a:solidFill>
                    <a:schemeClr val="tx1">
                      <a:lumMod val="75000"/>
                      <a:lumOff val="25000"/>
                    </a:schemeClr>
                  </a:solidFill>
                  <a:latin typeface="Arial" panose="020B0604020202020204" pitchFamily="34" charset="0"/>
                  <a:cs typeface="Arial" panose="020B0604020202020204" pitchFamily="34" charset="0"/>
                </a:rPr>
                <a:t>around</a:t>
              </a:r>
              <a:r>
                <a:rPr lang="nb-NO" sz="1400" b="1" dirty="0">
                  <a:solidFill>
                    <a:schemeClr val="tx1">
                      <a:lumMod val="75000"/>
                      <a:lumOff val="25000"/>
                    </a:schemeClr>
                  </a:solidFill>
                  <a:latin typeface="Arial" panose="020B0604020202020204" pitchFamily="34" charset="0"/>
                  <a:cs typeface="Arial" panose="020B0604020202020204" pitchFamily="34" charset="0"/>
                </a:rPr>
                <a:t> </a:t>
              </a:r>
              <a:r>
                <a:rPr lang="nb-NO" sz="1400" b="1" dirty="0" err="1">
                  <a:solidFill>
                    <a:schemeClr val="tx1">
                      <a:lumMod val="75000"/>
                      <a:lumOff val="25000"/>
                    </a:schemeClr>
                  </a:solidFill>
                  <a:latin typeface="Arial" panose="020B0604020202020204" pitchFamily="34" charset="0"/>
                  <a:cs typeface="Arial" panose="020B0604020202020204" pitchFamily="34" charset="0"/>
                </a:rPr>
                <a:t>the</a:t>
              </a:r>
              <a:r>
                <a:rPr lang="nb-NO" sz="1400" b="1" dirty="0">
                  <a:solidFill>
                    <a:schemeClr val="tx1">
                      <a:lumMod val="75000"/>
                      <a:lumOff val="25000"/>
                    </a:schemeClr>
                  </a:solidFill>
                  <a:latin typeface="Arial" panose="020B0604020202020204" pitchFamily="34" charset="0"/>
                  <a:cs typeface="Arial" panose="020B0604020202020204" pitchFamily="34" charset="0"/>
                </a:rPr>
                <a:t> corner</a:t>
              </a:r>
            </a:p>
          </p:txBody>
        </p:sp>
      </p:grpSp>
    </p:spTree>
    <p:extLst>
      <p:ext uri="{BB962C8B-B14F-4D97-AF65-F5344CB8AC3E}">
        <p14:creationId xmlns:p14="http://schemas.microsoft.com/office/powerpoint/2010/main" val="8629181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tel 1"/>
          <p:cNvSpPr txBox="1">
            <a:spLocks/>
          </p:cNvSpPr>
          <p:nvPr/>
        </p:nvSpPr>
        <p:spPr>
          <a:xfrm>
            <a:off x="457200" y="205979"/>
            <a:ext cx="8229600" cy="85725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0" kern="1200">
                <a:solidFill>
                  <a:srgbClr val="12B238"/>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nb-NO"/>
              <a:t>	</a:t>
            </a:r>
            <a:endParaRPr lang="nb-NO" dirty="0"/>
          </a:p>
        </p:txBody>
      </p:sp>
      <p:sp>
        <p:nvSpPr>
          <p:cNvPr id="10" name="TekstSylinder 9">
            <a:extLst>
              <a:ext uri="{FF2B5EF4-FFF2-40B4-BE49-F238E27FC236}">
                <a16:creationId xmlns:a16="http://schemas.microsoft.com/office/drawing/2014/main" id="{7D5209C2-D9BC-1546-8C16-656ED0E4D4BC}"/>
              </a:ext>
            </a:extLst>
          </p:cNvPr>
          <p:cNvSpPr txBox="1"/>
          <p:nvPr/>
        </p:nvSpPr>
        <p:spPr>
          <a:xfrm>
            <a:off x="590550" y="195486"/>
            <a:ext cx="5277594"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Ponovite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poruku</a:t>
            </a:r>
            <a:endParaRPr lang="nb-NO" sz="2800" b="1" dirty="0">
              <a:solidFill>
                <a:srgbClr val="0455A4"/>
              </a:solidFill>
              <a:latin typeface="Arial" panose="020B0604020202020204" pitchFamily="34" charset="0"/>
              <a:cs typeface="Arial" panose="020B0604020202020204" pitchFamily="34" charset="0"/>
            </a:endParaRPr>
          </a:p>
        </p:txBody>
      </p:sp>
      <p:pic>
        <p:nvPicPr>
          <p:cNvPr id="11" name="Picture 3">
            <a:extLst>
              <a:ext uri="{FF2B5EF4-FFF2-40B4-BE49-F238E27FC236}">
                <a16:creationId xmlns:a16="http://schemas.microsoft.com/office/drawing/2014/main" id="{E96A9522-9FD6-2F45-915A-8CE9842A838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1430"/>
          <a:stretch/>
        </p:blipFill>
        <p:spPr bwMode="auto">
          <a:xfrm>
            <a:off x="4796810" y="716204"/>
            <a:ext cx="2371445" cy="1702592"/>
          </a:xfrm>
          <a:prstGeom prst="rect">
            <a:avLst/>
          </a:prstGeom>
          <a:noFill/>
          <a:ln>
            <a:noFill/>
          </a:ln>
          <a:effectLst>
            <a:outerShdw blurRad="254000" dist="25400" dir="2700000" algn="tl" rotWithShape="0">
              <a:prstClr val="black">
                <a:alpha val="15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a:extLst>
              <a:ext uri="{FF2B5EF4-FFF2-40B4-BE49-F238E27FC236}">
                <a16:creationId xmlns:a16="http://schemas.microsoft.com/office/drawing/2014/main" id="{C5FD44A0-AE83-1B45-ADD0-DA753DD4A82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4883" y="822997"/>
            <a:ext cx="2541475" cy="2047115"/>
          </a:xfrm>
          <a:prstGeom prst="rect">
            <a:avLst/>
          </a:prstGeom>
          <a:noFill/>
          <a:ln>
            <a:noFill/>
          </a:ln>
          <a:effectLst>
            <a:outerShdw blurRad="254000" dist="25400" dir="2700000" algn="tl" rotWithShape="0">
              <a:prstClr val="black">
                <a:alpha val="15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5">
            <a:extLst>
              <a:ext uri="{FF2B5EF4-FFF2-40B4-BE49-F238E27FC236}">
                <a16:creationId xmlns:a16="http://schemas.microsoft.com/office/drawing/2014/main" id="{8F27ADB0-63B5-1344-A097-083B449329E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97695" y="3075806"/>
            <a:ext cx="2129987" cy="1857788"/>
          </a:xfrm>
          <a:prstGeom prst="rect">
            <a:avLst/>
          </a:prstGeom>
          <a:noFill/>
          <a:ln>
            <a:noFill/>
          </a:ln>
          <a:effectLst>
            <a:outerShdw blurRad="254000" dist="25400" dir="2700000" algn="tl" rotWithShape="0">
              <a:prstClr val="black">
                <a:alpha val="15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6">
            <a:extLst>
              <a:ext uri="{FF2B5EF4-FFF2-40B4-BE49-F238E27FC236}">
                <a16:creationId xmlns:a16="http://schemas.microsoft.com/office/drawing/2014/main" id="{CA6DF9C2-540C-3E4F-91C2-3138473CBAC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40152" y="2698013"/>
            <a:ext cx="2490708" cy="2198063"/>
          </a:xfrm>
          <a:prstGeom prst="rect">
            <a:avLst/>
          </a:prstGeom>
          <a:noFill/>
          <a:ln>
            <a:noFill/>
          </a:ln>
          <a:effectLst>
            <a:outerShdw blurRad="254000" dist="25400" dir="2700000" algn="tl" rotWithShape="0">
              <a:prstClr val="black">
                <a:alpha val="15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Bildeforklaring formet som en ellipse 18">
            <a:extLst>
              <a:ext uri="{FF2B5EF4-FFF2-40B4-BE49-F238E27FC236}">
                <a16:creationId xmlns:a16="http://schemas.microsoft.com/office/drawing/2014/main" id="{7CAB60E7-A0D0-7A49-B0B7-C424BB221F5B}"/>
              </a:ext>
            </a:extLst>
          </p:cNvPr>
          <p:cNvSpPr/>
          <p:nvPr/>
        </p:nvSpPr>
        <p:spPr>
          <a:xfrm>
            <a:off x="5020051" y="3266903"/>
            <a:ext cx="1334652" cy="1177055"/>
          </a:xfrm>
          <a:prstGeom prst="wedgeEllipseCallout">
            <a:avLst>
              <a:gd name="adj1" fmla="val 53958"/>
              <a:gd name="adj2" fmla="val 41957"/>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bg1"/>
                </a:solidFill>
                <a:latin typeface="Arial" panose="020B0604020202020204" pitchFamily="34" charset="0"/>
                <a:cs typeface="Arial" panose="020B0604020202020204" pitchFamily="34" charset="0"/>
              </a:rPr>
              <a:t>Water pollution</a:t>
            </a:r>
          </a:p>
        </p:txBody>
      </p:sp>
      <p:sp>
        <p:nvSpPr>
          <p:cNvPr id="20" name="Bildeforklaring formet som en ellipse 19">
            <a:extLst>
              <a:ext uri="{FF2B5EF4-FFF2-40B4-BE49-F238E27FC236}">
                <a16:creationId xmlns:a16="http://schemas.microsoft.com/office/drawing/2014/main" id="{0CB6971E-08F9-A841-B7B6-3ED2C73BA752}"/>
              </a:ext>
            </a:extLst>
          </p:cNvPr>
          <p:cNvSpPr/>
          <p:nvPr/>
        </p:nvSpPr>
        <p:spPr>
          <a:xfrm>
            <a:off x="6525549" y="356172"/>
            <a:ext cx="1783650" cy="1217281"/>
          </a:xfrm>
          <a:prstGeom prst="wedgeEllipseCallout">
            <a:avLst>
              <a:gd name="adj1" fmla="val -39655"/>
              <a:gd name="adj2" fmla="val 52148"/>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chemeClr val="bg1"/>
                </a:solidFill>
                <a:latin typeface="Arial" panose="020B0604020202020204" pitchFamily="34" charset="0"/>
                <a:cs typeface="Arial" panose="020B0604020202020204" pitchFamily="34" charset="0"/>
              </a:rPr>
              <a:t>Demands </a:t>
            </a:r>
            <a:br>
              <a:rPr lang="en-GB" sz="1100" b="1">
                <a:solidFill>
                  <a:schemeClr val="bg1"/>
                </a:solidFill>
                <a:latin typeface="Arial" panose="020B0604020202020204" pitchFamily="34" charset="0"/>
                <a:cs typeface="Arial" panose="020B0604020202020204" pitchFamily="34" charset="0"/>
              </a:rPr>
            </a:br>
            <a:r>
              <a:rPr lang="en-GB" sz="1100" b="1">
                <a:solidFill>
                  <a:schemeClr val="bg1"/>
                </a:solidFill>
                <a:latin typeface="Arial" panose="020B0604020202020204" pitchFamily="34" charset="0"/>
                <a:cs typeface="Arial" panose="020B0604020202020204" pitchFamily="34" charset="0"/>
              </a:rPr>
              <a:t>answers about Tunevannet</a:t>
            </a:r>
          </a:p>
        </p:txBody>
      </p:sp>
      <p:sp>
        <p:nvSpPr>
          <p:cNvPr id="21" name="Bildeforklaring formet som en ellipse 20">
            <a:extLst>
              <a:ext uri="{FF2B5EF4-FFF2-40B4-BE49-F238E27FC236}">
                <a16:creationId xmlns:a16="http://schemas.microsoft.com/office/drawing/2014/main" id="{01F4304C-20D1-994E-B151-031A85170640}"/>
              </a:ext>
            </a:extLst>
          </p:cNvPr>
          <p:cNvSpPr/>
          <p:nvPr/>
        </p:nvSpPr>
        <p:spPr>
          <a:xfrm>
            <a:off x="2868258" y="1441857"/>
            <a:ext cx="1546100" cy="1256156"/>
          </a:xfrm>
          <a:prstGeom prst="wedgeEllipseCallout">
            <a:avLst>
              <a:gd name="adj1" fmla="val -52320"/>
              <a:gd name="adj2" fmla="val 36865"/>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chemeClr val="bg1"/>
                </a:solidFill>
                <a:latin typeface="Arial" panose="020B0604020202020204" pitchFamily="34" charset="0"/>
                <a:cs typeface="Arial" panose="020B0604020202020204" pitchFamily="34" charset="0"/>
              </a:rPr>
              <a:t>Do not </a:t>
            </a:r>
            <a:br>
              <a:rPr lang="en-GB" sz="1100" b="1">
                <a:solidFill>
                  <a:schemeClr val="bg1"/>
                </a:solidFill>
                <a:latin typeface="Arial" panose="020B0604020202020204" pitchFamily="34" charset="0"/>
                <a:cs typeface="Arial" panose="020B0604020202020204" pitchFamily="34" charset="0"/>
              </a:rPr>
            </a:br>
            <a:r>
              <a:rPr lang="en-GB" sz="1100" b="1">
                <a:solidFill>
                  <a:schemeClr val="bg1"/>
                </a:solidFill>
                <a:latin typeface="Arial" panose="020B0604020202020204" pitchFamily="34" charset="0"/>
                <a:cs typeface="Arial" panose="020B0604020202020204" pitchFamily="34" charset="0"/>
              </a:rPr>
              <a:t>swim in Tunevannet</a:t>
            </a:r>
          </a:p>
        </p:txBody>
      </p:sp>
      <p:sp>
        <p:nvSpPr>
          <p:cNvPr id="22" name="Bildeforklaring formet som en ellipse 21">
            <a:extLst>
              <a:ext uri="{FF2B5EF4-FFF2-40B4-BE49-F238E27FC236}">
                <a16:creationId xmlns:a16="http://schemas.microsoft.com/office/drawing/2014/main" id="{8A8BC391-E7BA-8942-A464-0DAE9EDD6AB4}"/>
              </a:ext>
            </a:extLst>
          </p:cNvPr>
          <p:cNvSpPr/>
          <p:nvPr/>
        </p:nvSpPr>
        <p:spPr>
          <a:xfrm>
            <a:off x="566696" y="3435846"/>
            <a:ext cx="1488041" cy="1325745"/>
          </a:xfrm>
          <a:prstGeom prst="wedgeEllipseCallout">
            <a:avLst>
              <a:gd name="adj1" fmla="val 63768"/>
              <a:gd name="adj2" fmla="val -1714"/>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bg1"/>
                </a:solidFill>
                <a:latin typeface="Arial" panose="020B0604020202020204" pitchFamily="34" charset="0"/>
                <a:cs typeface="Arial" panose="020B0604020202020204" pitchFamily="34" charset="0"/>
              </a:rPr>
              <a:t>Municipal discourages swimming in </a:t>
            </a:r>
            <a:r>
              <a:rPr lang="en-GB" sz="1100" b="1" dirty="0" err="1">
                <a:solidFill>
                  <a:schemeClr val="bg1"/>
                </a:solidFill>
                <a:latin typeface="Arial" panose="020B0604020202020204" pitchFamily="34" charset="0"/>
                <a:cs typeface="Arial" panose="020B0604020202020204" pitchFamily="34" charset="0"/>
              </a:rPr>
              <a:t>Tunevannet</a:t>
            </a:r>
            <a:endParaRPr lang="en-GB" sz="11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6227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ktangel 19">
            <a:extLst>
              <a:ext uri="{FF2B5EF4-FFF2-40B4-BE49-F238E27FC236}">
                <a16:creationId xmlns:a16="http://schemas.microsoft.com/office/drawing/2014/main" id="{6B5EFB4C-ECBA-0F45-B28D-4190B6B5B27E}"/>
              </a:ext>
            </a:extLst>
          </p:cNvPr>
          <p:cNvSpPr/>
          <p:nvPr/>
        </p:nvSpPr>
        <p:spPr>
          <a:xfrm>
            <a:off x="864495" y="3171036"/>
            <a:ext cx="1854769" cy="1355060"/>
          </a:xfrm>
          <a:prstGeom prst="rect">
            <a:avLst/>
          </a:prstGeom>
          <a:solidFill>
            <a:srgbClr val="108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1" name="Rektangel 20">
            <a:extLst>
              <a:ext uri="{FF2B5EF4-FFF2-40B4-BE49-F238E27FC236}">
                <a16:creationId xmlns:a16="http://schemas.microsoft.com/office/drawing/2014/main" id="{57A85874-EF3C-AB47-AB3C-7E0AB5CEDD9D}"/>
              </a:ext>
            </a:extLst>
          </p:cNvPr>
          <p:cNvSpPr/>
          <p:nvPr/>
        </p:nvSpPr>
        <p:spPr>
          <a:xfrm>
            <a:off x="2719264" y="2459875"/>
            <a:ext cx="1854769" cy="206622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2" name="Rektangel 21">
            <a:extLst>
              <a:ext uri="{FF2B5EF4-FFF2-40B4-BE49-F238E27FC236}">
                <a16:creationId xmlns:a16="http://schemas.microsoft.com/office/drawing/2014/main" id="{C14ABD7F-C6D7-5E4F-A066-F3C9A7F696C7}"/>
              </a:ext>
            </a:extLst>
          </p:cNvPr>
          <p:cNvSpPr/>
          <p:nvPr/>
        </p:nvSpPr>
        <p:spPr>
          <a:xfrm>
            <a:off x="4569967" y="1748715"/>
            <a:ext cx="1854769" cy="2777380"/>
          </a:xfrm>
          <a:prstGeom prst="rect">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4" name="Rektangel 23">
            <a:extLst>
              <a:ext uri="{FF2B5EF4-FFF2-40B4-BE49-F238E27FC236}">
                <a16:creationId xmlns:a16="http://schemas.microsoft.com/office/drawing/2014/main" id="{1CAE48FD-82CE-274B-B55C-1FFDB7CD02CE}"/>
              </a:ext>
            </a:extLst>
          </p:cNvPr>
          <p:cNvSpPr/>
          <p:nvPr/>
        </p:nvSpPr>
        <p:spPr>
          <a:xfrm>
            <a:off x="6424735" y="1037555"/>
            <a:ext cx="1854769" cy="3488540"/>
          </a:xfrm>
          <a:prstGeom prst="rect">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6" name="Plassholder for innhold 2">
            <a:extLst>
              <a:ext uri="{FF2B5EF4-FFF2-40B4-BE49-F238E27FC236}">
                <a16:creationId xmlns:a16="http://schemas.microsoft.com/office/drawing/2014/main" id="{90116050-1392-5648-967A-ED023B64FF13}"/>
              </a:ext>
            </a:extLst>
          </p:cNvPr>
          <p:cNvSpPr>
            <a:spLocks noGrp="1"/>
          </p:cNvSpPr>
          <p:nvPr>
            <p:ph idx="1"/>
          </p:nvPr>
        </p:nvSpPr>
        <p:spPr>
          <a:xfrm>
            <a:off x="1051888" y="3226736"/>
            <a:ext cx="1509978" cy="1452000"/>
          </a:xfrm>
        </p:spPr>
        <p:txBody>
          <a:bodyPr lIns="0" rIns="0">
            <a:noAutofit/>
          </a:bodyPr>
          <a:lstStyle/>
          <a:p>
            <a:pPr marL="0" indent="0">
              <a:buNone/>
            </a:pPr>
            <a:r>
              <a:rPr lang="nb-NO" sz="1200" b="1" dirty="0">
                <a:solidFill>
                  <a:schemeClr val="bg1"/>
                </a:solidFill>
                <a:latin typeface="Arial" panose="020B0604020202020204" pitchFamily="34" charset="0"/>
                <a:cs typeface="Arial" panose="020B0604020202020204" pitchFamily="34" charset="0"/>
              </a:rPr>
              <a:t>CILJEVI I SVRHA</a:t>
            </a:r>
          </a:p>
          <a:p>
            <a:pPr marL="180000" indent="-180000"/>
            <a:r>
              <a:rPr lang="nb-NO" sz="1200" dirty="0" err="1">
                <a:solidFill>
                  <a:schemeClr val="bg1"/>
                </a:solidFill>
                <a:latin typeface="Arial" panose="020B0604020202020204" pitchFamily="34" charset="0"/>
                <a:cs typeface="Arial" panose="020B0604020202020204" pitchFamily="34" charset="0"/>
              </a:rPr>
              <a:t>Što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želimo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postići</a:t>
            </a:r>
            <a:r>
              <a:rPr lang="nb-NO" sz="1200" dirty="0">
                <a:solidFill>
                  <a:schemeClr val="bg1"/>
                </a:solidFill>
                <a:latin typeface="Arial" panose="020B0604020202020204" pitchFamily="34" charset="0"/>
                <a:cs typeface="Arial" panose="020B0604020202020204" pitchFamily="34" charset="0"/>
              </a:rPr>
              <a:t>?</a:t>
            </a:r>
          </a:p>
        </p:txBody>
      </p:sp>
      <p:sp>
        <p:nvSpPr>
          <p:cNvPr id="43" name="TekstSylinder 42">
            <a:extLst>
              <a:ext uri="{FF2B5EF4-FFF2-40B4-BE49-F238E27FC236}">
                <a16:creationId xmlns:a16="http://schemas.microsoft.com/office/drawing/2014/main" id="{6889D0CD-A9A7-234D-84EF-D42B6669F5F0}"/>
              </a:ext>
            </a:extLst>
          </p:cNvPr>
          <p:cNvSpPr txBox="1"/>
          <p:nvPr/>
        </p:nvSpPr>
        <p:spPr>
          <a:xfrm>
            <a:off x="1067445" y="2798585"/>
            <a:ext cx="1452575" cy="369332"/>
          </a:xfrm>
          <a:prstGeom prst="rect">
            <a:avLst/>
          </a:prstGeom>
          <a:noFill/>
        </p:spPr>
        <p:txBody>
          <a:bodyPr wrap="square" lIns="0" rtlCol="0">
            <a:spAutoFit/>
          </a:bodyPr>
          <a:lstStyle/>
          <a:p>
            <a:pPr algn="ctr"/>
            <a:r>
              <a:rPr lang="nb-NO" b="1" dirty="0" err="1">
                <a:solidFill>
                  <a:srgbClr val="108FCA"/>
                </a:solidFill>
                <a:latin typeface="Arial" panose="020B0604020202020204" pitchFamily="34" charset="0"/>
                <a:cs typeface="Arial" panose="020B0604020202020204" pitchFamily="34" charset="0"/>
              </a:rPr>
              <a:t>Zašto</a:t>
            </a:r>
            <a:r>
              <a:rPr lang="nb-NO" b="1" dirty="0">
                <a:solidFill>
                  <a:srgbClr val="108FCA"/>
                </a:solidFill>
                <a:latin typeface="Arial" panose="020B0604020202020204" pitchFamily="34" charset="0"/>
                <a:cs typeface="Arial" panose="020B0604020202020204" pitchFamily="34" charset="0"/>
              </a:rPr>
              <a:t>?</a:t>
            </a:r>
          </a:p>
        </p:txBody>
      </p:sp>
      <p:sp>
        <p:nvSpPr>
          <p:cNvPr id="44" name="TekstSylinder 43">
            <a:extLst>
              <a:ext uri="{FF2B5EF4-FFF2-40B4-BE49-F238E27FC236}">
                <a16:creationId xmlns:a16="http://schemas.microsoft.com/office/drawing/2014/main" id="{6787E026-DEBC-FE40-9221-CA536B512659}"/>
              </a:ext>
            </a:extLst>
          </p:cNvPr>
          <p:cNvSpPr txBox="1"/>
          <p:nvPr/>
        </p:nvSpPr>
        <p:spPr>
          <a:xfrm>
            <a:off x="2987824" y="2036375"/>
            <a:ext cx="1452575" cy="369332"/>
          </a:xfrm>
          <a:prstGeom prst="rect">
            <a:avLst/>
          </a:prstGeom>
          <a:noFill/>
        </p:spPr>
        <p:txBody>
          <a:bodyPr wrap="square" lIns="0" rtlCol="0">
            <a:spAutoFit/>
          </a:bodyPr>
          <a:lstStyle/>
          <a:p>
            <a:pPr algn="ctr"/>
            <a:r>
              <a:rPr lang="nb-NO" b="1" dirty="0" err="1">
                <a:solidFill>
                  <a:srgbClr val="1EB78A"/>
                </a:solidFill>
                <a:latin typeface="Arial" panose="020B0604020202020204" pitchFamily="34" charset="0"/>
                <a:cs typeface="Arial" panose="020B0604020202020204" pitchFamily="34" charset="0"/>
              </a:rPr>
              <a:t>Tko</a:t>
            </a:r>
            <a:r>
              <a:rPr lang="nb-NO" b="1" dirty="0">
                <a:solidFill>
                  <a:srgbClr val="1EB78A"/>
                </a:solidFill>
                <a:latin typeface="Arial" panose="020B0604020202020204" pitchFamily="34" charset="0"/>
                <a:cs typeface="Arial" panose="020B0604020202020204" pitchFamily="34" charset="0"/>
              </a:rPr>
              <a:t>?</a:t>
            </a:r>
          </a:p>
        </p:txBody>
      </p:sp>
      <p:sp>
        <p:nvSpPr>
          <p:cNvPr id="45" name="TekstSylinder 44">
            <a:extLst>
              <a:ext uri="{FF2B5EF4-FFF2-40B4-BE49-F238E27FC236}">
                <a16:creationId xmlns:a16="http://schemas.microsoft.com/office/drawing/2014/main" id="{43E2D850-2803-DD4A-9F69-67AD9FDB58EA}"/>
              </a:ext>
            </a:extLst>
          </p:cNvPr>
          <p:cNvSpPr txBox="1"/>
          <p:nvPr/>
        </p:nvSpPr>
        <p:spPr>
          <a:xfrm>
            <a:off x="4769358" y="1341025"/>
            <a:ext cx="1452575" cy="369332"/>
          </a:xfrm>
          <a:prstGeom prst="rect">
            <a:avLst/>
          </a:prstGeom>
          <a:noFill/>
        </p:spPr>
        <p:txBody>
          <a:bodyPr wrap="square" lIns="0" rtlCol="0">
            <a:spAutoFit/>
          </a:bodyPr>
          <a:lstStyle/>
          <a:p>
            <a:pPr algn="ctr"/>
            <a:r>
              <a:rPr lang="nb-NO" b="1" dirty="0" err="1">
                <a:solidFill>
                  <a:srgbClr val="1FBED0"/>
                </a:solidFill>
                <a:latin typeface="Arial" panose="020B0604020202020204" pitchFamily="34" charset="0"/>
                <a:cs typeface="Arial" panose="020B0604020202020204" pitchFamily="34" charset="0"/>
              </a:rPr>
              <a:t>Što</a:t>
            </a:r>
            <a:r>
              <a:rPr lang="nb-NO" b="1" dirty="0">
                <a:solidFill>
                  <a:srgbClr val="1FBED0"/>
                </a:solidFill>
                <a:latin typeface="Arial" panose="020B0604020202020204" pitchFamily="34" charset="0"/>
                <a:cs typeface="Arial" panose="020B0604020202020204" pitchFamily="34" charset="0"/>
              </a:rPr>
              <a:t>?</a:t>
            </a:r>
          </a:p>
        </p:txBody>
      </p:sp>
      <p:sp>
        <p:nvSpPr>
          <p:cNvPr id="46" name="Plassholder for innhold 2">
            <a:extLst>
              <a:ext uri="{FF2B5EF4-FFF2-40B4-BE49-F238E27FC236}">
                <a16:creationId xmlns:a16="http://schemas.microsoft.com/office/drawing/2014/main" id="{182D9313-096C-A24E-A5E4-D46B5F3B0CE2}"/>
              </a:ext>
            </a:extLst>
          </p:cNvPr>
          <p:cNvSpPr txBox="1">
            <a:spLocks/>
          </p:cNvSpPr>
          <p:nvPr/>
        </p:nvSpPr>
        <p:spPr>
          <a:xfrm>
            <a:off x="2915816" y="2617104"/>
            <a:ext cx="1486137" cy="1181485"/>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CILJANE SKUPINE</a:t>
            </a:r>
            <a:endParaRPr lang="nb-NO" sz="1200" dirty="0">
              <a:solidFill>
                <a:schemeClr val="bg1"/>
              </a:solidFill>
              <a:latin typeface="Arial" panose="020B0604020202020204" pitchFamily="34" charset="0"/>
              <a:cs typeface="Arial" panose="020B0604020202020204" pitchFamily="34" charset="0"/>
            </a:endParaRPr>
          </a:p>
          <a:p>
            <a:pPr marL="180000" indent="-180000"/>
            <a:r>
              <a:rPr lang="nb-NO" sz="1200" dirty="0" err="1">
                <a:solidFill>
                  <a:schemeClr val="bg1"/>
                </a:solidFill>
                <a:latin typeface="Arial" panose="020B0604020202020204" pitchFamily="34" charset="0"/>
                <a:cs typeface="Arial" panose="020B0604020202020204" pitchFamily="34" charset="0"/>
              </a:rPr>
              <a:t>Karakteristike</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Situacije</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47" name="Plassholder for innhold 2">
            <a:extLst>
              <a:ext uri="{FF2B5EF4-FFF2-40B4-BE49-F238E27FC236}">
                <a16:creationId xmlns:a16="http://schemas.microsoft.com/office/drawing/2014/main" id="{E85C1AB1-0C69-284A-B5F1-77C9E48C8F8A}"/>
              </a:ext>
            </a:extLst>
          </p:cNvPr>
          <p:cNvSpPr txBox="1">
            <a:spLocks/>
          </p:cNvSpPr>
          <p:nvPr/>
        </p:nvSpPr>
        <p:spPr>
          <a:xfrm>
            <a:off x="4773277" y="1901651"/>
            <a:ext cx="1468132" cy="1296144"/>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SADRŽAJ</a:t>
            </a:r>
          </a:p>
          <a:p>
            <a:pPr marL="180000" indent="-180000"/>
            <a:r>
              <a:rPr lang="nb-NO" sz="1200" dirty="0" err="1">
                <a:solidFill>
                  <a:schemeClr val="bg1"/>
                </a:solidFill>
                <a:latin typeface="Arial" panose="020B0604020202020204" pitchFamily="34" charset="0"/>
                <a:cs typeface="Arial" panose="020B0604020202020204" pitchFamily="34" charset="0"/>
              </a:rPr>
              <a:t>Poruka</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Argumenti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a:solidFill>
                  <a:schemeClr val="bg1"/>
                </a:solidFill>
                <a:latin typeface="Arial" panose="020B0604020202020204" pitchFamily="34" charset="0"/>
                <a:cs typeface="Arial" panose="020B0604020202020204" pitchFamily="34" charset="0"/>
              </a:rPr>
              <a:t>Korist </a:t>
            </a:r>
            <a:r>
              <a:rPr lang="nb-NO" sz="1200" dirty="0" err="1">
                <a:solidFill>
                  <a:schemeClr val="bg1"/>
                </a:solidFill>
                <a:latin typeface="Arial" panose="020B0604020202020204" pitchFamily="34" charset="0"/>
                <a:cs typeface="Arial" panose="020B0604020202020204" pitchFamily="34" charset="0"/>
              </a:rPr>
              <a:t>ciljanoj</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skupini</a:t>
            </a:r>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48" name="Plassholder for innhold 2">
            <a:extLst>
              <a:ext uri="{FF2B5EF4-FFF2-40B4-BE49-F238E27FC236}">
                <a16:creationId xmlns:a16="http://schemas.microsoft.com/office/drawing/2014/main" id="{B885BD8F-80B9-0E49-A1E5-2AE72F0F0240}"/>
              </a:ext>
            </a:extLst>
          </p:cNvPr>
          <p:cNvSpPr txBox="1">
            <a:spLocks/>
          </p:cNvSpPr>
          <p:nvPr/>
        </p:nvSpPr>
        <p:spPr>
          <a:xfrm>
            <a:off x="6592750" y="1204668"/>
            <a:ext cx="1003586" cy="1489071"/>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METODE</a:t>
            </a:r>
          </a:p>
          <a:p>
            <a:pPr marL="180000" indent="-180000"/>
            <a:r>
              <a:rPr lang="nb-NO" sz="1200" dirty="0" err="1">
                <a:solidFill>
                  <a:schemeClr val="bg1"/>
                </a:solidFill>
                <a:latin typeface="Arial" panose="020B0604020202020204" pitchFamily="34" charset="0"/>
                <a:cs typeface="Arial" panose="020B0604020202020204" pitchFamily="34" charset="0"/>
              </a:rPr>
              <a:t>Mediji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Kanali</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Alati</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49" name="TekstSylinder 48">
            <a:extLst>
              <a:ext uri="{FF2B5EF4-FFF2-40B4-BE49-F238E27FC236}">
                <a16:creationId xmlns:a16="http://schemas.microsoft.com/office/drawing/2014/main" id="{8C07AE28-47F5-9B44-BFA0-1030F7CA9406}"/>
              </a:ext>
            </a:extLst>
          </p:cNvPr>
          <p:cNvSpPr txBox="1"/>
          <p:nvPr/>
        </p:nvSpPr>
        <p:spPr>
          <a:xfrm>
            <a:off x="3826123" y="4550623"/>
            <a:ext cx="1452575" cy="369332"/>
          </a:xfrm>
          <a:prstGeom prst="rect">
            <a:avLst/>
          </a:prstGeom>
          <a:noFill/>
        </p:spPr>
        <p:txBody>
          <a:bodyPr wrap="square" lIns="0" rtlCol="0">
            <a:spAutoFit/>
          </a:bodyPr>
          <a:lstStyle/>
          <a:p>
            <a:pPr algn="ctr"/>
            <a:r>
              <a:rPr lang="nb-NO" b="1" dirty="0" err="1">
                <a:solidFill>
                  <a:srgbClr val="0455A4"/>
                </a:solidFill>
                <a:latin typeface="Arial" panose="020B0604020202020204" pitchFamily="34" charset="0"/>
                <a:cs typeface="Arial" panose="020B0604020202020204" pitchFamily="34" charset="0"/>
              </a:rPr>
              <a:t>Ocjena</a:t>
            </a:r>
            <a:endParaRPr lang="nb-NO" b="1" dirty="0">
              <a:solidFill>
                <a:srgbClr val="0455A4"/>
              </a:solidFill>
              <a:latin typeface="Arial" panose="020B0604020202020204" pitchFamily="34" charset="0"/>
              <a:cs typeface="Arial" panose="020B0604020202020204" pitchFamily="34" charset="0"/>
            </a:endParaRPr>
          </a:p>
        </p:txBody>
      </p:sp>
      <p:cxnSp>
        <p:nvCxnSpPr>
          <p:cNvPr id="50" name="Rett pil 49">
            <a:extLst>
              <a:ext uri="{FF2B5EF4-FFF2-40B4-BE49-F238E27FC236}">
                <a16:creationId xmlns:a16="http://schemas.microsoft.com/office/drawing/2014/main" id="{41712B59-906E-E94B-84D7-15C6204A1BE8}"/>
              </a:ext>
            </a:extLst>
          </p:cNvPr>
          <p:cNvCxnSpPr>
            <a:cxnSpLocks/>
          </p:cNvCxnSpPr>
          <p:nvPr/>
        </p:nvCxnSpPr>
        <p:spPr>
          <a:xfrm>
            <a:off x="5436096" y="4735289"/>
            <a:ext cx="2503588"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cxnSp>
        <p:nvCxnSpPr>
          <p:cNvPr id="51" name="Rett pil 50">
            <a:extLst>
              <a:ext uri="{FF2B5EF4-FFF2-40B4-BE49-F238E27FC236}">
                <a16:creationId xmlns:a16="http://schemas.microsoft.com/office/drawing/2014/main" id="{7FB74D54-F42F-8E46-B6E0-2575E2678D61}"/>
              </a:ext>
            </a:extLst>
          </p:cNvPr>
          <p:cNvCxnSpPr>
            <a:cxnSpLocks/>
          </p:cNvCxnSpPr>
          <p:nvPr/>
        </p:nvCxnSpPr>
        <p:spPr>
          <a:xfrm flipH="1">
            <a:off x="1144765" y="4735289"/>
            <a:ext cx="2326245"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sp>
        <p:nvSpPr>
          <p:cNvPr id="52" name="Pil ned 51">
            <a:extLst>
              <a:ext uri="{FF2B5EF4-FFF2-40B4-BE49-F238E27FC236}">
                <a16:creationId xmlns:a16="http://schemas.microsoft.com/office/drawing/2014/main" id="{A35468F2-190E-DD44-A7C8-F702290B9DFE}"/>
              </a:ext>
            </a:extLst>
          </p:cNvPr>
          <p:cNvSpPr/>
          <p:nvPr/>
        </p:nvSpPr>
        <p:spPr>
          <a:xfrm>
            <a:off x="7020272" y="249771"/>
            <a:ext cx="443423" cy="366721"/>
          </a:xfrm>
          <a:prstGeom prst="downArrow">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3" name="Tittel 3">
            <a:extLst>
              <a:ext uri="{FF2B5EF4-FFF2-40B4-BE49-F238E27FC236}">
                <a16:creationId xmlns:a16="http://schemas.microsoft.com/office/drawing/2014/main" id="{B5730AD2-A359-0142-AE6E-5615F266579B}"/>
              </a:ext>
            </a:extLst>
          </p:cNvPr>
          <p:cNvSpPr txBox="1">
            <a:spLocks/>
          </p:cNvSpPr>
          <p:nvPr/>
        </p:nvSpPr>
        <p:spPr>
          <a:xfrm>
            <a:off x="590549" y="200022"/>
            <a:ext cx="3549403"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2800" b="1" dirty="0" err="1">
                <a:solidFill>
                  <a:srgbClr val="0455A4"/>
                </a:solidFill>
                <a:latin typeface="Arial" panose="020B0604020202020204" pitchFamily="34" charset="0"/>
                <a:cs typeface="Arial" panose="020B0604020202020204" pitchFamily="34" charset="0"/>
              </a:rPr>
              <a:t>Komunikacijske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ljestvice</a:t>
            </a:r>
            <a:endParaRPr lang="nb-NO" sz="2800" b="1" dirty="0">
              <a:solidFill>
                <a:srgbClr val="0455A4"/>
              </a:solidFill>
              <a:latin typeface="Arial" panose="020B0604020202020204" pitchFamily="34" charset="0"/>
              <a:cs typeface="Arial" panose="020B0604020202020204" pitchFamily="34" charset="0"/>
            </a:endParaRPr>
          </a:p>
        </p:txBody>
      </p:sp>
      <p:sp>
        <p:nvSpPr>
          <p:cNvPr id="54" name="TekstSylinder 53">
            <a:extLst>
              <a:ext uri="{FF2B5EF4-FFF2-40B4-BE49-F238E27FC236}">
                <a16:creationId xmlns:a16="http://schemas.microsoft.com/office/drawing/2014/main" id="{80C63019-C646-8442-B882-0468B69FE537}"/>
              </a:ext>
            </a:extLst>
          </p:cNvPr>
          <p:cNvSpPr txBox="1"/>
          <p:nvPr/>
        </p:nvSpPr>
        <p:spPr>
          <a:xfrm>
            <a:off x="6625831" y="633736"/>
            <a:ext cx="1452575" cy="369332"/>
          </a:xfrm>
          <a:prstGeom prst="rect">
            <a:avLst/>
          </a:prstGeom>
          <a:noFill/>
        </p:spPr>
        <p:txBody>
          <a:bodyPr wrap="square" lIns="0" rtlCol="0">
            <a:spAutoFit/>
          </a:bodyPr>
          <a:lstStyle/>
          <a:p>
            <a:pPr algn="ctr"/>
            <a:r>
              <a:rPr lang="nb-NO" b="1" dirty="0" err="1">
                <a:solidFill>
                  <a:srgbClr val="0455A4"/>
                </a:solidFill>
                <a:latin typeface="Arial" panose="020B0604020202020204" pitchFamily="34" charset="0"/>
                <a:cs typeface="Arial" panose="020B0604020202020204" pitchFamily="34" charset="0"/>
              </a:rPr>
              <a:t>Kako</a:t>
            </a:r>
            <a:r>
              <a:rPr lang="nb-NO" b="1" dirty="0">
                <a:solidFill>
                  <a:srgbClr val="0455A4"/>
                </a:solidFill>
                <a:latin typeface="Arial" panose="020B0604020202020204" pitchFamily="34" charset="0"/>
                <a:cs typeface="Arial" panose="020B0604020202020204" pitchFamily="34" charset="0"/>
              </a:rPr>
              <a:t>?</a:t>
            </a:r>
          </a:p>
        </p:txBody>
      </p:sp>
      <p:sp>
        <p:nvSpPr>
          <p:cNvPr id="55" name="TekstSylinder 54">
            <a:extLst>
              <a:ext uri="{FF2B5EF4-FFF2-40B4-BE49-F238E27FC236}">
                <a16:creationId xmlns:a16="http://schemas.microsoft.com/office/drawing/2014/main" id="{D724E8DE-3E3E-B14A-9D0F-30CEC83AC78F}"/>
              </a:ext>
            </a:extLst>
          </p:cNvPr>
          <p:cNvSpPr txBox="1"/>
          <p:nvPr/>
        </p:nvSpPr>
        <p:spPr>
          <a:xfrm>
            <a:off x="3826123" y="4847803"/>
            <a:ext cx="1452575" cy="276999"/>
          </a:xfrm>
          <a:prstGeom prst="rect">
            <a:avLst/>
          </a:prstGeom>
          <a:noFill/>
        </p:spPr>
        <p:txBody>
          <a:bodyPr wrap="square" lIns="0" rtlCol="0">
            <a:spAutoFit/>
          </a:bodyPr>
          <a:lstStyle/>
          <a:p>
            <a:pPr algn="ctr"/>
            <a:r>
              <a:rPr lang="nb-NO" sz="1200" dirty="0" err="1">
                <a:solidFill>
                  <a:srgbClr val="0455A4"/>
                </a:solidFill>
                <a:latin typeface="Arial" panose="020B0604020202020204" pitchFamily="34" charset="0"/>
                <a:cs typeface="Arial" panose="020B0604020202020204" pitchFamily="34" charset="0"/>
              </a:rPr>
              <a:t>Kad</a:t>
            </a:r>
            <a:r>
              <a:rPr lang="nb-NO" sz="1200" dirty="0">
                <a:solidFill>
                  <a:srgbClr val="0455A4"/>
                </a:solidFill>
                <a:latin typeface="Arial" panose="020B0604020202020204" pitchFamily="34" charset="0"/>
                <a:cs typeface="Arial" panose="020B0604020202020204" pitchFamily="34" charset="0"/>
              </a:rPr>
              <a:t> i </a:t>
            </a:r>
            <a:r>
              <a:rPr lang="nb-NO" sz="1200" dirty="0" err="1">
                <a:solidFill>
                  <a:srgbClr val="0455A4"/>
                </a:solidFill>
                <a:latin typeface="Arial" panose="020B0604020202020204" pitchFamily="34" charset="0"/>
                <a:cs typeface="Arial" panose="020B0604020202020204" pitchFamily="34" charset="0"/>
              </a:rPr>
              <a:t>kako</a:t>
            </a:r>
            <a:r>
              <a:rPr lang="nb-NO" sz="1200"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49925825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14:presetBounceEnd="50000">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14:bounceEnd="50000">
                                          <p:cBhvr additive="base">
                                            <p:cTn id="7" dur="1000" fill="hold"/>
                                            <p:tgtEl>
                                              <p:spTgt spid="52"/>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5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1000" fill="hold"/>
                                            <p:tgtEl>
                                              <p:spTgt spid="52"/>
                                            </p:tgtEl>
                                            <p:attrNameLst>
                                              <p:attrName>ppt_x</p:attrName>
                                            </p:attrNameLst>
                                          </p:cBhvr>
                                          <p:tavLst>
                                            <p:tav tm="0">
                                              <p:val>
                                                <p:strVal val="#ppt_x"/>
                                              </p:val>
                                            </p:tav>
                                            <p:tav tm="100000">
                                              <p:val>
                                                <p:strVal val="#ppt_x"/>
                                              </p:val>
                                            </p:tav>
                                          </p:tavLst>
                                        </p:anim>
                                        <p:anim calcmode="lin" valueType="num">
                                          <p:cBhvr additive="base">
                                            <p:cTn id="8" dur="1000" fill="hold"/>
                                            <p:tgtEl>
                                              <p:spTgt spid="5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455A4"/>
        </a:solidFill>
        <a:effectLst/>
      </p:bgPr>
    </p:bg>
    <p:spTree>
      <p:nvGrpSpPr>
        <p:cNvPr id="1" name=""/>
        <p:cNvGrpSpPr/>
        <p:nvPr/>
      </p:nvGrpSpPr>
      <p:grpSpPr>
        <a:xfrm>
          <a:off x="0" y="0"/>
          <a:ext cx="0" cy="0"/>
          <a:chOff x="0" y="0"/>
          <a:chExt cx="0" cy="0"/>
        </a:xfrm>
      </p:grpSpPr>
      <p:sp>
        <p:nvSpPr>
          <p:cNvPr id="10" name="TekstSylinder 9">
            <a:extLst>
              <a:ext uri="{FF2B5EF4-FFF2-40B4-BE49-F238E27FC236}">
                <a16:creationId xmlns:a16="http://schemas.microsoft.com/office/drawing/2014/main" id="{49D0153C-AFAE-D14D-A1A0-DCC5FE3F6823}"/>
              </a:ext>
            </a:extLst>
          </p:cNvPr>
          <p:cNvSpPr txBox="1"/>
          <p:nvPr/>
        </p:nvSpPr>
        <p:spPr>
          <a:xfrm>
            <a:off x="590549" y="450173"/>
            <a:ext cx="3790989" cy="1217267"/>
          </a:xfrm>
          <a:prstGeom prst="rect">
            <a:avLst/>
          </a:prstGeom>
          <a:noFill/>
        </p:spPr>
        <p:txBody>
          <a:bodyPr wrap="square" lIns="0" rtlCol="0">
            <a:noAutofit/>
          </a:bodyPr>
          <a:lstStyle/>
          <a:p>
            <a:r>
              <a:rPr lang="nb-NO" sz="3800" b="1" dirty="0" err="1">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rPr>
              <a:t>Jasan</a:t>
            </a:r>
            <a:r>
              <a:rPr lang="nb-NO" sz="3800" b="1" dirty="0">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rPr>
              <a:t> i </a:t>
            </a:r>
            <a:r>
              <a:rPr lang="nb-NO" sz="3800" b="1" dirty="0" err="1">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rPr>
              <a:t>nejasan</a:t>
            </a:r>
            <a:r>
              <a:rPr lang="nb-NO" sz="3800" b="1" dirty="0">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rPr>
              <a:t> </a:t>
            </a:r>
            <a:r>
              <a:rPr lang="nb-NO" sz="3800" b="1" dirty="0" err="1">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rPr>
              <a:t>jezik</a:t>
            </a:r>
            <a:endParaRPr lang="nb-NO" sz="3800" b="1" dirty="0">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endParaRPr>
          </a:p>
        </p:txBody>
      </p:sp>
      <p:pic>
        <p:nvPicPr>
          <p:cNvPr id="9" name="Bilde 8">
            <a:extLst>
              <a:ext uri="{FF2B5EF4-FFF2-40B4-BE49-F238E27FC236}">
                <a16:creationId xmlns:a16="http://schemas.microsoft.com/office/drawing/2014/main" id="{B25C4128-C69B-1B46-B5BF-B91D1FF58D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5458" y="1006870"/>
            <a:ext cx="3600400" cy="4136630"/>
          </a:xfrm>
          <a:prstGeom prst="rect">
            <a:avLst/>
          </a:prstGeom>
        </p:spPr>
      </p:pic>
      <p:grpSp>
        <p:nvGrpSpPr>
          <p:cNvPr id="11" name="Gruppe 10">
            <a:extLst>
              <a:ext uri="{FF2B5EF4-FFF2-40B4-BE49-F238E27FC236}">
                <a16:creationId xmlns:a16="http://schemas.microsoft.com/office/drawing/2014/main" id="{779F871E-B188-674C-BE1B-6AAC33B1E428}"/>
              </a:ext>
            </a:extLst>
          </p:cNvPr>
          <p:cNvGrpSpPr/>
          <p:nvPr/>
        </p:nvGrpSpPr>
        <p:grpSpPr>
          <a:xfrm>
            <a:off x="664019" y="1922128"/>
            <a:ext cx="2405670" cy="1842640"/>
            <a:chOff x="573211" y="2578380"/>
            <a:chExt cx="2405670" cy="1842640"/>
          </a:xfrm>
        </p:grpSpPr>
        <p:pic>
          <p:nvPicPr>
            <p:cNvPr id="12" name="Bilde 11">
              <a:extLst>
                <a:ext uri="{FF2B5EF4-FFF2-40B4-BE49-F238E27FC236}">
                  <a16:creationId xmlns:a16="http://schemas.microsoft.com/office/drawing/2014/main" id="{D894F628-8D48-984A-8FB1-06EB3D56AA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573211" y="2578380"/>
              <a:ext cx="2405670" cy="1842640"/>
            </a:xfrm>
            <a:prstGeom prst="rect">
              <a:avLst/>
            </a:prstGeom>
          </p:spPr>
        </p:pic>
        <p:pic>
          <p:nvPicPr>
            <p:cNvPr id="13" name="Bilde 12">
              <a:extLst>
                <a:ext uri="{FF2B5EF4-FFF2-40B4-BE49-F238E27FC236}">
                  <a16:creationId xmlns:a16="http://schemas.microsoft.com/office/drawing/2014/main" id="{21464344-02C4-FE48-8173-A59242167B4A}"/>
                </a:ext>
              </a:extLst>
            </p:cNvPr>
            <p:cNvPicPr>
              <a:picLocks noChangeAspect="1"/>
            </p:cNvPicPr>
            <p:nvPr/>
          </p:nvPicPr>
          <p:blipFill>
            <a:blip r:embed="rId5"/>
            <a:stretch>
              <a:fillRect/>
            </a:stretch>
          </p:blipFill>
          <p:spPr>
            <a:xfrm>
              <a:off x="1115616" y="3120835"/>
              <a:ext cx="929546" cy="719338"/>
            </a:xfrm>
            <a:prstGeom prst="rect">
              <a:avLst/>
            </a:prstGeom>
          </p:spPr>
        </p:pic>
      </p:grpSp>
      <p:grpSp>
        <p:nvGrpSpPr>
          <p:cNvPr id="14" name="Gruppe 13">
            <a:extLst>
              <a:ext uri="{FF2B5EF4-FFF2-40B4-BE49-F238E27FC236}">
                <a16:creationId xmlns:a16="http://schemas.microsoft.com/office/drawing/2014/main" id="{331A97BC-848A-DB4C-AC9F-C1CC86A0DE7F}"/>
              </a:ext>
            </a:extLst>
          </p:cNvPr>
          <p:cNvGrpSpPr/>
          <p:nvPr/>
        </p:nvGrpSpPr>
        <p:grpSpPr>
          <a:xfrm>
            <a:off x="4651841" y="224502"/>
            <a:ext cx="2270828" cy="1739357"/>
            <a:chOff x="4893460" y="52388"/>
            <a:chExt cx="2714125" cy="2078903"/>
          </a:xfrm>
        </p:grpSpPr>
        <p:pic>
          <p:nvPicPr>
            <p:cNvPr id="15" name="Bilde 14">
              <a:extLst>
                <a:ext uri="{FF2B5EF4-FFF2-40B4-BE49-F238E27FC236}">
                  <a16:creationId xmlns:a16="http://schemas.microsoft.com/office/drawing/2014/main" id="{BFD4FBF4-E2C0-1344-BDE5-12D1615DCEC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93460" y="52388"/>
              <a:ext cx="2714125" cy="2078903"/>
            </a:xfrm>
            <a:prstGeom prst="rect">
              <a:avLst/>
            </a:prstGeom>
          </p:spPr>
        </p:pic>
        <p:pic>
          <p:nvPicPr>
            <p:cNvPr id="16" name="Bilde 15">
              <a:extLst>
                <a:ext uri="{FF2B5EF4-FFF2-40B4-BE49-F238E27FC236}">
                  <a16:creationId xmlns:a16="http://schemas.microsoft.com/office/drawing/2014/main" id="{305CBE5B-15ED-8F40-AD22-1295C0635108}"/>
                </a:ext>
              </a:extLst>
            </p:cNvPr>
            <p:cNvPicPr>
              <a:picLocks noChangeAspect="1"/>
            </p:cNvPicPr>
            <p:nvPr/>
          </p:nvPicPr>
          <p:blipFill>
            <a:blip r:embed="rId7"/>
            <a:stretch>
              <a:fillRect/>
            </a:stretch>
          </p:blipFill>
          <p:spPr>
            <a:xfrm>
              <a:off x="5951995" y="712341"/>
              <a:ext cx="1136650" cy="679450"/>
            </a:xfrm>
            <a:prstGeom prst="rect">
              <a:avLst/>
            </a:prstGeom>
          </p:spPr>
        </p:pic>
      </p:grpSp>
      <p:pic>
        <p:nvPicPr>
          <p:cNvPr id="17" name="Bilde 16">
            <a:extLst>
              <a:ext uri="{FF2B5EF4-FFF2-40B4-BE49-F238E27FC236}">
                <a16:creationId xmlns:a16="http://schemas.microsoft.com/office/drawing/2014/main" id="{516C5458-A909-9842-BC8E-E4824465989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64088" y="2574181"/>
            <a:ext cx="3569691" cy="2433598"/>
          </a:xfrm>
          <a:prstGeom prst="rect">
            <a:avLst/>
          </a:prstGeom>
        </p:spPr>
      </p:pic>
      <p:grpSp>
        <p:nvGrpSpPr>
          <p:cNvPr id="18" name="Gruppe 17">
            <a:extLst>
              <a:ext uri="{FF2B5EF4-FFF2-40B4-BE49-F238E27FC236}">
                <a16:creationId xmlns:a16="http://schemas.microsoft.com/office/drawing/2014/main" id="{0D8AD319-64AA-F94C-9E91-5EC1EAEBB658}"/>
              </a:ext>
            </a:extLst>
          </p:cNvPr>
          <p:cNvGrpSpPr/>
          <p:nvPr/>
        </p:nvGrpSpPr>
        <p:grpSpPr>
          <a:xfrm>
            <a:off x="7095067" y="1247911"/>
            <a:ext cx="1869421" cy="1431897"/>
            <a:chOff x="7361667" y="1502570"/>
            <a:chExt cx="1106828" cy="847783"/>
          </a:xfrm>
        </p:grpSpPr>
        <p:pic>
          <p:nvPicPr>
            <p:cNvPr id="19" name="Bilde 18">
              <a:extLst>
                <a:ext uri="{FF2B5EF4-FFF2-40B4-BE49-F238E27FC236}">
                  <a16:creationId xmlns:a16="http://schemas.microsoft.com/office/drawing/2014/main" id="{EAAFD5D7-8FD7-6843-B16B-1D3A212C296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7361667" y="1502570"/>
              <a:ext cx="1106828" cy="847783"/>
            </a:xfrm>
            <a:prstGeom prst="rect">
              <a:avLst/>
            </a:prstGeom>
          </p:spPr>
        </p:pic>
        <p:pic>
          <p:nvPicPr>
            <p:cNvPr id="20" name="Bilde 19">
              <a:extLst>
                <a:ext uri="{FF2B5EF4-FFF2-40B4-BE49-F238E27FC236}">
                  <a16:creationId xmlns:a16="http://schemas.microsoft.com/office/drawing/2014/main" id="{E8F85892-5E71-6E4F-8333-B6C828CF728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581634" y="1694162"/>
              <a:ext cx="407458" cy="468143"/>
            </a:xfrm>
            <a:prstGeom prst="rect">
              <a:avLst/>
            </a:prstGeom>
          </p:spPr>
        </p:pic>
      </p:grpSp>
      <p:grpSp>
        <p:nvGrpSpPr>
          <p:cNvPr id="21" name="Gruppe 20">
            <a:extLst>
              <a:ext uri="{FF2B5EF4-FFF2-40B4-BE49-F238E27FC236}">
                <a16:creationId xmlns:a16="http://schemas.microsoft.com/office/drawing/2014/main" id="{AA55DCBC-3899-C249-B56A-1E6D78B99D75}"/>
              </a:ext>
            </a:extLst>
          </p:cNvPr>
          <p:cNvGrpSpPr/>
          <p:nvPr/>
        </p:nvGrpSpPr>
        <p:grpSpPr>
          <a:xfrm rot="21394730">
            <a:off x="885808" y="3739093"/>
            <a:ext cx="1570779" cy="1203149"/>
            <a:chOff x="7361667" y="1502570"/>
            <a:chExt cx="1106828" cy="847783"/>
          </a:xfrm>
        </p:grpSpPr>
        <p:pic>
          <p:nvPicPr>
            <p:cNvPr id="22" name="Bilde 21">
              <a:extLst>
                <a:ext uri="{FF2B5EF4-FFF2-40B4-BE49-F238E27FC236}">
                  <a16:creationId xmlns:a16="http://schemas.microsoft.com/office/drawing/2014/main" id="{ADA9298F-E68A-EF4B-8E11-982BD7CAADD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7361667" y="1502570"/>
              <a:ext cx="1106828" cy="847783"/>
            </a:xfrm>
            <a:prstGeom prst="rect">
              <a:avLst/>
            </a:prstGeom>
          </p:spPr>
        </p:pic>
        <p:pic>
          <p:nvPicPr>
            <p:cNvPr id="23" name="Bilde 22">
              <a:extLst>
                <a:ext uri="{FF2B5EF4-FFF2-40B4-BE49-F238E27FC236}">
                  <a16:creationId xmlns:a16="http://schemas.microsoft.com/office/drawing/2014/main" id="{C9E70316-6F57-B34F-B550-A98492F3937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5270">
              <a:off x="7604819" y="1686021"/>
              <a:ext cx="407458" cy="468143"/>
            </a:xfrm>
            <a:prstGeom prst="rect">
              <a:avLst/>
            </a:prstGeom>
          </p:spPr>
        </p:pic>
      </p:grpSp>
    </p:spTree>
    <p:extLst>
      <p:ext uri="{BB962C8B-B14F-4D97-AF65-F5344CB8AC3E}">
        <p14:creationId xmlns:p14="http://schemas.microsoft.com/office/powerpoint/2010/main" val="38046815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1EB78A">
            <a:alpha val="45000"/>
          </a:srgbClr>
        </a:solidFill>
        <a:effectLst/>
      </p:bgPr>
    </p:bg>
    <p:spTree>
      <p:nvGrpSpPr>
        <p:cNvPr id="1" name=""/>
        <p:cNvGrpSpPr/>
        <p:nvPr/>
      </p:nvGrpSpPr>
      <p:grpSpPr>
        <a:xfrm>
          <a:off x="0" y="0"/>
          <a:ext cx="0" cy="0"/>
          <a:chOff x="0" y="0"/>
          <a:chExt cx="0" cy="0"/>
        </a:xfrm>
      </p:grpSpPr>
      <p:pic>
        <p:nvPicPr>
          <p:cNvPr id="15" name="Bilde 14">
            <a:extLst>
              <a:ext uri="{FF2B5EF4-FFF2-40B4-BE49-F238E27FC236}">
                <a16:creationId xmlns:a16="http://schemas.microsoft.com/office/drawing/2014/main" id="{7AFFD3A8-AA25-D343-B240-DDBC6DCBA8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 y="0"/>
            <a:ext cx="8784976" cy="5222469"/>
          </a:xfrm>
          <a:prstGeom prst="rect">
            <a:avLst/>
          </a:prstGeom>
        </p:spPr>
      </p:pic>
      <p:sp>
        <p:nvSpPr>
          <p:cNvPr id="4" name="Plassholder for innhold 3"/>
          <p:cNvSpPr txBox="1">
            <a:spLocks noGrp="1"/>
          </p:cNvSpPr>
          <p:nvPr>
            <p:ph idx="1"/>
          </p:nvPr>
        </p:nvSpPr>
        <p:spPr>
          <a:xfrm>
            <a:off x="2588935" y="2660286"/>
            <a:ext cx="1368152" cy="1843775"/>
          </a:xfrm>
          <a:prstGeom prst="rect">
            <a:avLst/>
          </a:prstGeom>
          <a:noFill/>
          <a:ln w="76200">
            <a:noFill/>
          </a:ln>
          <a:effectLst/>
        </p:spPr>
        <p:txBody>
          <a:bodyPr wrap="square" lIns="0" tIns="0" rIns="0" bIns="0" numCol="1" rtlCol="0">
            <a:noAutofit/>
          </a:bodyPr>
          <a:lstStyle/>
          <a:p>
            <a:pPr marL="0" indent="-180000"/>
            <a:r>
              <a:rPr lang="nb-NO" sz="1600" kern="500" dirty="0">
                <a:solidFill>
                  <a:srgbClr val="0455A4"/>
                </a:solidFill>
                <a:latin typeface="Arial" panose="020B0604020202020204" pitchFamily="34" charset="0"/>
                <a:cs typeface="Arial" panose="020B0604020202020204" pitchFamily="34" charset="0"/>
              </a:rPr>
              <a:t>Plakati</a:t>
            </a:r>
          </a:p>
          <a:p>
            <a:pPr marL="0" indent="-180000"/>
            <a:r>
              <a:rPr lang="nb-NO" sz="1600" kern="500" dirty="0" err="1">
                <a:solidFill>
                  <a:srgbClr val="0455A4"/>
                </a:solidFill>
                <a:latin typeface="Arial" panose="020B0604020202020204" pitchFamily="34" charset="0"/>
                <a:cs typeface="Arial" panose="020B0604020202020204" pitchFamily="34" charset="0"/>
              </a:rPr>
              <a:t>Televizija</a:t>
            </a:r>
            <a:endParaRPr lang="nb-NO" sz="1600" kern="500" dirty="0">
              <a:solidFill>
                <a:srgbClr val="0455A4"/>
              </a:solidFill>
              <a:latin typeface="Arial" panose="020B0604020202020204" pitchFamily="34" charset="0"/>
              <a:cs typeface="Arial" panose="020B0604020202020204" pitchFamily="34" charset="0"/>
            </a:endParaRPr>
          </a:p>
          <a:p>
            <a:pPr marL="0" indent="-180000"/>
            <a:r>
              <a:rPr lang="nb-NO" sz="1600" kern="500" dirty="0">
                <a:solidFill>
                  <a:srgbClr val="0455A4"/>
                </a:solidFill>
                <a:latin typeface="Arial" panose="020B0604020202020204" pitchFamily="34" charset="0"/>
                <a:cs typeface="Arial" panose="020B0604020202020204" pitchFamily="34" charset="0"/>
              </a:rPr>
              <a:t>Radio</a:t>
            </a:r>
          </a:p>
          <a:p>
            <a:pPr marL="0" indent="-180000"/>
            <a:r>
              <a:rPr lang="nb-NO" sz="1600" kern="500" dirty="0" err="1">
                <a:solidFill>
                  <a:srgbClr val="0455A4"/>
                </a:solidFill>
                <a:latin typeface="Arial" panose="020B0604020202020204" pitchFamily="34" charset="0"/>
                <a:cs typeface="Arial" panose="020B0604020202020204" pitchFamily="34" charset="0"/>
              </a:rPr>
              <a:t>Pisma</a:t>
            </a:r>
            <a:endParaRPr lang="nb-NO" sz="1600" kern="500" dirty="0">
              <a:solidFill>
                <a:srgbClr val="0455A4"/>
              </a:solidFill>
              <a:latin typeface="Arial" panose="020B0604020202020204" pitchFamily="34" charset="0"/>
              <a:cs typeface="Arial" panose="020B0604020202020204" pitchFamily="34" charset="0"/>
            </a:endParaRPr>
          </a:p>
          <a:p>
            <a:pPr marL="0" indent="-180000"/>
            <a:r>
              <a:rPr lang="nb-NO" sz="1600" kern="500" dirty="0">
                <a:solidFill>
                  <a:srgbClr val="0455A4"/>
                </a:solidFill>
                <a:latin typeface="Arial" panose="020B0604020202020204" pitchFamily="34" charset="0"/>
                <a:cs typeface="Arial" panose="020B0604020202020204" pitchFamily="34" charset="0"/>
              </a:rPr>
              <a:t>E-mail</a:t>
            </a:r>
          </a:p>
          <a:p>
            <a:pPr marL="0" indent="-180000"/>
            <a:r>
              <a:rPr lang="nb-NO" sz="1600" kern="500" dirty="0" err="1">
                <a:solidFill>
                  <a:srgbClr val="0455A4"/>
                </a:solidFill>
                <a:latin typeface="Arial" panose="020B0604020202020204" pitchFamily="34" charset="0"/>
                <a:cs typeface="Arial" panose="020B0604020202020204" pitchFamily="34" charset="0"/>
              </a:rPr>
              <a:t>Facebook</a:t>
            </a:r>
            <a:endParaRPr lang="nb-NO" sz="1600" kern="500" dirty="0">
              <a:solidFill>
                <a:srgbClr val="0455A4"/>
              </a:solidFill>
              <a:latin typeface="Arial" panose="020B0604020202020204" pitchFamily="34" charset="0"/>
              <a:cs typeface="Arial" panose="020B0604020202020204" pitchFamily="34" charset="0"/>
            </a:endParaRPr>
          </a:p>
        </p:txBody>
      </p:sp>
      <p:sp>
        <p:nvSpPr>
          <p:cNvPr id="7" name="Tittel 1">
            <a:extLst>
              <a:ext uri="{FF2B5EF4-FFF2-40B4-BE49-F238E27FC236}">
                <a16:creationId xmlns:a16="http://schemas.microsoft.com/office/drawing/2014/main" id="{EFF577CF-26A9-AF41-B387-0FEAD9676BD6}"/>
              </a:ext>
            </a:extLst>
          </p:cNvPr>
          <p:cNvSpPr>
            <a:spLocks noGrp="1"/>
          </p:cNvSpPr>
          <p:nvPr>
            <p:ph type="title"/>
          </p:nvPr>
        </p:nvSpPr>
        <p:spPr>
          <a:xfrm>
            <a:off x="2588935" y="2003748"/>
            <a:ext cx="2882657" cy="640010"/>
          </a:xfrm>
        </p:spPr>
        <p:txBody>
          <a:bodyPr lIns="0">
            <a:noAutofit/>
          </a:bodyPr>
          <a:lstStyle/>
          <a:p>
            <a:pPr algn="l"/>
            <a:r>
              <a:rPr lang="nb-NO" sz="2800" b="1" dirty="0" err="1">
                <a:solidFill>
                  <a:srgbClr val="0455A4"/>
                </a:solidFill>
                <a:latin typeface="Arial" panose="020B0604020202020204" pitchFamily="34" charset="0"/>
                <a:cs typeface="Arial" panose="020B0604020202020204" pitchFamily="34" charset="0"/>
              </a:rPr>
              <a:t>Kanali</a:t>
            </a:r>
            <a:endParaRPr lang="nb-NO" sz="2800" b="1" dirty="0">
              <a:solidFill>
                <a:srgbClr val="0455A4"/>
              </a:solidFill>
              <a:latin typeface="Arial" panose="020B0604020202020204" pitchFamily="34" charset="0"/>
              <a:cs typeface="Arial" panose="020B0604020202020204" pitchFamily="34" charset="0"/>
            </a:endParaRPr>
          </a:p>
        </p:txBody>
      </p:sp>
      <p:pic>
        <p:nvPicPr>
          <p:cNvPr id="3" name="Bilde 2">
            <a:extLst>
              <a:ext uri="{FF2B5EF4-FFF2-40B4-BE49-F238E27FC236}">
                <a16:creationId xmlns:a16="http://schemas.microsoft.com/office/drawing/2014/main" id="{9B8FBA15-29BF-234F-9CB2-FFB143EADA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0550" y="251520"/>
            <a:ext cx="1365039" cy="897136"/>
          </a:xfrm>
          <a:prstGeom prst="rect">
            <a:avLst/>
          </a:prstGeom>
        </p:spPr>
      </p:pic>
      <p:sp>
        <p:nvSpPr>
          <p:cNvPr id="2" name="Rektangel 1">
            <a:extLst>
              <a:ext uri="{FF2B5EF4-FFF2-40B4-BE49-F238E27FC236}">
                <a16:creationId xmlns:a16="http://schemas.microsoft.com/office/drawing/2014/main" id="{E50B123E-1781-BD48-A03D-ADBF0EA1B491}"/>
              </a:ext>
            </a:extLst>
          </p:cNvPr>
          <p:cNvSpPr/>
          <p:nvPr/>
        </p:nvSpPr>
        <p:spPr>
          <a:xfrm>
            <a:off x="3923928" y="2643758"/>
            <a:ext cx="1872208" cy="1333698"/>
          </a:xfrm>
          <a:prstGeom prst="rect">
            <a:avLst/>
          </a:prstGeom>
        </p:spPr>
        <p:txBody>
          <a:bodyPr wrap="square" lIns="0" tIns="0" rIns="0" bIns="0">
            <a:spAutoFit/>
          </a:bodyPr>
          <a:lstStyle/>
          <a:p>
            <a:pPr marL="180000" indent="-180000">
              <a:spcBef>
                <a:spcPts val="430"/>
              </a:spcBef>
              <a:buFont typeface="Arial" panose="020B0604020202020204" pitchFamily="34" charset="0"/>
              <a:buChar char="•"/>
            </a:pPr>
            <a:r>
              <a:rPr lang="nb-NO" sz="1600" kern="500" dirty="0">
                <a:solidFill>
                  <a:srgbClr val="0455A4"/>
                </a:solidFill>
                <a:latin typeface="Arial" panose="020B0604020202020204" pitchFamily="34" charset="0"/>
                <a:cs typeface="Arial" panose="020B0604020202020204" pitchFamily="34" charset="0"/>
              </a:rPr>
              <a:t>Instagram</a:t>
            </a:r>
          </a:p>
          <a:p>
            <a:pPr marL="180000" indent="-180000">
              <a:spcBef>
                <a:spcPts val="430"/>
              </a:spcBef>
              <a:buFont typeface="Arial" panose="020B0604020202020204" pitchFamily="34" charset="0"/>
              <a:buChar char="•"/>
            </a:pPr>
            <a:r>
              <a:rPr lang="nb-NO" sz="1600" kern="500" dirty="0" err="1">
                <a:solidFill>
                  <a:srgbClr val="0455A4"/>
                </a:solidFill>
                <a:latin typeface="Arial" panose="020B0604020202020204" pitchFamily="34" charset="0"/>
                <a:cs typeface="Arial" panose="020B0604020202020204" pitchFamily="34" charset="0"/>
              </a:rPr>
              <a:t>Lokalne</a:t>
            </a:r>
            <a:r>
              <a:rPr lang="nb-NO" sz="1600" kern="500" dirty="0">
                <a:solidFill>
                  <a:srgbClr val="0455A4"/>
                </a:solidFill>
                <a:latin typeface="Arial" panose="020B0604020202020204" pitchFamily="34" charset="0"/>
                <a:cs typeface="Arial" panose="020B0604020202020204" pitchFamily="34" charset="0"/>
              </a:rPr>
              <a:t> </a:t>
            </a:r>
            <a:r>
              <a:rPr lang="nb-NO" sz="1600" kern="500" dirty="0" err="1">
                <a:solidFill>
                  <a:srgbClr val="0455A4"/>
                </a:solidFill>
                <a:latin typeface="Arial" panose="020B0604020202020204" pitchFamily="34" charset="0"/>
                <a:cs typeface="Arial" panose="020B0604020202020204" pitchFamily="34" charset="0"/>
              </a:rPr>
              <a:t>novine</a:t>
            </a:r>
            <a:endParaRPr lang="nb-NO" sz="1600" kern="500" dirty="0">
              <a:solidFill>
                <a:srgbClr val="0455A4"/>
              </a:solidFill>
              <a:latin typeface="Arial" panose="020B0604020202020204" pitchFamily="34" charset="0"/>
              <a:cs typeface="Arial" panose="020B0604020202020204" pitchFamily="34" charset="0"/>
            </a:endParaRPr>
          </a:p>
          <a:p>
            <a:pPr marL="180000" indent="-180000">
              <a:spcBef>
                <a:spcPts val="430"/>
              </a:spcBef>
              <a:buFont typeface="Arial" panose="020B0604020202020204" pitchFamily="34" charset="0"/>
              <a:buChar char="•"/>
            </a:pPr>
            <a:r>
              <a:rPr lang="nb-NO" sz="1600" kern="500" dirty="0">
                <a:solidFill>
                  <a:srgbClr val="0455A4"/>
                </a:solidFill>
                <a:latin typeface="Arial" panose="020B0604020202020204" pitchFamily="34" charset="0"/>
                <a:cs typeface="Arial" panose="020B0604020202020204" pitchFamily="34" charset="0"/>
              </a:rPr>
              <a:t>Web </a:t>
            </a:r>
            <a:r>
              <a:rPr lang="nb-NO" sz="1600" kern="500" dirty="0" err="1">
                <a:solidFill>
                  <a:srgbClr val="0455A4"/>
                </a:solidFill>
                <a:latin typeface="Arial" panose="020B0604020202020204" pitchFamily="34" charset="0"/>
                <a:cs typeface="Arial" panose="020B0604020202020204" pitchFamily="34" charset="0"/>
              </a:rPr>
              <a:t>stranice</a:t>
            </a:r>
            <a:r>
              <a:rPr lang="nb-NO" sz="1600" kern="500" dirty="0">
                <a:solidFill>
                  <a:srgbClr val="0455A4"/>
                </a:solidFill>
                <a:latin typeface="Arial" panose="020B0604020202020204" pitchFamily="34" charset="0"/>
                <a:cs typeface="Arial" panose="020B0604020202020204" pitchFamily="34" charset="0"/>
              </a:rPr>
              <a:t>,</a:t>
            </a:r>
            <a:br>
              <a:rPr lang="nb-NO" sz="1600" kern="500" dirty="0">
                <a:solidFill>
                  <a:srgbClr val="0455A4"/>
                </a:solidFill>
                <a:latin typeface="Arial" panose="020B0604020202020204" pitchFamily="34" charset="0"/>
                <a:cs typeface="Arial" panose="020B0604020202020204" pitchFamily="34" charset="0"/>
              </a:rPr>
            </a:br>
            <a:r>
              <a:rPr lang="nb-NO" sz="1600" kern="500" dirty="0">
                <a:solidFill>
                  <a:srgbClr val="0455A4"/>
                </a:solidFill>
                <a:latin typeface="Arial" panose="020B0604020202020204" pitchFamily="34" charset="0"/>
                <a:cs typeface="Arial" panose="020B0604020202020204" pitchFamily="34" charset="0"/>
              </a:rPr>
              <a:t>– </a:t>
            </a:r>
            <a:r>
              <a:rPr lang="nb-NO" sz="1600" kern="500" dirty="0" err="1">
                <a:solidFill>
                  <a:srgbClr val="0455A4"/>
                </a:solidFill>
                <a:latin typeface="Arial" panose="020B0604020202020204" pitchFamily="34" charset="0"/>
                <a:cs typeface="Arial" panose="020B0604020202020204" pitchFamily="34" charset="0"/>
              </a:rPr>
              <a:t>vlastite</a:t>
            </a:r>
            <a:r>
              <a:rPr lang="nb-NO" sz="1600" kern="500" dirty="0">
                <a:solidFill>
                  <a:srgbClr val="0455A4"/>
                </a:solidFill>
                <a:latin typeface="Arial" panose="020B0604020202020204" pitchFamily="34" charset="0"/>
                <a:cs typeface="Arial" panose="020B0604020202020204" pitchFamily="34" charset="0"/>
              </a:rPr>
              <a:t> </a:t>
            </a:r>
            <a:br>
              <a:rPr lang="nb-NO" sz="1600" kern="500" dirty="0">
                <a:solidFill>
                  <a:srgbClr val="0455A4"/>
                </a:solidFill>
                <a:latin typeface="Arial" panose="020B0604020202020204" pitchFamily="34" charset="0"/>
                <a:cs typeface="Arial" panose="020B0604020202020204" pitchFamily="34" charset="0"/>
              </a:rPr>
            </a:br>
            <a:r>
              <a:rPr lang="nb-NO" sz="1600" kern="500" dirty="0">
                <a:solidFill>
                  <a:srgbClr val="0455A4"/>
                </a:solidFill>
                <a:latin typeface="Arial" panose="020B0604020202020204" pitchFamily="34" charset="0"/>
                <a:cs typeface="Arial" panose="020B0604020202020204" pitchFamily="34" charset="0"/>
              </a:rPr>
              <a:t>i </a:t>
            </a:r>
            <a:r>
              <a:rPr lang="nb-NO" sz="1600" kern="500" dirty="0" err="1">
                <a:solidFill>
                  <a:srgbClr val="0455A4"/>
                </a:solidFill>
                <a:latin typeface="Arial" panose="020B0604020202020204" pitchFamily="34" charset="0"/>
                <a:cs typeface="Arial" panose="020B0604020202020204" pitchFamily="34" charset="0"/>
              </a:rPr>
              <a:t>tuđe</a:t>
            </a:r>
            <a:endParaRPr lang="nb-NO" sz="1600" kern="500" dirty="0">
              <a:solidFill>
                <a:srgbClr val="0455A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9455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50000" decel="5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0-#ppt_w/2"/>
                                          </p:val>
                                        </p:tav>
                                        <p:tav tm="100000">
                                          <p:val>
                                            <p:strVal val="#ppt_x"/>
                                          </p:val>
                                        </p:tav>
                                      </p:tavLst>
                                    </p:anim>
                                    <p:anim calcmode="lin" valueType="num">
                                      <p:cBhvr additive="base">
                                        <p:cTn id="8" dur="1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2" accel="50000" decel="50000" fill="hold" nodeType="clickEffect">
                                  <p:stCondLst>
                                    <p:cond delay="0"/>
                                  </p:stCondLst>
                                  <p:childTnLst>
                                    <p:anim calcmode="lin" valueType="num">
                                      <p:cBhvr additive="base">
                                        <p:cTn id="12" dur="2000"/>
                                        <p:tgtEl>
                                          <p:spTgt spid="3"/>
                                        </p:tgtEl>
                                        <p:attrNameLst>
                                          <p:attrName>ppt_x</p:attrName>
                                        </p:attrNameLst>
                                      </p:cBhvr>
                                      <p:tavLst>
                                        <p:tav tm="0">
                                          <p:val>
                                            <p:strVal val="ppt_x"/>
                                          </p:val>
                                        </p:tav>
                                        <p:tav tm="100000">
                                          <p:val>
                                            <p:strVal val="1+ppt_w/2"/>
                                          </p:val>
                                        </p:tav>
                                      </p:tavLst>
                                    </p:anim>
                                    <p:anim calcmode="lin" valueType="num">
                                      <p:cBhvr additive="base">
                                        <p:cTn id="13" dur="2000"/>
                                        <p:tgtEl>
                                          <p:spTgt spid="3"/>
                                        </p:tgtEl>
                                        <p:attrNameLst>
                                          <p:attrName>ppt_y</p:attrName>
                                        </p:attrNameLst>
                                      </p:cBhvr>
                                      <p:tavLst>
                                        <p:tav tm="0">
                                          <p:val>
                                            <p:strVal val="ppt_y"/>
                                          </p:val>
                                        </p:tav>
                                        <p:tav tm="100000">
                                          <p:val>
                                            <p:strVal val="ppt_y"/>
                                          </p:val>
                                        </p:tav>
                                      </p:tavLst>
                                    </p:anim>
                                    <p:set>
                                      <p:cBhvr>
                                        <p:cTn id="14"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455A4"/>
        </a:solidFill>
        <a:effectLst/>
      </p:bgPr>
    </p:bg>
    <p:spTree>
      <p:nvGrpSpPr>
        <p:cNvPr id="1" name=""/>
        <p:cNvGrpSpPr/>
        <p:nvPr/>
      </p:nvGrpSpPr>
      <p:grpSpPr>
        <a:xfrm>
          <a:off x="0" y="0"/>
          <a:ext cx="0" cy="0"/>
          <a:chOff x="0" y="0"/>
          <a:chExt cx="0" cy="0"/>
        </a:xfrm>
      </p:grpSpPr>
      <p:sp>
        <p:nvSpPr>
          <p:cNvPr id="4" name="Tittel 1">
            <a:extLst>
              <a:ext uri="{FF2B5EF4-FFF2-40B4-BE49-F238E27FC236}">
                <a16:creationId xmlns:a16="http://schemas.microsoft.com/office/drawing/2014/main" id="{863027C7-7125-4148-A913-ADD122B99675}"/>
              </a:ext>
            </a:extLst>
          </p:cNvPr>
          <p:cNvSpPr txBox="1">
            <a:spLocks/>
          </p:cNvSpPr>
          <p:nvPr/>
        </p:nvSpPr>
        <p:spPr>
          <a:xfrm>
            <a:off x="323528" y="0"/>
            <a:ext cx="8640960" cy="100013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nb-NO" b="1" dirty="0">
              <a:solidFill>
                <a:srgbClr val="92D050"/>
              </a:solidFill>
            </a:endParaRPr>
          </a:p>
        </p:txBody>
      </p:sp>
      <p:pic>
        <p:nvPicPr>
          <p:cNvPr id="9" name="Bilde 8">
            <a:extLst>
              <a:ext uri="{FF2B5EF4-FFF2-40B4-BE49-F238E27FC236}">
                <a16:creationId xmlns:a16="http://schemas.microsoft.com/office/drawing/2014/main" id="{FE66E925-46D3-EA45-8317-93C5824B93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061" y="183605"/>
            <a:ext cx="8833427" cy="4803453"/>
          </a:xfrm>
          <a:prstGeom prst="rect">
            <a:avLst/>
          </a:prstGeom>
          <a:effectLst>
            <a:outerShdw blurRad="304800" dist="88900" dir="2700000" algn="tl" rotWithShape="0">
              <a:prstClr val="black">
                <a:alpha val="18000"/>
              </a:prstClr>
            </a:outerShdw>
          </a:effectLst>
        </p:spPr>
      </p:pic>
    </p:spTree>
    <p:extLst>
      <p:ext uri="{BB962C8B-B14F-4D97-AF65-F5344CB8AC3E}">
        <p14:creationId xmlns:p14="http://schemas.microsoft.com/office/powerpoint/2010/main" val="3055894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52429B22-9E89-3D44-99A5-50A363515D65}"/>
              </a:ext>
            </a:extLst>
          </p:cNvPr>
          <p:cNvSpPr/>
          <p:nvPr/>
        </p:nvSpPr>
        <p:spPr>
          <a:xfrm>
            <a:off x="4427984" y="2103594"/>
            <a:ext cx="3816424" cy="2484380"/>
          </a:xfrm>
          <a:prstGeom prst="rect">
            <a:avLst/>
          </a:prstGeom>
        </p:spPr>
        <p:txBody>
          <a:bodyPr lIns="0" tIns="0" rIns="0" bIns="0">
            <a:noAutofit/>
          </a:bodyPr>
          <a:lstStyle/>
          <a:p>
            <a:pPr marL="342900" indent="-342900">
              <a:buFont typeface="Arial" panose="020B0604020202020204" pitchFamily="34" charset="0"/>
              <a:buChar char="•"/>
            </a:pPr>
            <a:r>
              <a:rPr lang="nb-NO" sz="2000" dirty="0" err="1">
                <a:solidFill>
                  <a:srgbClr val="0455A4"/>
                </a:solidFill>
                <a:latin typeface="Arial" panose="020B0604020202020204" pitchFamily="34" charset="0"/>
                <a:cs typeface="Arial" panose="020B0604020202020204" pitchFamily="34" charset="0"/>
              </a:rPr>
              <a:t>Govorite</a:t>
            </a:r>
            <a:r>
              <a:rPr lang="nb-NO" sz="2000" dirty="0">
                <a:solidFill>
                  <a:srgbClr val="0455A4"/>
                </a:solidFill>
                <a:latin typeface="Arial" panose="020B0604020202020204" pitchFamily="34" charset="0"/>
                <a:cs typeface="Arial" panose="020B0604020202020204" pitchFamily="34" charset="0"/>
              </a:rPr>
              <a:t> o </a:t>
            </a:r>
            <a:r>
              <a:rPr lang="nb-NO" sz="2000" dirty="0" err="1">
                <a:solidFill>
                  <a:srgbClr val="0455A4"/>
                </a:solidFill>
                <a:latin typeface="Arial" panose="020B0604020202020204" pitchFamily="34" charset="0"/>
                <a:cs typeface="Arial" panose="020B0604020202020204" pitchFamily="34" charset="0"/>
              </a:rPr>
              <a:t>radnjama</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koje</a:t>
            </a:r>
            <a:r>
              <a:rPr lang="nb-NO" sz="2000" dirty="0">
                <a:solidFill>
                  <a:srgbClr val="0455A4"/>
                </a:solidFill>
                <a:latin typeface="Arial" panose="020B0604020202020204" pitchFamily="34" charset="0"/>
                <a:cs typeface="Arial" panose="020B0604020202020204" pitchFamily="34" charset="0"/>
              </a:rPr>
              <a:t> su </a:t>
            </a:r>
            <a:r>
              <a:rPr lang="nb-NO" sz="2000" dirty="0" err="1">
                <a:solidFill>
                  <a:srgbClr val="0455A4"/>
                </a:solidFill>
                <a:latin typeface="Arial" panose="020B0604020202020204" pitchFamily="34" charset="0"/>
                <a:cs typeface="Arial" panose="020B0604020202020204" pitchFamily="34" charset="0"/>
              </a:rPr>
              <a:t>već</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na</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snazi</a:t>
            </a:r>
            <a:r>
              <a:rPr lang="nb-NO" sz="2000" dirty="0">
                <a:solidFill>
                  <a:srgbClr val="0455A4"/>
                </a:solidFill>
                <a:latin typeface="Arial" panose="020B0604020202020204" pitchFamily="34" charset="0"/>
                <a:cs typeface="Arial" panose="020B0604020202020204" pitchFamily="34" charset="0"/>
              </a:rPr>
              <a:t> – </a:t>
            </a:r>
            <a:r>
              <a:rPr lang="nb-NO" sz="2000" dirty="0" err="1">
                <a:solidFill>
                  <a:srgbClr val="0455A4"/>
                </a:solidFill>
                <a:latin typeface="Arial" panose="020B0604020202020204" pitchFamily="34" charset="0"/>
                <a:cs typeface="Arial" panose="020B0604020202020204" pitchFamily="34" charset="0"/>
              </a:rPr>
              <a:t>postavite</a:t>
            </a:r>
            <a:r>
              <a:rPr lang="nb-NO" sz="2000" dirty="0">
                <a:solidFill>
                  <a:srgbClr val="0455A4"/>
                </a:solidFill>
                <a:latin typeface="Arial" panose="020B0604020202020204" pitchFamily="34" charset="0"/>
                <a:cs typeface="Arial" panose="020B0604020202020204" pitchFamily="34" charset="0"/>
              </a:rPr>
              <a:t> si </a:t>
            </a:r>
            <a:r>
              <a:rPr lang="nb-NO" sz="2000" dirty="0" err="1">
                <a:solidFill>
                  <a:srgbClr val="0455A4"/>
                </a:solidFill>
                <a:latin typeface="Arial" panose="020B0604020202020204" pitchFamily="34" charset="0"/>
                <a:cs typeface="Arial" panose="020B0604020202020204" pitchFamily="34" charset="0"/>
              </a:rPr>
              <a:t>održavanje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komunikaciju</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kao</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kontinuirani</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zadatak</a:t>
            </a:r>
            <a:r>
              <a:rPr lang="nb-NO" sz="2000" dirty="0">
                <a:solidFill>
                  <a:srgbClr val="0455A4"/>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nb-NO" sz="2000" dirty="0" err="1">
                <a:solidFill>
                  <a:srgbClr val="0455A4"/>
                </a:solidFill>
                <a:latin typeface="Arial" panose="020B0604020202020204" pitchFamily="34" charset="0"/>
                <a:cs typeface="Arial" panose="020B0604020202020204" pitchFamily="34" charset="0"/>
              </a:rPr>
              <a:t>Praktično</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svaki</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dan</a:t>
            </a:r>
            <a:r>
              <a:rPr lang="nb-NO" sz="2000" dirty="0">
                <a:solidFill>
                  <a:srgbClr val="0455A4"/>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nb-NO" sz="2000" dirty="0" err="1">
                <a:solidFill>
                  <a:srgbClr val="0455A4"/>
                </a:solidFill>
                <a:latin typeface="Arial" panose="020B0604020202020204" pitchFamily="34" charset="0"/>
                <a:cs typeface="Arial" panose="020B0604020202020204" pitchFamily="34" charset="0"/>
              </a:rPr>
              <a:t>Učinite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poruku</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jednostavnom</a:t>
            </a:r>
            <a:r>
              <a:rPr lang="nb-NO" sz="2000" dirty="0">
                <a:solidFill>
                  <a:srgbClr val="0455A4"/>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nb-NO" sz="2000" dirty="0" err="1">
                <a:solidFill>
                  <a:srgbClr val="0455A4"/>
                </a:solidFill>
                <a:latin typeface="Arial" panose="020B0604020202020204" pitchFamily="34" charset="0"/>
                <a:cs typeface="Arial" panose="020B0604020202020204" pitchFamily="34" charset="0"/>
              </a:rPr>
              <a:t>Napravite</a:t>
            </a:r>
            <a:r>
              <a:rPr lang="nb-NO" sz="2000" dirty="0">
                <a:solidFill>
                  <a:srgbClr val="0455A4"/>
                </a:solidFill>
                <a:latin typeface="Arial" panose="020B0604020202020204" pitchFamily="34" charset="0"/>
                <a:cs typeface="Arial" panose="020B0604020202020204" pitchFamily="34" charset="0"/>
              </a:rPr>
              <a:t> male </a:t>
            </a:r>
            <a:r>
              <a:rPr lang="nb-NO" sz="2000" dirty="0" err="1">
                <a:solidFill>
                  <a:srgbClr val="0455A4"/>
                </a:solidFill>
                <a:latin typeface="Arial" panose="020B0604020202020204" pitchFamily="34" charset="0"/>
                <a:cs typeface="Arial" panose="020B0604020202020204" pitchFamily="34" charset="0"/>
              </a:rPr>
              <a:t>potoke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posadite</a:t>
            </a:r>
            <a:r>
              <a:rPr lang="nb-NO" sz="2000" dirty="0">
                <a:solidFill>
                  <a:srgbClr val="0455A4"/>
                </a:solidFill>
                <a:latin typeface="Arial" panose="020B0604020202020204" pitchFamily="34" charset="0"/>
                <a:cs typeface="Arial" panose="020B0604020202020204" pitchFamily="34" charset="0"/>
              </a:rPr>
              <a:t> male </a:t>
            </a:r>
            <a:r>
              <a:rPr lang="nb-NO" sz="2000" dirty="0" err="1">
                <a:solidFill>
                  <a:srgbClr val="0455A4"/>
                </a:solidFill>
                <a:latin typeface="Arial" panose="020B0604020202020204" pitchFamily="34" charset="0"/>
                <a:cs typeface="Arial" panose="020B0604020202020204" pitchFamily="34" charset="0"/>
              </a:rPr>
              <a:t>žirove</a:t>
            </a:r>
            <a:endParaRPr lang="nb-NO" sz="2000" dirty="0">
              <a:solidFill>
                <a:srgbClr val="0455A4"/>
              </a:solidFill>
              <a:latin typeface="Arial" panose="020B0604020202020204" pitchFamily="34" charset="0"/>
              <a:cs typeface="Arial" panose="020B0604020202020204" pitchFamily="34" charset="0"/>
            </a:endParaRPr>
          </a:p>
        </p:txBody>
      </p:sp>
      <p:pic>
        <p:nvPicPr>
          <p:cNvPr id="13" name="Bilde 12">
            <a:extLst>
              <a:ext uri="{FF2B5EF4-FFF2-40B4-BE49-F238E27FC236}">
                <a16:creationId xmlns:a16="http://schemas.microsoft.com/office/drawing/2014/main" id="{841C5CCE-9F8A-F144-9A44-2CFA1F9EC9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97" y="2103594"/>
            <a:ext cx="3960439" cy="3132452"/>
          </a:xfrm>
          <a:prstGeom prst="rect">
            <a:avLst/>
          </a:prstGeom>
        </p:spPr>
      </p:pic>
      <p:sp>
        <p:nvSpPr>
          <p:cNvPr id="2" name="Rektangel 1">
            <a:extLst>
              <a:ext uri="{FF2B5EF4-FFF2-40B4-BE49-F238E27FC236}">
                <a16:creationId xmlns:a16="http://schemas.microsoft.com/office/drawing/2014/main" id="{30878915-3A9E-734B-9BCB-CCE179A87355}"/>
              </a:ext>
            </a:extLst>
          </p:cNvPr>
          <p:cNvSpPr/>
          <p:nvPr/>
        </p:nvSpPr>
        <p:spPr>
          <a:xfrm>
            <a:off x="2483768" y="599760"/>
            <a:ext cx="5832648" cy="1384995"/>
          </a:xfrm>
          <a:prstGeom prst="rect">
            <a:avLst/>
          </a:prstGeom>
        </p:spPr>
        <p:txBody>
          <a:bodyPr wrap="square">
            <a:spAutoFit/>
          </a:bodyPr>
          <a:lstStyle/>
          <a:p>
            <a:r>
              <a:rPr lang="nb-NO" sz="2800" b="1" dirty="0" err="1">
                <a:solidFill>
                  <a:srgbClr val="0455A4"/>
                </a:solidFill>
                <a:latin typeface="Arial" panose="020B0604020202020204" pitchFamily="34" charset="0"/>
                <a:cs typeface="Arial" panose="020B0604020202020204" pitchFamily="34" charset="0"/>
              </a:rPr>
              <a:t>Veliki</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potoci</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teku</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iz</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malih</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fontana</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visoki</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hrastovi</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izrastaju</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iz</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malih</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žirova</a:t>
            </a:r>
            <a:r>
              <a:rPr lang="nb-NO" sz="2800" b="1"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830733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50000" decel="5000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500" fill="hold"/>
                                        <p:tgtEl>
                                          <p:spTgt spid="13"/>
                                        </p:tgtEl>
                                        <p:attrNameLst>
                                          <p:attrName>ppt_x</p:attrName>
                                        </p:attrNameLst>
                                      </p:cBhvr>
                                      <p:tavLst>
                                        <p:tav tm="0">
                                          <p:val>
                                            <p:strVal val="0-#ppt_w/2"/>
                                          </p:val>
                                        </p:tav>
                                        <p:tav tm="100000">
                                          <p:val>
                                            <p:strVal val="#ppt_x"/>
                                          </p:val>
                                        </p:tav>
                                      </p:tavLst>
                                    </p:anim>
                                    <p:anim calcmode="lin" valueType="num">
                                      <p:cBhvr additive="base">
                                        <p:cTn id="8" dur="1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2" repeatCount="0" accel="50000" decel="50000" fill="hold" nodeType="clickEffect">
                                  <p:stCondLst>
                                    <p:cond delay="0"/>
                                  </p:stCondLst>
                                  <p:childTnLst>
                                    <p:anim calcmode="lin" valueType="num">
                                      <p:cBhvr additive="base">
                                        <p:cTn id="12" dur="1500"/>
                                        <p:tgtEl>
                                          <p:spTgt spid="13"/>
                                        </p:tgtEl>
                                        <p:attrNameLst>
                                          <p:attrName>ppt_x</p:attrName>
                                        </p:attrNameLst>
                                      </p:cBhvr>
                                      <p:tavLst>
                                        <p:tav tm="0">
                                          <p:val>
                                            <p:strVal val="ppt_x"/>
                                          </p:val>
                                        </p:tav>
                                        <p:tav tm="100000">
                                          <p:val>
                                            <p:strVal val="1+ppt_w/2"/>
                                          </p:val>
                                        </p:tav>
                                      </p:tavLst>
                                    </p:anim>
                                    <p:anim calcmode="lin" valueType="num">
                                      <p:cBhvr additive="base">
                                        <p:cTn id="13" dur="1500"/>
                                        <p:tgtEl>
                                          <p:spTgt spid="13"/>
                                        </p:tgtEl>
                                        <p:attrNameLst>
                                          <p:attrName>ppt_y</p:attrName>
                                        </p:attrNameLst>
                                      </p:cBhvr>
                                      <p:tavLst>
                                        <p:tav tm="0">
                                          <p:val>
                                            <p:strVal val="ppt_y"/>
                                          </p:val>
                                        </p:tav>
                                        <p:tav tm="100000">
                                          <p:val>
                                            <p:strVal val="ppt_y"/>
                                          </p:val>
                                        </p:tav>
                                      </p:tavLst>
                                    </p:anim>
                                    <p:set>
                                      <p:cBhvr>
                                        <p:cTn id="14" dur="1" fill="hold">
                                          <p:stCondLst>
                                            <p:cond delay="1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kstSylinder 9">
            <a:extLst>
              <a:ext uri="{FF2B5EF4-FFF2-40B4-BE49-F238E27FC236}">
                <a16:creationId xmlns:a16="http://schemas.microsoft.com/office/drawing/2014/main" id="{BC10BF41-5AA4-2341-99D6-D9E8A9795D35}"/>
              </a:ext>
            </a:extLst>
          </p:cNvPr>
          <p:cNvSpPr txBox="1"/>
          <p:nvPr/>
        </p:nvSpPr>
        <p:spPr>
          <a:xfrm>
            <a:off x="590550" y="195486"/>
            <a:ext cx="5277594"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Akcija</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daje</a:t>
            </a:r>
            <a:r>
              <a:rPr lang="nb-NO" sz="2800" b="1" dirty="0">
                <a:solidFill>
                  <a:srgbClr val="0455A4"/>
                </a:solidFill>
                <a:latin typeface="Arial" panose="020B0604020202020204" pitchFamily="34" charset="0"/>
                <a:cs typeface="Arial" panose="020B0604020202020204" pitchFamily="34" charset="0"/>
              </a:rPr>
              <a:t> stav</a:t>
            </a:r>
          </a:p>
        </p:txBody>
      </p:sp>
      <p:pic>
        <p:nvPicPr>
          <p:cNvPr id="11" name="Bilde 10">
            <a:extLst>
              <a:ext uri="{FF2B5EF4-FFF2-40B4-BE49-F238E27FC236}">
                <a16:creationId xmlns:a16="http://schemas.microsoft.com/office/drawing/2014/main" id="{D75D20F5-2FDB-3F49-9523-ADF28F51E6B8}"/>
              </a:ext>
            </a:extLst>
          </p:cNvPr>
          <p:cNvPicPr>
            <a:picLocks noChangeAspect="1"/>
          </p:cNvPicPr>
          <p:nvPr/>
        </p:nvPicPr>
        <p:blipFill rotWithShape="1">
          <a:blip r:embed="rId3"/>
          <a:srcRect l="24583" t="9231" r="26042"/>
          <a:stretch/>
        </p:blipFill>
        <p:spPr>
          <a:xfrm>
            <a:off x="1446143" y="2573543"/>
            <a:ext cx="2793706" cy="2086439"/>
          </a:xfrm>
          <a:prstGeom prst="rect">
            <a:avLst/>
          </a:prstGeom>
          <a:effectLst>
            <a:outerShdw blurRad="254000" dist="25400" dir="2700000" algn="tl" rotWithShape="0">
              <a:prstClr val="black">
                <a:alpha val="15000"/>
              </a:prstClr>
            </a:outerShdw>
          </a:effectLst>
        </p:spPr>
      </p:pic>
      <p:pic>
        <p:nvPicPr>
          <p:cNvPr id="12" name="Bilde 11">
            <a:extLst>
              <a:ext uri="{FF2B5EF4-FFF2-40B4-BE49-F238E27FC236}">
                <a16:creationId xmlns:a16="http://schemas.microsoft.com/office/drawing/2014/main" id="{3A41CCCF-39B1-FF47-B71B-7859AAD68053}"/>
              </a:ext>
            </a:extLst>
          </p:cNvPr>
          <p:cNvPicPr>
            <a:picLocks noChangeAspect="1"/>
          </p:cNvPicPr>
          <p:nvPr/>
        </p:nvPicPr>
        <p:blipFill rotWithShape="1">
          <a:blip r:embed="rId4"/>
          <a:srcRect t="11389" r="2243" b="2588"/>
          <a:stretch/>
        </p:blipFill>
        <p:spPr>
          <a:xfrm>
            <a:off x="2096200" y="838658"/>
            <a:ext cx="2143649" cy="1616173"/>
          </a:xfrm>
          <a:prstGeom prst="rect">
            <a:avLst/>
          </a:prstGeom>
          <a:effectLst>
            <a:outerShdw blurRad="254000" dist="25400" dir="2700000" algn="tl" rotWithShape="0">
              <a:prstClr val="black">
                <a:alpha val="15000"/>
              </a:prstClr>
            </a:outerShdw>
          </a:effectLst>
        </p:spPr>
      </p:pic>
      <p:grpSp>
        <p:nvGrpSpPr>
          <p:cNvPr id="13" name="Gruppe 12">
            <a:extLst>
              <a:ext uri="{FF2B5EF4-FFF2-40B4-BE49-F238E27FC236}">
                <a16:creationId xmlns:a16="http://schemas.microsoft.com/office/drawing/2014/main" id="{DE623D23-B9A9-3749-8757-800907158621}"/>
              </a:ext>
            </a:extLst>
          </p:cNvPr>
          <p:cNvGrpSpPr/>
          <p:nvPr/>
        </p:nvGrpSpPr>
        <p:grpSpPr>
          <a:xfrm>
            <a:off x="4379976" y="1018787"/>
            <a:ext cx="2972843" cy="2602224"/>
            <a:chOff x="4379976" y="1018787"/>
            <a:chExt cx="2972843" cy="2602224"/>
          </a:xfrm>
        </p:grpSpPr>
        <p:grpSp>
          <p:nvGrpSpPr>
            <p:cNvPr id="14" name="Gruppe 13">
              <a:extLst>
                <a:ext uri="{FF2B5EF4-FFF2-40B4-BE49-F238E27FC236}">
                  <a16:creationId xmlns:a16="http://schemas.microsoft.com/office/drawing/2014/main" id="{72C29261-0321-9248-A93D-B49689D6857D}"/>
                </a:ext>
              </a:extLst>
            </p:cNvPr>
            <p:cNvGrpSpPr/>
            <p:nvPr/>
          </p:nvGrpSpPr>
          <p:grpSpPr>
            <a:xfrm>
              <a:off x="4379976" y="1018787"/>
              <a:ext cx="2972843" cy="2602224"/>
              <a:chOff x="4379976" y="1018787"/>
              <a:chExt cx="2972843" cy="2602224"/>
            </a:xfrm>
          </p:grpSpPr>
          <p:pic>
            <p:nvPicPr>
              <p:cNvPr id="16" name="Bilde 15">
                <a:extLst>
                  <a:ext uri="{FF2B5EF4-FFF2-40B4-BE49-F238E27FC236}">
                    <a16:creationId xmlns:a16="http://schemas.microsoft.com/office/drawing/2014/main" id="{D43D1BD0-7C9B-884E-B0BF-111EF8A567DA}"/>
                  </a:ext>
                </a:extLst>
              </p:cNvPr>
              <p:cNvPicPr>
                <a:picLocks noChangeAspect="1"/>
              </p:cNvPicPr>
              <p:nvPr/>
            </p:nvPicPr>
            <p:blipFill rotWithShape="1">
              <a:blip r:embed="rId5"/>
              <a:srcRect l="30417" t="11346" r="30312" b="4039"/>
              <a:stretch/>
            </p:blipFill>
            <p:spPr>
              <a:xfrm>
                <a:off x="4379976" y="1018787"/>
                <a:ext cx="2972843" cy="2602224"/>
              </a:xfrm>
              <a:prstGeom prst="rect">
                <a:avLst/>
              </a:prstGeom>
              <a:effectLst>
                <a:outerShdw blurRad="254000" dist="25400" dir="2700000" algn="tl" rotWithShape="0">
                  <a:prstClr val="black">
                    <a:alpha val="15000"/>
                  </a:prstClr>
                </a:outerShdw>
              </a:effectLst>
            </p:spPr>
          </p:pic>
          <p:sp>
            <p:nvSpPr>
              <p:cNvPr id="17" name="Rektangel 16">
                <a:extLst>
                  <a:ext uri="{FF2B5EF4-FFF2-40B4-BE49-F238E27FC236}">
                    <a16:creationId xmlns:a16="http://schemas.microsoft.com/office/drawing/2014/main" id="{7FBD1704-9283-7B44-B8D6-2B18FBC7AD83}"/>
                  </a:ext>
                </a:extLst>
              </p:cNvPr>
              <p:cNvSpPr/>
              <p:nvPr/>
            </p:nvSpPr>
            <p:spPr>
              <a:xfrm>
                <a:off x="4644008" y="1347614"/>
                <a:ext cx="2448272"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sp>
          <p:nvSpPr>
            <p:cNvPr id="15" name="Rektangel 14">
              <a:extLst>
                <a:ext uri="{FF2B5EF4-FFF2-40B4-BE49-F238E27FC236}">
                  <a16:creationId xmlns:a16="http://schemas.microsoft.com/office/drawing/2014/main" id="{20B30F91-2105-2042-8707-44A5319D7DFA}"/>
                </a:ext>
              </a:extLst>
            </p:cNvPr>
            <p:cNvSpPr/>
            <p:nvPr/>
          </p:nvSpPr>
          <p:spPr>
            <a:xfrm>
              <a:off x="4572000" y="1317997"/>
              <a:ext cx="2455361" cy="461665"/>
            </a:xfrm>
            <a:prstGeom prst="rect">
              <a:avLst/>
            </a:prstGeom>
          </p:spPr>
          <p:txBody>
            <a:bodyPr wrap="square">
              <a:spAutoFit/>
            </a:bodyPr>
            <a:lstStyle/>
            <a:p>
              <a:pPr algn="ctr"/>
              <a:r>
                <a:rPr lang="nb-NO" sz="1200" dirty="0" err="1">
                  <a:solidFill>
                    <a:schemeClr val="tx1">
                      <a:lumMod val="65000"/>
                      <a:lumOff val="35000"/>
                    </a:schemeClr>
                  </a:solidFill>
                </a:rPr>
                <a:t>Six</a:t>
              </a:r>
              <a:r>
                <a:rPr lang="nb-NO" sz="1200" dirty="0">
                  <a:solidFill>
                    <a:schemeClr val="tx1">
                      <a:lumMod val="65000"/>
                      <a:lumOff val="35000"/>
                    </a:schemeClr>
                  </a:solidFill>
                </a:rPr>
                <a:t> </a:t>
              </a:r>
              <a:r>
                <a:rPr lang="nb-NO" sz="1200" dirty="0" err="1">
                  <a:solidFill>
                    <a:schemeClr val="tx1">
                      <a:lumMod val="65000"/>
                      <a:lumOff val="35000"/>
                    </a:schemeClr>
                  </a:solidFill>
                </a:rPr>
                <a:t>mayors</a:t>
              </a:r>
              <a:r>
                <a:rPr lang="nb-NO" sz="1200" dirty="0">
                  <a:solidFill>
                    <a:schemeClr val="tx1">
                      <a:lumMod val="65000"/>
                      <a:lumOff val="35000"/>
                    </a:schemeClr>
                  </a:solidFill>
                </a:rPr>
                <a:t> </a:t>
              </a:r>
              <a:r>
                <a:rPr lang="nb-NO" sz="1200" dirty="0" err="1">
                  <a:solidFill>
                    <a:schemeClr val="tx1">
                      <a:lumMod val="65000"/>
                      <a:lumOff val="35000"/>
                    </a:schemeClr>
                  </a:solidFill>
                </a:rPr>
                <a:t>tested</a:t>
              </a:r>
              <a:r>
                <a:rPr lang="nb-NO" sz="1200" dirty="0">
                  <a:solidFill>
                    <a:schemeClr val="tx1">
                      <a:lumMod val="65000"/>
                      <a:lumOff val="35000"/>
                    </a:schemeClr>
                  </a:solidFill>
                </a:rPr>
                <a:t> </a:t>
              </a:r>
              <a:r>
                <a:rPr lang="nb-NO" sz="1200" dirty="0" err="1">
                  <a:solidFill>
                    <a:schemeClr val="tx1">
                      <a:lumMod val="65000"/>
                      <a:lumOff val="35000"/>
                    </a:schemeClr>
                  </a:solidFill>
                </a:rPr>
                <a:t>climate</a:t>
              </a:r>
              <a:r>
                <a:rPr lang="nb-NO" sz="1200" dirty="0">
                  <a:solidFill>
                    <a:schemeClr val="tx1">
                      <a:lumMod val="65000"/>
                      <a:lumOff val="35000"/>
                    </a:schemeClr>
                  </a:solidFill>
                </a:rPr>
                <a:t> </a:t>
              </a:r>
              <a:r>
                <a:rPr lang="nb-NO" sz="1200" dirty="0" err="1">
                  <a:solidFill>
                    <a:schemeClr val="tx1">
                      <a:lumMod val="65000"/>
                      <a:lumOff val="35000"/>
                    </a:schemeClr>
                  </a:solidFill>
                </a:rPr>
                <a:t>friendly</a:t>
              </a:r>
              <a:r>
                <a:rPr lang="nb-NO" sz="1200" dirty="0">
                  <a:solidFill>
                    <a:schemeClr val="tx1">
                      <a:lumMod val="65000"/>
                      <a:lumOff val="35000"/>
                    </a:schemeClr>
                  </a:solidFill>
                </a:rPr>
                <a:t> </a:t>
              </a:r>
              <a:r>
                <a:rPr lang="nb-NO" sz="1200" dirty="0" err="1">
                  <a:solidFill>
                    <a:schemeClr val="tx1">
                      <a:lumMod val="65000"/>
                      <a:lumOff val="35000"/>
                    </a:schemeClr>
                  </a:solidFill>
                </a:rPr>
                <a:t>solutions</a:t>
              </a:r>
              <a:r>
                <a:rPr lang="nb-NO" sz="1200" dirty="0">
                  <a:solidFill>
                    <a:schemeClr val="tx1">
                      <a:lumMod val="65000"/>
                      <a:lumOff val="35000"/>
                    </a:schemeClr>
                  </a:solidFill>
                </a:rPr>
                <a:t> at </a:t>
              </a:r>
              <a:r>
                <a:rPr lang="nb-NO" sz="1200" dirty="0" err="1">
                  <a:solidFill>
                    <a:schemeClr val="tx1">
                      <a:lumMod val="65000"/>
                      <a:lumOff val="35000"/>
                    </a:schemeClr>
                  </a:solidFill>
                </a:rPr>
                <a:t>home</a:t>
              </a:r>
              <a:endParaRPr lang="nb-NO" sz="1200" dirty="0">
                <a:solidFill>
                  <a:schemeClr val="tx1">
                    <a:lumMod val="65000"/>
                    <a:lumOff val="35000"/>
                  </a:schemeClr>
                </a:solidFill>
              </a:endParaRPr>
            </a:p>
          </p:txBody>
        </p:sp>
      </p:grpSp>
      <p:pic>
        <p:nvPicPr>
          <p:cNvPr id="18" name="Bilde 17">
            <a:extLst>
              <a:ext uri="{FF2B5EF4-FFF2-40B4-BE49-F238E27FC236}">
                <a16:creationId xmlns:a16="http://schemas.microsoft.com/office/drawing/2014/main" id="{4D301671-E68A-3A49-9C34-D80BD1AD2CA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836" t="34375" r="3161" b="15520"/>
          <a:stretch/>
        </p:blipFill>
        <p:spPr>
          <a:xfrm>
            <a:off x="4379976" y="3671824"/>
            <a:ext cx="3936987" cy="1193110"/>
          </a:xfrm>
          <a:prstGeom prst="rect">
            <a:avLst/>
          </a:prstGeom>
        </p:spPr>
      </p:pic>
    </p:spTree>
    <p:extLst>
      <p:ext uri="{BB962C8B-B14F-4D97-AF65-F5344CB8AC3E}">
        <p14:creationId xmlns:p14="http://schemas.microsoft.com/office/powerpoint/2010/main" val="16036307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Sylinder 4">
            <a:extLst>
              <a:ext uri="{FF2B5EF4-FFF2-40B4-BE49-F238E27FC236}">
                <a16:creationId xmlns:a16="http://schemas.microsoft.com/office/drawing/2014/main" id="{364B74A2-0E4D-9F41-89E4-291684590B25}"/>
              </a:ext>
            </a:extLst>
          </p:cNvPr>
          <p:cNvSpPr txBox="1"/>
          <p:nvPr/>
        </p:nvSpPr>
        <p:spPr>
          <a:xfrm>
            <a:off x="590550" y="195486"/>
            <a:ext cx="4197474"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Učinkovite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činjenice</a:t>
            </a:r>
            <a:endParaRPr lang="nb-NO" sz="2800" b="1" dirty="0">
              <a:solidFill>
                <a:srgbClr val="0455A4"/>
              </a:solidFill>
              <a:latin typeface="Arial" panose="020B0604020202020204" pitchFamily="34" charset="0"/>
              <a:cs typeface="Arial" panose="020B0604020202020204" pitchFamily="34" charset="0"/>
            </a:endParaRPr>
          </a:p>
        </p:txBody>
      </p:sp>
      <p:pic>
        <p:nvPicPr>
          <p:cNvPr id="6" name="Bilde 5">
            <a:extLst>
              <a:ext uri="{FF2B5EF4-FFF2-40B4-BE49-F238E27FC236}">
                <a16:creationId xmlns:a16="http://schemas.microsoft.com/office/drawing/2014/main" id="{8CEB908F-EEC2-2D4D-8C95-9DE1CD009B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624" y="1275606"/>
            <a:ext cx="6699512" cy="3248248"/>
          </a:xfrm>
          <a:prstGeom prst="rect">
            <a:avLst/>
          </a:prstGeom>
        </p:spPr>
      </p:pic>
    </p:spTree>
    <p:extLst>
      <p:ext uri="{BB962C8B-B14F-4D97-AF65-F5344CB8AC3E}">
        <p14:creationId xmlns:p14="http://schemas.microsoft.com/office/powerpoint/2010/main" val="34940434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Sylinder 5">
            <a:extLst>
              <a:ext uri="{FF2B5EF4-FFF2-40B4-BE49-F238E27FC236}">
                <a16:creationId xmlns:a16="http://schemas.microsoft.com/office/drawing/2014/main" id="{1F9C61D0-DE9B-9940-AB82-7FDE9AB94A2E}"/>
              </a:ext>
            </a:extLst>
          </p:cNvPr>
          <p:cNvSpPr txBox="1"/>
          <p:nvPr/>
        </p:nvSpPr>
        <p:spPr>
          <a:xfrm>
            <a:off x="-108520" y="1851670"/>
            <a:ext cx="3492388" cy="830997"/>
          </a:xfrm>
          <a:prstGeom prst="rect">
            <a:avLst/>
          </a:prstGeom>
          <a:noFill/>
        </p:spPr>
        <p:txBody>
          <a:bodyPr wrap="square" lIns="0" rtlCol="0">
            <a:spAutoFit/>
          </a:bodyPr>
          <a:lstStyle/>
          <a:p>
            <a:pPr algn="ctr"/>
            <a:r>
              <a:rPr lang="nb-NO" sz="4800" b="1" dirty="0" err="1">
                <a:solidFill>
                  <a:srgbClr val="0455A4"/>
                </a:solidFill>
                <a:latin typeface="Arial" panose="020B0604020202020204" pitchFamily="34" charset="0"/>
                <a:cs typeface="Arial" panose="020B0604020202020204" pitchFamily="34" charset="0"/>
              </a:rPr>
              <a:t>Slučaj</a:t>
            </a:r>
            <a:endParaRPr lang="nb-NO" sz="4800" b="1" dirty="0">
              <a:solidFill>
                <a:srgbClr val="0455A4"/>
              </a:solidFill>
              <a:latin typeface="Arial" panose="020B0604020202020204" pitchFamily="34" charset="0"/>
              <a:cs typeface="Arial" panose="020B0604020202020204" pitchFamily="34" charset="0"/>
            </a:endParaRPr>
          </a:p>
        </p:txBody>
      </p:sp>
      <p:pic>
        <p:nvPicPr>
          <p:cNvPr id="5" name="Bilde 4">
            <a:extLst>
              <a:ext uri="{FF2B5EF4-FFF2-40B4-BE49-F238E27FC236}">
                <a16:creationId xmlns:a16="http://schemas.microsoft.com/office/drawing/2014/main" id="{E0C9F9E7-639B-9A44-9C56-8FD0FDFF6D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58541" y="53875"/>
            <a:ext cx="6317915" cy="5163191"/>
          </a:xfrm>
          <a:prstGeom prst="rect">
            <a:avLst/>
          </a:prstGeom>
        </p:spPr>
      </p:pic>
    </p:spTree>
    <p:extLst>
      <p:ext uri="{BB962C8B-B14F-4D97-AF65-F5344CB8AC3E}">
        <p14:creationId xmlns:p14="http://schemas.microsoft.com/office/powerpoint/2010/main" val="1747091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C5C93DB8-F868-A448-BD20-36151140879E}"/>
              </a:ext>
            </a:extLst>
          </p:cNvPr>
          <p:cNvSpPr/>
          <p:nvPr/>
        </p:nvSpPr>
        <p:spPr>
          <a:xfrm>
            <a:off x="4572000" y="8442"/>
            <a:ext cx="4572000" cy="5143500"/>
          </a:xfrm>
          <a:prstGeom prst="rect">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 name="Tittel 1"/>
          <p:cNvSpPr>
            <a:spLocks noGrp="1"/>
          </p:cNvSpPr>
          <p:nvPr>
            <p:ph type="title"/>
          </p:nvPr>
        </p:nvSpPr>
        <p:spPr>
          <a:xfrm>
            <a:off x="5162550" y="899030"/>
            <a:ext cx="2757314" cy="500459"/>
          </a:xfrm>
        </p:spPr>
        <p:txBody>
          <a:bodyPr lIns="0">
            <a:noAutofit/>
          </a:bodyPr>
          <a:lstStyle/>
          <a:p>
            <a:pPr algn="l"/>
            <a:r>
              <a:rPr lang="nb-NO" sz="2800" b="1" dirty="0" err="1">
                <a:solidFill>
                  <a:schemeClr val="bg1"/>
                </a:solidFill>
                <a:latin typeface="Arial" panose="020B0604020202020204" pitchFamily="34" charset="0"/>
                <a:cs typeface="Arial" panose="020B0604020202020204" pitchFamily="34" charset="0"/>
              </a:rPr>
              <a:t>Slučaj</a:t>
            </a:r>
            <a:r>
              <a:rPr lang="nb-NO" sz="2800" b="1" dirty="0">
                <a:solidFill>
                  <a:schemeClr val="bg1"/>
                </a:solidFill>
                <a:latin typeface="Arial" panose="020B0604020202020204" pitchFamily="34" charset="0"/>
                <a:cs typeface="Arial" panose="020B0604020202020204" pitchFamily="34" charset="0"/>
              </a:rPr>
              <a:t> 1</a:t>
            </a:r>
          </a:p>
        </p:txBody>
      </p:sp>
      <p:sp>
        <p:nvSpPr>
          <p:cNvPr id="4" name="Plassholder for innhold 2"/>
          <p:cNvSpPr>
            <a:spLocks noGrp="1"/>
          </p:cNvSpPr>
          <p:nvPr>
            <p:ph idx="1"/>
          </p:nvPr>
        </p:nvSpPr>
        <p:spPr>
          <a:xfrm>
            <a:off x="5162551" y="1482807"/>
            <a:ext cx="3405385" cy="2800500"/>
          </a:xfrm>
        </p:spPr>
        <p:txBody>
          <a:bodyPr lIns="0">
            <a:noAutofit/>
          </a:bodyPr>
          <a:lstStyle/>
          <a:p>
            <a:pPr marL="0" indent="0">
              <a:buNone/>
            </a:pPr>
            <a:r>
              <a:rPr lang="nb-NO" sz="1200" dirty="0" err="1">
                <a:solidFill>
                  <a:schemeClr val="bg1"/>
                </a:solidFill>
                <a:latin typeface="Arial" panose="020B0604020202020204" pitchFamily="34" charset="0"/>
                <a:cs typeface="Arial" panose="020B0604020202020204" pitchFamily="34" charset="0"/>
              </a:rPr>
              <a:t>Komunikatorica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klimu</a:t>
            </a:r>
            <a:r>
              <a:rPr lang="nb-NO" sz="1200" dirty="0">
                <a:solidFill>
                  <a:schemeClr val="bg1"/>
                </a:solidFill>
                <a:latin typeface="Arial" panose="020B0604020202020204" pitchFamily="34" charset="0"/>
                <a:cs typeface="Arial" panose="020B0604020202020204" pitchFamily="34" charset="0"/>
              </a:rPr>
              <a:t> grada </a:t>
            </a:r>
            <a:r>
              <a:rPr lang="nb-NO" sz="1200" dirty="0" err="1">
                <a:solidFill>
                  <a:schemeClr val="bg1"/>
                </a:solidFill>
                <a:latin typeface="Arial" panose="020B0604020202020204" pitchFamily="34" charset="0"/>
                <a:cs typeface="Arial" panose="020B0604020202020204" pitchFamily="34" charset="0"/>
              </a:rPr>
              <a:t>Ostrograda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Lucija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Grinč</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upravo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otvorila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kutiju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bajadera</a:t>
            </a:r>
            <a:r>
              <a:rPr lang="nb-NO" sz="1200" dirty="0">
                <a:solidFill>
                  <a:schemeClr val="bg1"/>
                </a:solidFill>
                <a:latin typeface="Arial" panose="020B0604020202020204" pitchFamily="34" charset="0"/>
                <a:cs typeface="Arial" panose="020B0604020202020204" pitchFamily="34" charset="0"/>
              </a:rPr>
              <a:t> i </a:t>
            </a:r>
            <a:r>
              <a:rPr lang="nb-NO" sz="1200" dirty="0" err="1">
                <a:solidFill>
                  <a:schemeClr val="bg1"/>
                </a:solidFill>
                <a:latin typeface="Arial" panose="020B0604020202020204" pitchFamily="34" charset="0"/>
                <a:cs typeface="Arial" panose="020B0604020202020204" pitchFamily="34" charset="0"/>
              </a:rPr>
              <a:t>napunila</a:t>
            </a:r>
            <a:r>
              <a:rPr lang="nb-NO" sz="1200" dirty="0">
                <a:solidFill>
                  <a:schemeClr val="bg1"/>
                </a:solidFill>
                <a:latin typeface="Arial" panose="020B0604020202020204" pitchFamily="34" charset="0"/>
                <a:cs typeface="Arial" panose="020B0604020202020204" pitchFamily="34" charset="0"/>
              </a:rPr>
              <a:t> si </a:t>
            </a:r>
            <a:r>
              <a:rPr lang="nb-NO" sz="1200" dirty="0" err="1">
                <a:solidFill>
                  <a:schemeClr val="bg1"/>
                </a:solidFill>
                <a:latin typeface="Arial" panose="020B0604020202020204" pitchFamily="34" charset="0"/>
                <a:cs typeface="Arial" panose="020B0604020202020204" pitchFamily="34" charset="0"/>
              </a:rPr>
              <a:t>šalicu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kavom</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Iznenada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s </a:t>
            </a:r>
            <a:r>
              <a:rPr lang="nb-NO" sz="1200" dirty="0" err="1">
                <a:solidFill>
                  <a:schemeClr val="bg1"/>
                </a:solidFill>
                <a:latin typeface="Arial" panose="020B0604020202020204" pitchFamily="34" charset="0"/>
                <a:cs typeface="Arial" panose="020B0604020202020204" pitchFamily="34" charset="0"/>
              </a:rPr>
              <a:t>hodnika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čula</a:t>
            </a:r>
            <a:r>
              <a:rPr lang="nb-NO" sz="1200" dirty="0">
                <a:solidFill>
                  <a:schemeClr val="bg1"/>
                </a:solidFill>
                <a:latin typeface="Arial" panose="020B0604020202020204" pitchFamily="34" charset="0"/>
                <a:cs typeface="Arial" panose="020B0604020202020204" pitchFamily="34" charset="0"/>
              </a:rPr>
              <a:t> glas Marko </a:t>
            </a:r>
            <a:r>
              <a:rPr lang="nb-NO" sz="1200" dirty="0" err="1">
                <a:solidFill>
                  <a:schemeClr val="bg1"/>
                </a:solidFill>
                <a:latin typeface="Arial" panose="020B0604020202020204" pitchFamily="34" charset="0"/>
                <a:cs typeface="Arial" panose="020B0604020202020204" pitchFamily="34" charset="0"/>
              </a:rPr>
              <a:t>Radina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iz</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tehničkog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odjela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koji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kao</a:t>
            </a:r>
            <a:r>
              <a:rPr lang="nb-NO" sz="1200" dirty="0">
                <a:solidFill>
                  <a:schemeClr val="bg1"/>
                </a:solidFill>
                <a:latin typeface="Arial" panose="020B0604020202020204" pitchFamily="34" charset="0"/>
                <a:cs typeface="Arial" panose="020B0604020202020204" pitchFamily="34" charset="0"/>
              </a:rPr>
              <a:t> i </a:t>
            </a:r>
            <a:r>
              <a:rPr lang="nb-NO" sz="1200" dirty="0" err="1">
                <a:solidFill>
                  <a:schemeClr val="bg1"/>
                </a:solidFill>
                <a:latin typeface="Arial" panose="020B0604020202020204" pitchFamily="34" charset="0"/>
                <a:cs typeface="Arial" panose="020B0604020202020204" pitchFamily="34" charset="0"/>
              </a:rPr>
              <a:t>obično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glasno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razgovarao</a:t>
            </a:r>
            <a:r>
              <a:rPr lang="nb-NO" sz="1200" dirty="0">
                <a:solidFill>
                  <a:schemeClr val="bg1"/>
                </a:solidFill>
                <a:latin typeface="Arial" panose="020B0604020202020204" pitchFamily="34" charset="0"/>
                <a:cs typeface="Arial" panose="020B0604020202020204" pitchFamily="34" charset="0"/>
              </a:rPr>
              <a:t> s </a:t>
            </a:r>
            <a:r>
              <a:rPr lang="nb-NO" sz="1200" dirty="0" err="1">
                <a:solidFill>
                  <a:schemeClr val="bg1"/>
                </a:solidFill>
                <a:latin typeface="Arial" panose="020B0604020202020204" pitchFamily="34" charset="0"/>
                <a:cs typeface="Arial" panose="020B0604020202020204" pitchFamily="34" charset="0"/>
              </a:rPr>
              <a:t>nekim</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preko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mobitela</a:t>
            </a:r>
            <a:r>
              <a:rPr lang="nb-NO" sz="1200"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dirty="0">
                <a:solidFill>
                  <a:schemeClr val="bg1"/>
                </a:solidFill>
                <a:latin typeface="Arial" panose="020B0604020202020204" pitchFamily="34" charset="0"/>
                <a:cs typeface="Arial" panose="020B0604020202020204" pitchFamily="34" charset="0"/>
              </a:rPr>
              <a:t>– Da, da, </a:t>
            </a:r>
            <a:r>
              <a:rPr lang="nb-NO" sz="1200" dirty="0" err="1">
                <a:solidFill>
                  <a:schemeClr val="bg1"/>
                </a:solidFill>
                <a:latin typeface="Arial" panose="020B0604020202020204" pitchFamily="34" charset="0"/>
                <a:cs typeface="Arial" panose="020B0604020202020204" pitchFamily="34" charset="0"/>
              </a:rPr>
              <a:t>samo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isporučite</a:t>
            </a:r>
            <a:r>
              <a:rPr lang="nb-NO" sz="1200" dirty="0">
                <a:solidFill>
                  <a:schemeClr val="bg1"/>
                </a:solidFill>
                <a:latin typeface="Arial" panose="020B0604020202020204" pitchFamily="34" charset="0"/>
                <a:cs typeface="Arial" panose="020B0604020202020204" pitchFamily="34" charset="0"/>
              </a:rPr>
              <a:t> auto </a:t>
            </a:r>
            <a:r>
              <a:rPr lang="nb-NO" sz="1200" dirty="0" err="1">
                <a:solidFill>
                  <a:schemeClr val="bg1"/>
                </a:solidFill>
                <a:latin typeface="Arial" panose="020B0604020202020204" pitchFamily="34" charset="0"/>
                <a:cs typeface="Arial" panose="020B0604020202020204" pitchFamily="34" charset="0"/>
              </a:rPr>
              <a:t>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parking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ispred</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doma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zdravlja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dečki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će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dobiti</a:t>
            </a:r>
            <a:r>
              <a:rPr lang="nb-NO" sz="1200" dirty="0">
                <a:solidFill>
                  <a:schemeClr val="bg1"/>
                </a:solidFill>
                <a:latin typeface="Arial" panose="020B0604020202020204" pitchFamily="34" charset="0"/>
                <a:cs typeface="Arial" panose="020B0604020202020204" pitchFamily="34" charset="0"/>
              </a:rPr>
              <a:t> kabel </a:t>
            </a:r>
            <a:r>
              <a:rPr lang="nb-NO" sz="1200" dirty="0" err="1">
                <a:solidFill>
                  <a:schemeClr val="bg1"/>
                </a:solidFill>
                <a:latin typeface="Arial" panose="020B0604020202020204" pitchFamily="34" charset="0"/>
                <a:cs typeface="Arial" panose="020B0604020202020204" pitchFamily="34" charset="0"/>
              </a:rPr>
              <a:t>za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punjenje</a:t>
            </a:r>
            <a:r>
              <a:rPr lang="nb-NO" sz="1200" dirty="0">
                <a:solidFill>
                  <a:schemeClr val="bg1"/>
                </a:solidFill>
                <a:latin typeface="Arial" panose="020B0604020202020204" pitchFamily="34" charset="0"/>
                <a:cs typeface="Arial" panose="020B0604020202020204" pitchFamily="34" charset="0"/>
              </a:rPr>
              <a:t> do </a:t>
            </a:r>
            <a:r>
              <a:rPr lang="nb-NO" sz="1200" dirty="0" err="1">
                <a:solidFill>
                  <a:schemeClr val="bg1"/>
                </a:solidFill>
                <a:latin typeface="Arial" panose="020B0604020202020204" pitchFamily="34" charset="0"/>
                <a:cs typeface="Arial" panose="020B0604020202020204" pitchFamily="34" charset="0"/>
              </a:rPr>
              <a:t>kraja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tjedna</a:t>
            </a:r>
            <a:r>
              <a:rPr lang="nb-NO" sz="1200" dirty="0">
                <a:solidFill>
                  <a:schemeClr val="bg1"/>
                </a:solidFill>
                <a:latin typeface="Arial" panose="020B0604020202020204" pitchFamily="34" charset="0"/>
                <a:cs typeface="Arial" panose="020B0604020202020204" pitchFamily="34" charset="0"/>
              </a:rPr>
              <a:t>. Marko </a:t>
            </a:r>
            <a:r>
              <a:rPr lang="nb-NO" sz="1200" dirty="0" err="1">
                <a:solidFill>
                  <a:schemeClr val="bg1"/>
                </a:solidFill>
                <a:latin typeface="Arial" panose="020B0604020202020204" pitchFamily="34" charset="0"/>
                <a:cs typeface="Arial" panose="020B0604020202020204" pitchFamily="34" charset="0"/>
              </a:rPr>
              <a:t>obavještava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Luciju</a:t>
            </a:r>
            <a:r>
              <a:rPr lang="nb-NO" sz="1200" dirty="0">
                <a:solidFill>
                  <a:schemeClr val="bg1"/>
                </a:solidFill>
                <a:latin typeface="Arial" panose="020B0604020202020204" pitchFamily="34" charset="0"/>
                <a:cs typeface="Arial" panose="020B0604020202020204" pitchFamily="34" charset="0"/>
              </a:rPr>
              <a:t> da </a:t>
            </a:r>
            <a:r>
              <a:rPr lang="nb-NO" sz="1200" dirty="0" err="1">
                <a:solidFill>
                  <a:schemeClr val="bg1"/>
                </a:solidFill>
                <a:latin typeface="Arial" panose="020B0604020202020204" pitchFamily="34" charset="0"/>
                <a:cs typeface="Arial" panose="020B0604020202020204" pitchFamily="34" charset="0"/>
              </a:rPr>
              <a:t>će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općina</a:t>
            </a:r>
            <a:r>
              <a:rPr lang="nb-NO" sz="1200" dirty="0">
                <a:solidFill>
                  <a:schemeClr val="bg1"/>
                </a:solidFill>
                <a:latin typeface="Arial" panose="020B0604020202020204" pitchFamily="34" charset="0"/>
                <a:cs typeface="Arial" panose="020B0604020202020204" pitchFamily="34" charset="0"/>
              </a:rPr>
              <a:t> do </a:t>
            </a:r>
            <a:r>
              <a:rPr lang="nb-NO" sz="1200" dirty="0" err="1">
                <a:solidFill>
                  <a:schemeClr val="bg1"/>
                </a:solidFill>
                <a:latin typeface="Arial" panose="020B0604020202020204" pitchFamily="34" charset="0"/>
                <a:cs typeface="Arial" panose="020B0604020202020204" pitchFamily="34" charset="0"/>
              </a:rPr>
              <a:t>sljedećeg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tjedna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imati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prvi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električni</a:t>
            </a:r>
            <a:r>
              <a:rPr lang="nb-NO" sz="1200" dirty="0">
                <a:solidFill>
                  <a:schemeClr val="bg1"/>
                </a:solidFill>
                <a:latin typeface="Arial" panose="020B0604020202020204" pitchFamily="34" charset="0"/>
                <a:cs typeface="Arial" panose="020B0604020202020204" pitchFamily="34" charset="0"/>
              </a:rPr>
              <a:t> automobil.  </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b="1" dirty="0" err="1">
                <a:solidFill>
                  <a:schemeClr val="bg1"/>
                </a:solidFill>
                <a:latin typeface="Arial" panose="020B0604020202020204" pitchFamily="34" charset="0"/>
                <a:cs typeface="Arial" panose="020B0604020202020204" pitchFamily="34" charset="0"/>
              </a:rPr>
              <a:t>Što</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će</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učiniti</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Lucija</a:t>
            </a:r>
            <a:r>
              <a:rPr lang="nb-NO" sz="1200" b="1" dirty="0">
                <a:solidFill>
                  <a:schemeClr val="bg1"/>
                </a:solidFill>
                <a:latin typeface="Arial" panose="020B0604020202020204" pitchFamily="34" charset="0"/>
                <a:cs typeface="Arial" panose="020B0604020202020204" pitchFamily="34" charset="0"/>
              </a:rPr>
              <a:t>?</a:t>
            </a:r>
          </a:p>
        </p:txBody>
      </p:sp>
      <p:pic>
        <p:nvPicPr>
          <p:cNvPr id="6" name="Bilde 5">
            <a:extLst>
              <a:ext uri="{FF2B5EF4-FFF2-40B4-BE49-F238E27FC236}">
                <a16:creationId xmlns:a16="http://schemas.microsoft.com/office/drawing/2014/main" id="{99BE57CB-0BEE-4A40-BBEA-B27DF58BFF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850" y="555626"/>
            <a:ext cx="4146068" cy="4132905"/>
          </a:xfrm>
          <a:prstGeom prst="rect">
            <a:avLst/>
          </a:prstGeom>
        </p:spPr>
      </p:pic>
    </p:spTree>
    <p:extLst>
      <p:ext uri="{BB962C8B-B14F-4D97-AF65-F5344CB8AC3E}">
        <p14:creationId xmlns:p14="http://schemas.microsoft.com/office/powerpoint/2010/main" val="36400318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5F8C10F4-0E8B-B34D-94A8-6975059D48A0}"/>
              </a:ext>
            </a:extLst>
          </p:cNvPr>
          <p:cNvSpPr/>
          <p:nvPr/>
        </p:nvSpPr>
        <p:spPr>
          <a:xfrm>
            <a:off x="9236" y="0"/>
            <a:ext cx="4572000" cy="5143500"/>
          </a:xfrm>
          <a:prstGeom prst="rect">
            <a:avLst/>
          </a:prstGeom>
          <a:solidFill>
            <a:srgbClr val="008A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 name="Tittel 1"/>
          <p:cNvSpPr>
            <a:spLocks noGrp="1"/>
          </p:cNvSpPr>
          <p:nvPr>
            <p:ph type="title"/>
          </p:nvPr>
        </p:nvSpPr>
        <p:spPr>
          <a:xfrm>
            <a:off x="537252" y="771550"/>
            <a:ext cx="3144391" cy="333645"/>
          </a:xfrm>
        </p:spPr>
        <p:txBody>
          <a:bodyPr lIns="0">
            <a:noAutofit/>
          </a:bodyPr>
          <a:lstStyle/>
          <a:p>
            <a:pPr algn="l"/>
            <a:r>
              <a:rPr lang="nb-NO" sz="2800" b="1" dirty="0" err="1">
                <a:solidFill>
                  <a:schemeClr val="bg1"/>
                </a:solidFill>
                <a:latin typeface="Arial" panose="020B0604020202020204" pitchFamily="34" charset="0"/>
                <a:cs typeface="Arial" panose="020B0604020202020204" pitchFamily="34" charset="0"/>
              </a:rPr>
              <a:t>Slučaj</a:t>
            </a:r>
            <a:r>
              <a:rPr lang="nb-NO" sz="2800" b="1" dirty="0">
                <a:solidFill>
                  <a:schemeClr val="bg1"/>
                </a:solidFill>
                <a:latin typeface="Arial" panose="020B0604020202020204" pitchFamily="34" charset="0"/>
                <a:cs typeface="Arial" panose="020B0604020202020204" pitchFamily="34" charset="0"/>
              </a:rPr>
              <a:t> 2</a:t>
            </a:r>
          </a:p>
        </p:txBody>
      </p:sp>
      <p:sp>
        <p:nvSpPr>
          <p:cNvPr id="5" name="Plassholder for innhold 2"/>
          <p:cNvSpPr>
            <a:spLocks noGrp="1"/>
          </p:cNvSpPr>
          <p:nvPr>
            <p:ph idx="1"/>
          </p:nvPr>
        </p:nvSpPr>
        <p:spPr>
          <a:xfrm>
            <a:off x="537253" y="1264104"/>
            <a:ext cx="3616325" cy="3251862"/>
          </a:xfrm>
        </p:spPr>
        <p:txBody>
          <a:bodyPr lIns="0" rIns="90000">
            <a:noAutofit/>
          </a:bodyPr>
          <a:lstStyle/>
          <a:p>
            <a:pPr marL="0" indent="0">
              <a:buNone/>
            </a:pPr>
            <a:r>
              <a:rPr lang="nb-NO" sz="1200" dirty="0" err="1">
                <a:solidFill>
                  <a:schemeClr val="bg1"/>
                </a:solidFill>
                <a:latin typeface="Arial" panose="020B0604020202020204" pitchFamily="34" charset="0"/>
                <a:cs typeface="Arial" panose="020B0604020202020204" pitchFamily="34" charset="0"/>
              </a:rPr>
              <a:t>Komunikatorica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klimu</a:t>
            </a:r>
            <a:r>
              <a:rPr lang="nb-NO" sz="1200" dirty="0">
                <a:solidFill>
                  <a:schemeClr val="bg1"/>
                </a:solidFill>
                <a:latin typeface="Arial" panose="020B0604020202020204" pitchFamily="34" charset="0"/>
                <a:cs typeface="Arial" panose="020B0604020202020204" pitchFamily="34" charset="0"/>
              </a:rPr>
              <a:t> grada </a:t>
            </a:r>
            <a:r>
              <a:rPr lang="nb-NO" sz="1200" dirty="0" err="1">
                <a:solidFill>
                  <a:schemeClr val="bg1"/>
                </a:solidFill>
                <a:latin typeface="Arial" panose="020B0604020202020204" pitchFamily="34" charset="0"/>
                <a:cs typeface="Arial" panose="020B0604020202020204" pitchFamily="34" charset="0"/>
              </a:rPr>
              <a:t>Ostrograda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Lucija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Grinč</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parkirala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svoj</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bicikl</a:t>
            </a:r>
            <a:r>
              <a:rPr lang="nb-NO" sz="1200" dirty="0">
                <a:solidFill>
                  <a:schemeClr val="bg1"/>
                </a:solidFill>
                <a:latin typeface="Arial" panose="020B0604020202020204" pitchFamily="34" charset="0"/>
                <a:cs typeface="Arial" panose="020B0604020202020204" pitchFamily="34" charset="0"/>
              </a:rPr>
              <a:t> i </a:t>
            </a:r>
            <a:r>
              <a:rPr lang="nb-NO" sz="1200" dirty="0" err="1">
                <a:solidFill>
                  <a:schemeClr val="bg1"/>
                </a:solidFill>
                <a:latin typeface="Arial" panose="020B0604020202020204" pitchFamily="34" charset="0"/>
                <a:cs typeface="Arial" panose="020B0604020202020204" pitchFamily="34" charset="0"/>
              </a:rPr>
              <a:t>veselo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pozdravila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Bojana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Grašu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odgojitelja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iz</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vrtića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koji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radi</a:t>
            </a:r>
            <a:r>
              <a:rPr lang="nb-NO" sz="1200" dirty="0">
                <a:solidFill>
                  <a:schemeClr val="bg1"/>
                </a:solidFill>
                <a:latin typeface="Arial" panose="020B0604020202020204" pitchFamily="34" charset="0"/>
                <a:cs typeface="Arial" panose="020B0604020202020204" pitchFamily="34" charset="0"/>
              </a:rPr>
              <a:t> u </a:t>
            </a:r>
            <a:r>
              <a:rPr lang="nb-NO" sz="1200" dirty="0" err="1">
                <a:solidFill>
                  <a:schemeClr val="bg1"/>
                </a:solidFill>
                <a:latin typeface="Arial" panose="020B0604020202020204" pitchFamily="34" charset="0"/>
                <a:cs typeface="Arial" panose="020B0604020202020204" pitchFamily="34" charset="0"/>
              </a:rPr>
              <a:t>susjednoj</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zgradi</a:t>
            </a:r>
            <a:r>
              <a:rPr lang="nb-NO" sz="1200" dirty="0">
                <a:solidFill>
                  <a:schemeClr val="bg1"/>
                </a:solidFill>
                <a:latin typeface="Arial" panose="020B0604020202020204" pitchFamily="34" charset="0"/>
                <a:cs typeface="Arial" panose="020B0604020202020204" pitchFamily="34" charset="0"/>
              </a:rPr>
              <a:t> do </a:t>
            </a:r>
            <a:r>
              <a:rPr lang="nb-NO" sz="1200" dirty="0" err="1">
                <a:solidFill>
                  <a:schemeClr val="bg1"/>
                </a:solidFill>
                <a:latin typeface="Arial" panose="020B0604020202020204" pitchFamily="34" charset="0"/>
                <a:cs typeface="Arial" panose="020B0604020202020204" pitchFamily="34" charset="0"/>
              </a:rPr>
              <a:t>zgrade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gradske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uprave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Gledala</a:t>
            </a:r>
            <a:r>
              <a:rPr lang="nb-NO" sz="1200" dirty="0">
                <a:solidFill>
                  <a:schemeClr val="bg1"/>
                </a:solidFill>
                <a:latin typeface="Arial" panose="020B0604020202020204" pitchFamily="34" charset="0"/>
                <a:cs typeface="Arial" panose="020B0604020202020204" pitchFamily="34" charset="0"/>
              </a:rPr>
              <a:t> ga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kako</a:t>
            </a:r>
            <a:r>
              <a:rPr lang="nb-NO" sz="1200" dirty="0">
                <a:solidFill>
                  <a:schemeClr val="bg1"/>
                </a:solidFill>
                <a:latin typeface="Arial" panose="020B0604020202020204" pitchFamily="34" charset="0"/>
                <a:cs typeface="Arial" panose="020B0604020202020204" pitchFamily="34" charset="0"/>
              </a:rPr>
              <a:t> sve </a:t>
            </a:r>
            <a:r>
              <a:rPr lang="nb-NO" sz="1200" dirty="0" err="1">
                <a:solidFill>
                  <a:schemeClr val="bg1"/>
                </a:solidFill>
                <a:latin typeface="Arial" panose="020B0604020202020204" pitchFamily="34" charset="0"/>
                <a:cs typeface="Arial" panose="020B0604020202020204" pitchFamily="34" charset="0"/>
              </a:rPr>
              <a:t>prazne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kartone</a:t>
            </a:r>
            <a:r>
              <a:rPr lang="nb-NO" sz="1200" dirty="0">
                <a:solidFill>
                  <a:schemeClr val="bg1"/>
                </a:solidFill>
                <a:latin typeface="Arial" panose="020B0604020202020204" pitchFamily="34" charset="0"/>
                <a:cs typeface="Arial" panose="020B0604020202020204" pitchFamily="34" charset="0"/>
              </a:rPr>
              <a:t> od </a:t>
            </a:r>
            <a:r>
              <a:rPr lang="nb-NO" sz="1200" dirty="0" err="1">
                <a:solidFill>
                  <a:schemeClr val="bg1"/>
                </a:solidFill>
                <a:latin typeface="Arial" panose="020B0604020202020204" pitchFamily="34" charset="0"/>
                <a:cs typeface="Arial" panose="020B0604020202020204" pitchFamily="34" charset="0"/>
              </a:rPr>
              <a:t>mlijeka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iz</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vrtića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baca</a:t>
            </a:r>
            <a:r>
              <a:rPr lang="nb-NO" sz="1200" dirty="0">
                <a:solidFill>
                  <a:schemeClr val="bg1"/>
                </a:solidFill>
                <a:latin typeface="Arial" panose="020B0604020202020204" pitchFamily="34" charset="0"/>
                <a:cs typeface="Arial" panose="020B0604020202020204" pitchFamily="34" charset="0"/>
              </a:rPr>
              <a:t> u </a:t>
            </a:r>
            <a:r>
              <a:rPr lang="nb-NO" sz="1200" dirty="0" err="1">
                <a:solidFill>
                  <a:schemeClr val="bg1"/>
                </a:solidFill>
                <a:latin typeface="Arial" panose="020B0604020202020204" pitchFamily="34" charset="0"/>
                <a:cs typeface="Arial" panose="020B0604020202020204" pitchFamily="34" charset="0"/>
              </a:rPr>
              <a:t>kontejner</a:t>
            </a:r>
            <a:r>
              <a:rPr lang="nb-NO" sz="1200" dirty="0">
                <a:solidFill>
                  <a:schemeClr val="bg1"/>
                </a:solidFill>
                <a:latin typeface="Arial" panose="020B0604020202020204" pitchFamily="34" charset="0"/>
                <a:cs typeface="Arial" panose="020B0604020202020204" pitchFamily="34" charset="0"/>
              </a:rPr>
              <a:t> s </a:t>
            </a:r>
            <a:r>
              <a:rPr lang="nb-NO" sz="1200" dirty="0" err="1">
                <a:solidFill>
                  <a:schemeClr val="bg1"/>
                </a:solidFill>
                <a:latin typeface="Arial" panose="020B0604020202020204" pitchFamily="34" charset="0"/>
                <a:cs typeface="Arial" panose="020B0604020202020204" pitchFamily="34" charset="0"/>
              </a:rPr>
              <a:t>miješanim</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otpadom</a:t>
            </a:r>
            <a:r>
              <a:rPr lang="nb-NO" sz="1200" dirty="0">
                <a:solidFill>
                  <a:schemeClr val="bg1"/>
                </a:solidFill>
                <a:latin typeface="Arial" panose="020B0604020202020204" pitchFamily="34" charset="0"/>
                <a:cs typeface="Arial" panose="020B0604020202020204" pitchFamily="34" charset="0"/>
              </a:rPr>
              <a:t>. – </a:t>
            </a:r>
            <a:r>
              <a:rPr lang="nb-NO" sz="1200" dirty="0" err="1">
                <a:solidFill>
                  <a:schemeClr val="bg1"/>
                </a:solidFill>
                <a:latin typeface="Arial" panose="020B0604020202020204" pitchFamily="34" charset="0"/>
                <a:cs typeface="Arial" panose="020B0604020202020204" pitchFamily="34" charset="0"/>
              </a:rPr>
              <a:t>Što</a:t>
            </a:r>
            <a:r>
              <a:rPr lang="nb-NO" sz="1200" dirty="0">
                <a:solidFill>
                  <a:schemeClr val="bg1"/>
                </a:solidFill>
                <a:latin typeface="Arial" panose="020B0604020202020204" pitchFamily="34" charset="0"/>
                <a:cs typeface="Arial" panose="020B0604020202020204" pitchFamily="34" charset="0"/>
              </a:rPr>
              <a:t> to </a:t>
            </a:r>
            <a:r>
              <a:rPr lang="nb-NO" sz="1200" dirty="0" err="1">
                <a:solidFill>
                  <a:schemeClr val="bg1"/>
                </a:solidFill>
                <a:latin typeface="Arial" panose="020B0604020202020204" pitchFamily="34" charset="0"/>
                <a:cs typeface="Arial" panose="020B0604020202020204" pitchFamily="34" charset="0"/>
              </a:rPr>
              <a:t>radite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upitala</a:t>
            </a:r>
            <a:r>
              <a:rPr lang="nb-NO" sz="1200" dirty="0">
                <a:solidFill>
                  <a:schemeClr val="bg1"/>
                </a:solidFill>
                <a:latin typeface="Arial" panose="020B0604020202020204" pitchFamily="34" charset="0"/>
                <a:cs typeface="Arial" panose="020B0604020202020204" pitchFamily="34" charset="0"/>
              </a:rPr>
              <a:t> ga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zaprepašteno</a:t>
            </a:r>
            <a:r>
              <a:rPr lang="nb-NO" sz="1200" dirty="0">
                <a:solidFill>
                  <a:schemeClr val="bg1"/>
                </a:solidFill>
                <a:latin typeface="Arial" panose="020B0604020202020204" pitchFamily="34" charset="0"/>
                <a:cs typeface="Arial" panose="020B0604020202020204" pitchFamily="34" charset="0"/>
              </a:rPr>
              <a:t>. – </a:t>
            </a:r>
            <a:r>
              <a:rPr lang="nb-NO" sz="1200" dirty="0" err="1">
                <a:solidFill>
                  <a:schemeClr val="bg1"/>
                </a:solidFill>
                <a:latin typeface="Arial" panose="020B0604020202020204" pitchFamily="34" charset="0"/>
                <a:cs typeface="Arial" panose="020B0604020202020204" pitchFamily="34" charset="0"/>
              </a:rPr>
              <a:t>Šta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ima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veze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pa</a:t>
            </a:r>
            <a:r>
              <a:rPr lang="nb-NO" sz="1200" dirty="0">
                <a:solidFill>
                  <a:schemeClr val="bg1"/>
                </a:solidFill>
                <a:latin typeface="Arial" panose="020B0604020202020204" pitchFamily="34" charset="0"/>
                <a:cs typeface="Arial" panose="020B0604020202020204" pitchFamily="34" charset="0"/>
              </a:rPr>
              <a:t> svi </a:t>
            </a:r>
            <a:r>
              <a:rPr lang="nb-NO" sz="1200" dirty="0" err="1">
                <a:solidFill>
                  <a:schemeClr val="bg1"/>
                </a:solidFill>
                <a:latin typeface="Arial" panose="020B0604020202020204" pitchFamily="34" charset="0"/>
                <a:cs typeface="Arial" panose="020B0604020202020204" pitchFamily="34" charset="0"/>
              </a:rPr>
              <a:t>znamo</a:t>
            </a:r>
            <a:r>
              <a:rPr lang="nb-NO" sz="1200" dirty="0">
                <a:solidFill>
                  <a:schemeClr val="bg1"/>
                </a:solidFill>
                <a:latin typeface="Arial" panose="020B0604020202020204" pitchFamily="34" charset="0"/>
                <a:cs typeface="Arial" panose="020B0604020202020204" pitchFamily="34" charset="0"/>
              </a:rPr>
              <a:t> da </a:t>
            </a:r>
            <a:r>
              <a:rPr lang="nb-NO" sz="1200" dirty="0" err="1">
                <a:solidFill>
                  <a:schemeClr val="bg1"/>
                </a:solidFill>
                <a:latin typeface="Arial" panose="020B0604020202020204" pitchFamily="34" charset="0"/>
                <a:cs typeface="Arial" panose="020B0604020202020204" pitchFamily="34" charset="0"/>
              </a:rPr>
              <a:t>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kraju</a:t>
            </a:r>
            <a:r>
              <a:rPr lang="nb-NO" sz="1200" dirty="0">
                <a:solidFill>
                  <a:schemeClr val="bg1"/>
                </a:solidFill>
                <a:latin typeface="Arial" panose="020B0604020202020204" pitchFamily="34" charset="0"/>
                <a:cs typeface="Arial" panose="020B0604020202020204" pitchFamily="34" charset="0"/>
              </a:rPr>
              <a:t> sav </a:t>
            </a:r>
            <a:r>
              <a:rPr lang="nb-NO" sz="1200" dirty="0" err="1">
                <a:solidFill>
                  <a:schemeClr val="bg1"/>
                </a:solidFill>
                <a:latin typeface="Arial" panose="020B0604020202020204" pitchFamily="34" charset="0"/>
                <a:cs typeface="Arial" panose="020B0604020202020204" pitchFamily="34" charset="0"/>
              </a:rPr>
              <a:t>otpad</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ionako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završi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jednom</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mjestu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odgovorio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dirty="0" err="1">
                <a:solidFill>
                  <a:schemeClr val="bg1"/>
                </a:solidFill>
                <a:latin typeface="Arial" panose="020B0604020202020204" pitchFamily="34" charset="0"/>
                <a:cs typeface="Arial" panose="020B0604020202020204" pitchFamily="34" charset="0"/>
              </a:rPr>
              <a:t>Lucija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pomislila</a:t>
            </a:r>
            <a:r>
              <a:rPr lang="nb-NO" sz="1200" dirty="0">
                <a:solidFill>
                  <a:schemeClr val="bg1"/>
                </a:solidFill>
                <a:latin typeface="Arial" panose="020B0604020202020204" pitchFamily="34" charset="0"/>
                <a:cs typeface="Arial" panose="020B0604020202020204" pitchFamily="34" charset="0"/>
              </a:rPr>
              <a:t>: - </a:t>
            </a:r>
            <a:r>
              <a:rPr lang="nb-NO" sz="1200" dirty="0" err="1">
                <a:solidFill>
                  <a:schemeClr val="bg1"/>
                </a:solidFill>
                <a:latin typeface="Arial" panose="020B0604020202020204" pitchFamily="34" charset="0"/>
                <a:cs typeface="Arial" panose="020B0604020202020204" pitchFamily="34" charset="0"/>
              </a:rPr>
              <a:t>Moramo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nešto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smisliti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ovo</a:t>
            </a:r>
            <a:r>
              <a:rPr lang="nb-NO" sz="1200" dirty="0">
                <a:solidFill>
                  <a:schemeClr val="bg1"/>
                </a:solidFill>
                <a:latin typeface="Arial" panose="020B0604020202020204" pitchFamily="34" charset="0"/>
                <a:cs typeface="Arial" panose="020B0604020202020204" pitchFamily="34" charset="0"/>
              </a:rPr>
              <a:t> ne ide </a:t>
            </a:r>
            <a:r>
              <a:rPr lang="nb-NO" sz="1200" dirty="0" err="1">
                <a:solidFill>
                  <a:schemeClr val="bg1"/>
                </a:solidFill>
                <a:latin typeface="Arial" panose="020B0604020202020204" pitchFamily="34" charset="0"/>
                <a:cs typeface="Arial" panose="020B0604020202020204" pitchFamily="34" charset="0"/>
              </a:rPr>
              <a:t>ovo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ovako</a:t>
            </a:r>
            <a:r>
              <a:rPr lang="nb-NO" sz="1200" dirty="0">
                <a:solidFill>
                  <a:schemeClr val="bg1"/>
                </a:solidFill>
                <a:latin typeface="Arial" panose="020B0604020202020204" pitchFamily="34" charset="0"/>
                <a:cs typeface="Arial" panose="020B0604020202020204" pitchFamily="34" charset="0"/>
              </a:rPr>
              <a:t>. Ne </a:t>
            </a:r>
            <a:r>
              <a:rPr lang="nb-NO" sz="1200" dirty="0" err="1">
                <a:solidFill>
                  <a:schemeClr val="bg1"/>
                </a:solidFill>
                <a:latin typeface="Arial" panose="020B0604020202020204" pitchFamily="34" charset="0"/>
                <a:cs typeface="Arial" panose="020B0604020202020204" pitchFamily="34" charset="0"/>
              </a:rPr>
              <a:t>samo</a:t>
            </a:r>
            <a:r>
              <a:rPr lang="nb-NO" sz="1200" dirty="0">
                <a:solidFill>
                  <a:schemeClr val="bg1"/>
                </a:solidFill>
                <a:latin typeface="Arial" panose="020B0604020202020204" pitchFamily="34" charset="0"/>
                <a:cs typeface="Arial" panose="020B0604020202020204" pitchFamily="34" charset="0"/>
              </a:rPr>
              <a:t> u </a:t>
            </a:r>
            <a:r>
              <a:rPr lang="nb-NO" sz="1200" dirty="0" err="1">
                <a:solidFill>
                  <a:schemeClr val="bg1"/>
                </a:solidFill>
                <a:latin typeface="Arial" panose="020B0604020202020204" pitchFamily="34" charset="0"/>
                <a:cs typeface="Arial" panose="020B0604020202020204" pitchFamily="34" charset="0"/>
              </a:rPr>
              <a:t>slučaju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Bojana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nego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cijeli</a:t>
            </a:r>
            <a:r>
              <a:rPr lang="nb-NO" sz="1200" dirty="0">
                <a:solidFill>
                  <a:schemeClr val="bg1"/>
                </a:solidFill>
                <a:latin typeface="Arial" panose="020B0604020202020204" pitchFamily="34" charset="0"/>
                <a:cs typeface="Arial" panose="020B0604020202020204" pitchFamily="34" charset="0"/>
              </a:rPr>
              <a:t> grad mora </a:t>
            </a:r>
            <a:r>
              <a:rPr lang="nb-NO" sz="1200" dirty="0" err="1">
                <a:solidFill>
                  <a:schemeClr val="bg1"/>
                </a:solidFill>
                <a:latin typeface="Arial" panose="020B0604020202020204" pitchFamily="34" charset="0"/>
                <a:cs typeface="Arial" panose="020B0604020202020204" pitchFamily="34" charset="0"/>
              </a:rPr>
              <a:t>naučiti</a:t>
            </a:r>
            <a:r>
              <a:rPr lang="nb-NO" sz="1200" dirty="0">
                <a:solidFill>
                  <a:schemeClr val="bg1"/>
                </a:solidFill>
                <a:latin typeface="Arial" panose="020B0604020202020204" pitchFamily="34" charset="0"/>
                <a:cs typeface="Arial" panose="020B0604020202020204" pitchFamily="34" charset="0"/>
              </a:rPr>
              <a:t> da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trud</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svakog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pojedinca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bitan</a:t>
            </a:r>
            <a:r>
              <a:rPr lang="nb-NO" sz="1200" dirty="0">
                <a:solidFill>
                  <a:schemeClr val="bg1"/>
                </a:solidFill>
                <a:latin typeface="Arial" panose="020B0604020202020204" pitchFamily="34" charset="0"/>
                <a:cs typeface="Arial" panose="020B0604020202020204" pitchFamily="34" charset="0"/>
              </a:rPr>
              <a:t>. </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b="1" dirty="0" err="1">
                <a:solidFill>
                  <a:schemeClr val="bg1"/>
                </a:solidFill>
                <a:latin typeface="Arial" panose="020B0604020202020204" pitchFamily="34" charset="0"/>
                <a:cs typeface="Arial" panose="020B0604020202020204" pitchFamily="34" charset="0"/>
              </a:rPr>
              <a:t>Što</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će</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učiniti</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Lucija</a:t>
            </a:r>
            <a:r>
              <a:rPr lang="nb-NO" sz="1200" b="1"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endParaRPr lang="nb-NO" sz="1200" dirty="0">
              <a:solidFill>
                <a:schemeClr val="bg1"/>
              </a:solidFill>
              <a:latin typeface="Arial" panose="020B0604020202020204" pitchFamily="34" charset="0"/>
              <a:cs typeface="Arial" panose="020B0604020202020204" pitchFamily="34" charset="0"/>
            </a:endParaRPr>
          </a:p>
        </p:txBody>
      </p:sp>
      <p:sp>
        <p:nvSpPr>
          <p:cNvPr id="8" name="Ellipse 7">
            <a:extLst>
              <a:ext uri="{FF2B5EF4-FFF2-40B4-BE49-F238E27FC236}">
                <a16:creationId xmlns:a16="http://schemas.microsoft.com/office/drawing/2014/main" id="{6C4CF5A1-9907-6B4C-B913-9B38F295D63D}"/>
              </a:ext>
            </a:extLst>
          </p:cNvPr>
          <p:cNvSpPr/>
          <p:nvPr/>
        </p:nvSpPr>
        <p:spPr>
          <a:xfrm>
            <a:off x="5076825" y="890588"/>
            <a:ext cx="3528392" cy="3528392"/>
          </a:xfrm>
          <a:prstGeom prst="ellipse">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9" name="Bilde 8">
            <a:extLst>
              <a:ext uri="{FF2B5EF4-FFF2-40B4-BE49-F238E27FC236}">
                <a16:creationId xmlns:a16="http://schemas.microsoft.com/office/drawing/2014/main" id="{B3EA8AD7-49BD-3A4E-A55B-C6A24DDC3C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77702" y="1419622"/>
            <a:ext cx="2126638" cy="2732327"/>
          </a:xfrm>
          <a:prstGeom prst="rect">
            <a:avLst/>
          </a:prstGeom>
        </p:spPr>
      </p:pic>
      <p:grpSp>
        <p:nvGrpSpPr>
          <p:cNvPr id="10" name="Gruppe 9">
            <a:extLst>
              <a:ext uri="{FF2B5EF4-FFF2-40B4-BE49-F238E27FC236}">
                <a16:creationId xmlns:a16="http://schemas.microsoft.com/office/drawing/2014/main" id="{CEA5693B-B35F-B445-91A5-5D5C87DDA92C}"/>
              </a:ext>
            </a:extLst>
          </p:cNvPr>
          <p:cNvGrpSpPr/>
          <p:nvPr/>
        </p:nvGrpSpPr>
        <p:grpSpPr>
          <a:xfrm>
            <a:off x="10044608" y="664336"/>
            <a:ext cx="4339431" cy="2252167"/>
            <a:chOff x="9513826" y="852469"/>
            <a:chExt cx="4155730" cy="2156825"/>
          </a:xfrm>
        </p:grpSpPr>
        <p:pic>
          <p:nvPicPr>
            <p:cNvPr id="11" name="Bilde 10">
              <a:extLst>
                <a:ext uri="{FF2B5EF4-FFF2-40B4-BE49-F238E27FC236}">
                  <a16:creationId xmlns:a16="http://schemas.microsoft.com/office/drawing/2014/main" id="{6D2E6372-F83F-C348-B66D-A3C4F3B230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082041">
              <a:off x="9513826" y="852469"/>
              <a:ext cx="1069578" cy="1903413"/>
            </a:xfrm>
            <a:prstGeom prst="rect">
              <a:avLst/>
            </a:prstGeom>
          </p:spPr>
        </p:pic>
        <p:pic>
          <p:nvPicPr>
            <p:cNvPr id="12" name="Bilde 11">
              <a:extLst>
                <a:ext uri="{FF2B5EF4-FFF2-40B4-BE49-F238E27FC236}">
                  <a16:creationId xmlns:a16="http://schemas.microsoft.com/office/drawing/2014/main" id="{278F4169-D872-574D-81FB-23562543AEF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10490" y="1162024"/>
              <a:ext cx="3959066" cy="1847270"/>
            </a:xfrm>
            <a:prstGeom prst="rect">
              <a:avLst/>
            </a:prstGeom>
          </p:spPr>
        </p:pic>
      </p:grpSp>
    </p:spTree>
    <p:extLst>
      <p:ext uri="{BB962C8B-B14F-4D97-AF65-F5344CB8AC3E}">
        <p14:creationId xmlns:p14="http://schemas.microsoft.com/office/powerpoint/2010/main" val="3150990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19409 -0.27901 C -0.19566 -0.28086 -0.19722 -0.28241 -0.19878 -0.28395 C -0.20173 -0.28735 -0.20173 -0.28827 -0.20538 -0.29074 C -0.20711 -0.29198 -0.20902 -0.29228 -0.21093 -0.29383 C -0.21215 -0.29506 -0.21319 -0.2963 -0.21458 -0.29722 C -0.21579 -0.29815 -0.21701 -0.29815 -0.21823 -0.29877 C -0.21979 -0.3 -0.22135 -0.30124 -0.22291 -0.30216 C -0.22465 -0.3034 -0.22656 -0.30432 -0.22847 -0.30556 C -0.22934 -0.30617 -0.2302 -0.3071 -0.23125 -0.3071 C -0.23402 -0.30772 -0.2368 -0.30803 -0.23958 -0.30864 C -0.24149 -0.30926 -0.24323 -0.31019 -0.24513 -0.31049 C -0.25243 -0.31173 -0.27326 -0.31327 -0.27934 -0.31358 C -0.28559 -0.31327 -0.30711 -0.31204 -0.31545 -0.31049 C -0.31684 -0.31019 -0.31788 -0.30926 -0.31927 -0.30864 C -0.32882 -0.30586 -0.32413 -0.30833 -0.33316 -0.30556 C -0.33611 -0.30463 -0.33941 -0.30216 -0.34236 -0.30062 C -0.34323 -0.3 -0.34427 -0.29938 -0.34513 -0.29877 C -0.34982 -0.29691 -0.34757 -0.29784 -0.35156 -0.29568 C -0.3526 -0.29444 -0.35329 -0.29321 -0.35434 -0.29228 C -0.35555 -0.29136 -0.35694 -0.29136 -0.35816 -0.29074 C -0.35902 -0.29012 -0.36007 -0.28982 -0.36093 -0.28889 C -0.36215 -0.28796 -0.36336 -0.28673 -0.36458 -0.2858 C -0.36545 -0.28519 -0.36649 -0.28488 -0.36736 -0.28395 C -0.36857 -0.28303 -0.36979 -0.28179 -0.371 -0.28086 C -0.37204 -0.28025 -0.37291 -0.27994 -0.37378 -0.27901 C -0.38333 -0.26975 -0.37586 -0.27469 -0.38211 -0.27099 C -0.38854 -0.26327 -0.38559 -0.26543 -0.39045 -0.26265 C -0.39479 -0.25525 -0.38941 -0.2642 -0.396 -0.25432 C -0.3967 -0.2534 -0.39722 -0.25216 -0.39791 -0.25124 C -0.39913 -0.24938 -0.40052 -0.24815 -0.40156 -0.2463 C -0.4026 -0.24475 -0.40347 -0.2429 -0.40434 -0.24136 C -0.4052 -0.24012 -0.40625 -0.2392 -0.40711 -0.23796 C -0.40781 -0.23704 -0.40833 -0.2358 -0.40902 -0.23457 C -0.40989 -0.23333 -0.41093 -0.23272 -0.4118 -0.23148 C -0.41649 -0.225 -0.41076 -0.23179 -0.41545 -0.22315 C -0.41632 -0.22161 -0.41736 -0.22099 -0.41823 -0.21975 C -0.425 -0.20216 -0.41458 -0.22901 -0.42291 -0.20988 C -0.4243 -0.20679 -0.42534 -0.2034 -0.42656 -0.2 L -0.43038 -0.19012 C -0.43073 -0.18858 -0.43073 -0.18673 -0.43125 -0.18519 C -0.43194 -0.18333 -0.43316 -0.1821 -0.43402 -0.18025 C -0.43472 -0.17747 -0.43524 -0.17469 -0.43593 -0.17222 C -0.43645 -0.17037 -0.43715 -0.16883 -0.43767 -0.16728 C -0.43906 -0.16296 -0.44027 -0.15833 -0.44149 -0.15401 C -0.44201 -0.15185 -0.44305 -0.14969 -0.44323 -0.14753 C -0.44357 -0.14537 -0.44444 -0.13827 -0.44513 -0.1358 C -0.44566 -0.13395 -0.44652 -0.13272 -0.44704 -0.13086 C -0.45138 -0.11327 -0.44652 -0.12716 -0.45069 -0.11605 C -0.45104 -0.11451 -0.45121 -0.11265 -0.45156 -0.11111 C -0.45208 -0.10926 -0.45295 -0.10803 -0.45347 -0.10617 C -0.45382 -0.10525 -0.45416 -0.10401 -0.45434 -0.10278 " pathEditMode="relative" rAng="0" ptsTypes="AAAAAAAAAAAAAAAAAAAAAAAAAAAAAAAAAAAAAAAAAAAAAAAAAAA">
                                      <p:cBhvr>
                                        <p:cTn id="6" dur="2000" fill="hold"/>
                                        <p:tgtEl>
                                          <p:spTgt spid="10"/>
                                        </p:tgtEl>
                                        <p:attrNameLst>
                                          <p:attrName>ppt_x</p:attrName>
                                          <p:attrName>ppt_y</p:attrName>
                                        </p:attrNameLst>
                                      </p:cBhvr>
                                      <p:rCtr x="-13021" y="706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85246029-1870-AB4C-A47C-7F88C7AB5044}"/>
              </a:ext>
            </a:extLst>
          </p:cNvPr>
          <p:cNvSpPr/>
          <p:nvPr/>
        </p:nvSpPr>
        <p:spPr>
          <a:xfrm>
            <a:off x="4932362" y="0"/>
            <a:ext cx="4608189" cy="514350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 name="Tittel 1"/>
          <p:cNvSpPr>
            <a:spLocks noGrp="1"/>
          </p:cNvSpPr>
          <p:nvPr>
            <p:ph type="title"/>
          </p:nvPr>
        </p:nvSpPr>
        <p:spPr>
          <a:xfrm>
            <a:off x="5522913" y="218042"/>
            <a:ext cx="2397274" cy="494109"/>
          </a:xfrm>
        </p:spPr>
        <p:txBody>
          <a:bodyPr lIns="0" tIns="0" rIns="0" bIns="0">
            <a:noAutofit/>
          </a:bodyPr>
          <a:lstStyle/>
          <a:p>
            <a:pPr algn="l"/>
            <a:r>
              <a:rPr lang="nb-NO" sz="2800" b="1" dirty="0" err="1">
                <a:solidFill>
                  <a:schemeClr val="bg1"/>
                </a:solidFill>
                <a:latin typeface="Arial" panose="020B0604020202020204" pitchFamily="34" charset="0"/>
                <a:cs typeface="Arial" panose="020B0604020202020204" pitchFamily="34" charset="0"/>
              </a:rPr>
              <a:t>Slučaj</a:t>
            </a:r>
            <a:r>
              <a:rPr lang="nb-NO" sz="2800" b="1" dirty="0">
                <a:solidFill>
                  <a:schemeClr val="bg1"/>
                </a:solidFill>
                <a:latin typeface="Arial" panose="020B0604020202020204" pitchFamily="34" charset="0"/>
                <a:cs typeface="Arial" panose="020B0604020202020204" pitchFamily="34" charset="0"/>
              </a:rPr>
              <a:t> 3</a:t>
            </a:r>
          </a:p>
        </p:txBody>
      </p:sp>
      <p:sp>
        <p:nvSpPr>
          <p:cNvPr id="5" name="Plassholder for innhold 2"/>
          <p:cNvSpPr txBox="1">
            <a:spLocks/>
          </p:cNvSpPr>
          <p:nvPr/>
        </p:nvSpPr>
        <p:spPr>
          <a:xfrm>
            <a:off x="5522913" y="867576"/>
            <a:ext cx="3477394" cy="4080438"/>
          </a:xfrm>
          <a:prstGeom prst="rect">
            <a:avLst/>
          </a:prstGeom>
        </p:spPr>
        <p:txBody>
          <a:bodyPr vert="horz" lIns="0" tIns="0" rIns="0" bIns="0" rtlCol="0">
            <a:noAutofit/>
          </a:bodyPr>
          <a:lstStyle>
            <a:lvl1pPr marL="228600" indent="-228600" algn="l" defTabSz="914400" rtl="0" eaLnBrk="1" latinLnBrk="0" hangingPunct="1">
              <a:lnSpc>
                <a:spcPct val="113000"/>
              </a:lnSpc>
              <a:spcBef>
                <a:spcPts val="0"/>
              </a:spcBef>
              <a:buFont typeface="Arial" panose="020B0604020202020204" pitchFamily="34" charset="0"/>
              <a:buChar char="•"/>
              <a:defRPr sz="20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113000"/>
              </a:lnSpc>
              <a:spcBef>
                <a:spcPts val="0"/>
              </a:spcBef>
              <a:buFont typeface="Arial" panose="020B0604020202020204" pitchFamily="34" charset="0"/>
              <a:buChar char="•"/>
              <a:defRPr sz="18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113000"/>
              </a:lnSpc>
              <a:spcBef>
                <a:spcPts val="0"/>
              </a:spcBef>
              <a:buFont typeface="Arial" panose="020B0604020202020204" pitchFamily="34" charset="0"/>
              <a:buChar char="•"/>
              <a:defRPr sz="18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113000"/>
              </a:lnSpc>
              <a:spcBef>
                <a:spcPts val="0"/>
              </a:spcBef>
              <a:buFont typeface="Arial" panose="020B0604020202020204" pitchFamily="34" charset="0"/>
              <a:buChar char="•"/>
              <a:defRPr sz="16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113000"/>
              </a:lnSpc>
              <a:spcBef>
                <a:spcPts val="0"/>
              </a:spcBef>
              <a:buFont typeface="Arial" panose="020B0604020202020204" pitchFamily="34" charset="0"/>
              <a:buChar char="•"/>
              <a:defRPr sz="16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b-NO" sz="1200" dirty="0" err="1">
                <a:solidFill>
                  <a:schemeClr val="bg1"/>
                </a:solidFill>
                <a:latin typeface="Arial" panose="020B0604020202020204" pitchFamily="34" charset="0"/>
                <a:cs typeface="Arial" panose="020B0604020202020204" pitchFamily="34" charset="0"/>
              </a:rPr>
              <a:t>Komunikatorica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klimu</a:t>
            </a:r>
            <a:r>
              <a:rPr lang="nb-NO" sz="1200" dirty="0">
                <a:solidFill>
                  <a:schemeClr val="bg1"/>
                </a:solidFill>
                <a:latin typeface="Arial" panose="020B0604020202020204" pitchFamily="34" charset="0"/>
                <a:cs typeface="Arial" panose="020B0604020202020204" pitchFamily="34" charset="0"/>
              </a:rPr>
              <a:t> grada </a:t>
            </a:r>
            <a:r>
              <a:rPr lang="nb-NO" sz="1200" dirty="0" err="1">
                <a:solidFill>
                  <a:schemeClr val="bg1"/>
                </a:solidFill>
                <a:latin typeface="Arial" panose="020B0604020202020204" pitchFamily="34" charset="0"/>
                <a:cs typeface="Arial" panose="020B0604020202020204" pitchFamily="34" charset="0"/>
              </a:rPr>
              <a:t>Ostrograda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Lucija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Grinč</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začula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glasove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ljudi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koji</a:t>
            </a:r>
            <a:r>
              <a:rPr lang="nb-NO" sz="1200" dirty="0">
                <a:solidFill>
                  <a:schemeClr val="bg1"/>
                </a:solidFill>
                <a:latin typeface="Arial" panose="020B0604020202020204" pitchFamily="34" charset="0"/>
                <a:cs typeface="Arial" panose="020B0604020202020204" pitchFamily="34" charset="0"/>
              </a:rPr>
              <a:t> su </a:t>
            </a:r>
            <a:r>
              <a:rPr lang="nb-NO" sz="1200" dirty="0" err="1">
                <a:solidFill>
                  <a:schemeClr val="bg1"/>
                </a:solidFill>
                <a:latin typeface="Arial" panose="020B0604020202020204" pitchFamily="34" charset="0"/>
                <a:cs typeface="Arial" panose="020B0604020202020204" pitchFamily="34" charset="0"/>
              </a:rPr>
              <a:t>žurili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kroz</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hodnik</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Provirivši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iz</a:t>
            </a:r>
            <a:r>
              <a:rPr lang="nb-NO" sz="1200" dirty="0">
                <a:solidFill>
                  <a:schemeClr val="bg1"/>
                </a:solidFill>
                <a:latin typeface="Arial" panose="020B0604020202020204" pitchFamily="34" charset="0"/>
                <a:cs typeface="Arial" panose="020B0604020202020204" pitchFamily="34" charset="0"/>
              </a:rPr>
              <a:t> ureda </a:t>
            </a:r>
            <a:r>
              <a:rPr lang="nb-NO" sz="1200" dirty="0" err="1">
                <a:solidFill>
                  <a:schemeClr val="bg1"/>
                </a:solidFill>
                <a:latin typeface="Arial" panose="020B0604020202020204" pitchFamily="34" charset="0"/>
                <a:cs typeface="Arial" panose="020B0604020202020204" pitchFamily="34" charset="0"/>
              </a:rPr>
              <a:t>uspjela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tek </a:t>
            </a:r>
            <a:r>
              <a:rPr lang="nb-NO" sz="1200" dirty="0" err="1">
                <a:solidFill>
                  <a:schemeClr val="bg1"/>
                </a:solidFill>
                <a:latin typeface="Arial" panose="020B0604020202020204" pitchFamily="34" charset="0"/>
                <a:cs typeface="Arial" panose="020B0604020202020204" pitchFamily="34" charset="0"/>
              </a:rPr>
              <a:t>vidjeti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grupu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biznismena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kojima</a:t>
            </a:r>
            <a:r>
              <a:rPr lang="nb-NO" sz="1200" dirty="0">
                <a:solidFill>
                  <a:schemeClr val="bg1"/>
                </a:solidFill>
                <a:latin typeface="Arial" panose="020B0604020202020204" pitchFamily="34" charset="0"/>
                <a:cs typeface="Arial" panose="020B0604020202020204" pitchFamily="34" charset="0"/>
              </a:rPr>
              <a:t> su se </a:t>
            </a:r>
            <a:r>
              <a:rPr lang="nb-NO" sz="1200" dirty="0" err="1">
                <a:solidFill>
                  <a:schemeClr val="bg1"/>
                </a:solidFill>
                <a:latin typeface="Arial" panose="020B0604020202020204" pitchFamily="34" charset="0"/>
                <a:cs typeface="Arial" panose="020B0604020202020204" pitchFamily="34" charset="0"/>
              </a:rPr>
              <a:t>zatvorila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vrata</a:t>
            </a:r>
            <a:r>
              <a:rPr lang="nb-NO" sz="1200" dirty="0">
                <a:solidFill>
                  <a:schemeClr val="bg1"/>
                </a:solidFill>
                <a:latin typeface="Arial" panose="020B0604020202020204" pitchFamily="34" charset="0"/>
                <a:cs typeface="Arial" panose="020B0604020202020204" pitchFamily="34" charset="0"/>
              </a:rPr>
              <a:t> ureda </a:t>
            </a:r>
            <a:r>
              <a:rPr lang="nb-NO" sz="1200" dirty="0" err="1">
                <a:solidFill>
                  <a:schemeClr val="bg1"/>
                </a:solidFill>
                <a:latin typeface="Arial" panose="020B0604020202020204" pitchFamily="34" charset="0"/>
                <a:cs typeface="Arial" panose="020B0604020202020204" pitchFamily="34" charset="0"/>
              </a:rPr>
              <a:t>gradonačelnice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Nakon</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otprilike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jednog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sata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vrata</a:t>
            </a:r>
            <a:r>
              <a:rPr lang="nb-NO" sz="1200" dirty="0">
                <a:solidFill>
                  <a:schemeClr val="bg1"/>
                </a:solidFill>
                <a:latin typeface="Arial" panose="020B0604020202020204" pitchFamily="34" charset="0"/>
                <a:cs typeface="Arial" panose="020B0604020202020204" pitchFamily="34" charset="0"/>
              </a:rPr>
              <a:t> su se </a:t>
            </a:r>
            <a:r>
              <a:rPr lang="nb-NO" sz="1200" dirty="0" err="1">
                <a:solidFill>
                  <a:schemeClr val="bg1"/>
                </a:solidFill>
                <a:latin typeface="Arial" panose="020B0604020202020204" pitchFamily="34" charset="0"/>
                <a:cs typeface="Arial" panose="020B0604020202020204" pitchFamily="34" charset="0"/>
              </a:rPr>
              <a:t>otvorila</a:t>
            </a:r>
            <a:r>
              <a:rPr lang="nb-NO" sz="1200" dirty="0">
                <a:solidFill>
                  <a:schemeClr val="bg1"/>
                </a:solidFill>
                <a:latin typeface="Arial" panose="020B0604020202020204" pitchFamily="34" charset="0"/>
                <a:cs typeface="Arial" panose="020B0604020202020204" pitchFamily="34" charset="0"/>
              </a:rPr>
              <a:t> i sva </a:t>
            </a:r>
            <a:r>
              <a:rPr lang="nb-NO" sz="1200" dirty="0" err="1">
                <a:solidFill>
                  <a:schemeClr val="bg1"/>
                </a:solidFill>
                <a:latin typeface="Arial" panose="020B0604020202020204" pitchFamily="34" charset="0"/>
                <a:cs typeface="Arial" panose="020B0604020202020204" pitchFamily="34" charset="0"/>
              </a:rPr>
              <a:t>plava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odijela</a:t>
            </a:r>
            <a:r>
              <a:rPr lang="nb-NO" sz="1200" dirty="0">
                <a:solidFill>
                  <a:schemeClr val="bg1"/>
                </a:solidFill>
                <a:latin typeface="Arial" panose="020B0604020202020204" pitchFamily="34" charset="0"/>
                <a:cs typeface="Arial" panose="020B0604020202020204" pitchFamily="34" charset="0"/>
              </a:rPr>
              <a:t> su </a:t>
            </a:r>
            <a:r>
              <a:rPr lang="nb-NO" sz="1200" dirty="0" err="1">
                <a:solidFill>
                  <a:schemeClr val="bg1"/>
                </a:solidFill>
                <a:latin typeface="Arial" panose="020B0604020202020204" pitchFamily="34" charset="0"/>
                <a:cs typeface="Arial" panose="020B0604020202020204" pitchFamily="34" charset="0"/>
              </a:rPr>
              <a:t>napustila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zgradu</a:t>
            </a:r>
            <a:r>
              <a:rPr lang="nb-NO" sz="1200" dirty="0">
                <a:solidFill>
                  <a:schemeClr val="bg1"/>
                </a:solidFill>
                <a:latin typeface="Arial" panose="020B0604020202020204" pitchFamily="34" charset="0"/>
                <a:cs typeface="Arial" panose="020B0604020202020204" pitchFamily="34" charset="0"/>
              </a:rPr>
              <a:t>. </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dirty="0">
                <a:solidFill>
                  <a:schemeClr val="bg1"/>
                </a:solidFill>
                <a:latin typeface="Arial" panose="020B0604020202020204" pitchFamily="34" charset="0"/>
                <a:cs typeface="Arial" panose="020B0604020202020204" pitchFamily="34" charset="0"/>
              </a:rPr>
              <a:t>Malo </a:t>
            </a:r>
            <a:r>
              <a:rPr lang="nb-NO" sz="1200" dirty="0" err="1">
                <a:solidFill>
                  <a:schemeClr val="bg1"/>
                </a:solidFill>
                <a:latin typeface="Arial" panose="020B0604020202020204" pitchFamily="34" charset="0"/>
                <a:cs typeface="Arial" panose="020B0604020202020204" pitchFamily="34" charset="0"/>
              </a:rPr>
              <a:t>kasnije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Lucija</a:t>
            </a:r>
            <a:r>
              <a:rPr lang="nb-NO" sz="1200" dirty="0">
                <a:solidFill>
                  <a:schemeClr val="bg1"/>
                </a:solidFill>
                <a:latin typeface="Arial" panose="020B0604020202020204" pitchFamily="34" charset="0"/>
                <a:cs typeface="Arial" panose="020B0604020202020204" pitchFamily="34" charset="0"/>
              </a:rPr>
              <a:t> se kod </a:t>
            </a:r>
            <a:r>
              <a:rPr lang="nb-NO" sz="1200" dirty="0" err="1">
                <a:solidFill>
                  <a:schemeClr val="bg1"/>
                </a:solidFill>
                <a:latin typeface="Arial" panose="020B0604020202020204" pitchFamily="34" charset="0"/>
                <a:cs typeface="Arial" panose="020B0604020202020204" pitchFamily="34" charset="0"/>
              </a:rPr>
              <a:t>automata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kavu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susrela</a:t>
            </a:r>
            <a:r>
              <a:rPr lang="nb-NO" sz="1200" dirty="0">
                <a:solidFill>
                  <a:schemeClr val="bg1"/>
                </a:solidFill>
                <a:latin typeface="Arial" panose="020B0604020202020204" pitchFamily="34" charset="0"/>
                <a:cs typeface="Arial" panose="020B0604020202020204" pitchFamily="34" charset="0"/>
              </a:rPr>
              <a:t> s </a:t>
            </a:r>
            <a:r>
              <a:rPr lang="nb-NO" sz="1200" dirty="0" err="1">
                <a:solidFill>
                  <a:schemeClr val="bg1"/>
                </a:solidFill>
                <a:latin typeface="Arial" panose="020B0604020202020204" pitchFamily="34" charset="0"/>
                <a:cs typeface="Arial" panose="020B0604020202020204" pitchFamily="34" charset="0"/>
              </a:rPr>
              <a:t>gradonačelnicom</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koja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joj</a:t>
            </a:r>
            <a:r>
              <a:rPr lang="nb-NO" sz="1200" dirty="0">
                <a:solidFill>
                  <a:schemeClr val="bg1"/>
                </a:solidFill>
                <a:latin typeface="Arial" panose="020B0604020202020204" pitchFamily="34" charset="0"/>
                <a:cs typeface="Arial" panose="020B0604020202020204" pitchFamily="34" charset="0"/>
              </a:rPr>
              <a:t> se </a:t>
            </a:r>
            <a:r>
              <a:rPr lang="nb-NO" sz="1200" dirty="0" err="1">
                <a:solidFill>
                  <a:schemeClr val="bg1"/>
                </a:solidFill>
                <a:latin typeface="Arial" panose="020B0604020202020204" pitchFamily="34" charset="0"/>
                <a:cs typeface="Arial" panose="020B0604020202020204" pitchFamily="34" charset="0"/>
              </a:rPr>
              <a:t>požalila</a:t>
            </a:r>
            <a:r>
              <a:rPr lang="nb-NO" sz="1200" dirty="0">
                <a:solidFill>
                  <a:schemeClr val="bg1"/>
                </a:solidFill>
                <a:latin typeface="Arial" panose="020B0604020202020204" pitchFamily="34" charset="0"/>
                <a:cs typeface="Arial" panose="020B0604020202020204" pitchFamily="34" charset="0"/>
              </a:rPr>
              <a:t>: </a:t>
            </a:r>
          </a:p>
          <a:p>
            <a:pPr marL="0" indent="0">
              <a:buNone/>
            </a:pPr>
            <a:r>
              <a:rPr lang="nb-NO" sz="1200" dirty="0">
                <a:solidFill>
                  <a:schemeClr val="bg1"/>
                </a:solidFill>
                <a:latin typeface="Arial" panose="020B0604020202020204" pitchFamily="34" charset="0"/>
                <a:cs typeface="Arial" panose="020B0604020202020204" pitchFamily="34" charset="0"/>
              </a:rPr>
              <a:t>– Ne </a:t>
            </a:r>
            <a:r>
              <a:rPr lang="nb-NO" sz="1200" dirty="0" err="1">
                <a:solidFill>
                  <a:schemeClr val="bg1"/>
                </a:solidFill>
                <a:latin typeface="Arial" panose="020B0604020202020204" pitchFamily="34" charset="0"/>
                <a:cs typeface="Arial" panose="020B0604020202020204" pitchFamily="34" charset="0"/>
              </a:rPr>
              <a:t>znam</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što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napraviti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nikako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dva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dobra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sastaviti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Poduzetnici</a:t>
            </a:r>
            <a:r>
              <a:rPr lang="nb-NO" sz="1200" dirty="0">
                <a:solidFill>
                  <a:schemeClr val="bg1"/>
                </a:solidFill>
                <a:latin typeface="Arial" panose="020B0604020202020204" pitchFamily="34" charset="0"/>
                <a:cs typeface="Arial" panose="020B0604020202020204" pitchFamily="34" charset="0"/>
              </a:rPr>
              <a:t> su </a:t>
            </a:r>
            <a:r>
              <a:rPr lang="nb-NO" sz="1200" dirty="0" err="1">
                <a:solidFill>
                  <a:schemeClr val="bg1"/>
                </a:solidFill>
                <a:latin typeface="Arial" panose="020B0604020202020204" pitchFamily="34" charset="0"/>
                <a:cs typeface="Arial" panose="020B0604020202020204" pitchFamily="34" charset="0"/>
              </a:rPr>
              <a:t>bijesni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jer</a:t>
            </a:r>
            <a:r>
              <a:rPr lang="nb-NO" sz="1200" dirty="0">
                <a:solidFill>
                  <a:schemeClr val="bg1"/>
                </a:solidFill>
                <a:latin typeface="Arial" panose="020B0604020202020204" pitchFamily="34" charset="0"/>
                <a:cs typeface="Arial" panose="020B0604020202020204" pitchFamily="34" charset="0"/>
              </a:rPr>
              <a:t> su sva </a:t>
            </a:r>
            <a:r>
              <a:rPr lang="nb-NO" sz="1200" dirty="0" err="1">
                <a:solidFill>
                  <a:schemeClr val="bg1"/>
                </a:solidFill>
                <a:latin typeface="Arial" panose="020B0604020202020204" pitchFamily="34" charset="0"/>
                <a:cs typeface="Arial" panose="020B0604020202020204" pitchFamily="34" charset="0"/>
              </a:rPr>
              <a:t>parkirna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mjesta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duž</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Poduzetničke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ulice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ukinuta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otkad</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smo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uveli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nove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biciklističke</a:t>
            </a:r>
            <a:r>
              <a:rPr lang="nb-NO" sz="1200" dirty="0">
                <a:solidFill>
                  <a:schemeClr val="bg1"/>
                </a:solidFill>
                <a:latin typeface="Arial" panose="020B0604020202020204" pitchFamily="34" charset="0"/>
                <a:cs typeface="Arial" panose="020B0604020202020204" pitchFamily="34" charset="0"/>
              </a:rPr>
              <a:t> trake. </a:t>
            </a:r>
            <a:r>
              <a:rPr lang="nb-NO" sz="1200" dirty="0" err="1">
                <a:solidFill>
                  <a:schemeClr val="bg1"/>
                </a:solidFill>
                <a:latin typeface="Arial" panose="020B0604020202020204" pitchFamily="34" charset="0"/>
                <a:cs typeface="Arial" panose="020B0604020202020204" pitchFamily="34" charset="0"/>
              </a:rPr>
              <a:t>Uvjereni</a:t>
            </a:r>
            <a:r>
              <a:rPr lang="nb-NO" sz="1200" dirty="0">
                <a:solidFill>
                  <a:schemeClr val="bg1"/>
                </a:solidFill>
                <a:latin typeface="Arial" panose="020B0604020202020204" pitchFamily="34" charset="0"/>
                <a:cs typeface="Arial" panose="020B0604020202020204" pitchFamily="34" charset="0"/>
              </a:rPr>
              <a:t> su da </a:t>
            </a:r>
            <a:r>
              <a:rPr lang="nb-NO" sz="1200" dirty="0" err="1">
                <a:solidFill>
                  <a:schemeClr val="bg1"/>
                </a:solidFill>
                <a:latin typeface="Arial" panose="020B0604020202020204" pitchFamily="34" charset="0"/>
                <a:cs typeface="Arial" panose="020B0604020202020204" pitchFamily="34" charset="0"/>
              </a:rPr>
              <a:t>će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njihove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dosadašnje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mušterije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radije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otići</a:t>
            </a:r>
            <a:r>
              <a:rPr lang="nb-NO" sz="1200" dirty="0">
                <a:solidFill>
                  <a:schemeClr val="bg1"/>
                </a:solidFill>
                <a:latin typeface="Arial" panose="020B0604020202020204" pitchFamily="34" charset="0"/>
                <a:cs typeface="Arial" panose="020B0604020202020204" pitchFamily="34" charset="0"/>
              </a:rPr>
              <a:t> u </a:t>
            </a:r>
            <a:r>
              <a:rPr lang="nb-NO" sz="1200" dirty="0" err="1">
                <a:solidFill>
                  <a:schemeClr val="bg1"/>
                </a:solidFill>
                <a:latin typeface="Arial" panose="020B0604020202020204" pitchFamily="34" charset="0"/>
                <a:cs typeface="Arial" panose="020B0604020202020204" pitchFamily="34" charset="0"/>
              </a:rPr>
              <a:t>šoping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centar</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gdje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imaju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osigurano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parkirno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mjesto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nego</a:t>
            </a:r>
            <a:r>
              <a:rPr lang="nb-NO" sz="1200" dirty="0">
                <a:solidFill>
                  <a:schemeClr val="bg1"/>
                </a:solidFill>
                <a:latin typeface="Arial" panose="020B0604020202020204" pitchFamily="34" charset="0"/>
                <a:cs typeface="Arial" panose="020B0604020202020204" pitchFamily="34" charset="0"/>
              </a:rPr>
              <a:t> kod </a:t>
            </a:r>
            <a:r>
              <a:rPr lang="nb-NO" sz="1200" dirty="0" err="1">
                <a:solidFill>
                  <a:schemeClr val="bg1"/>
                </a:solidFill>
                <a:latin typeface="Arial" panose="020B0604020202020204" pitchFamily="34" charset="0"/>
                <a:cs typeface="Arial" panose="020B0604020202020204" pitchFamily="34" charset="0"/>
              </a:rPr>
              <a:t>njih</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Živa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propast</a:t>
            </a:r>
            <a:r>
              <a:rPr lang="nb-NO" sz="1200" dirty="0">
                <a:solidFill>
                  <a:schemeClr val="bg1"/>
                </a:solidFill>
                <a:latin typeface="Arial" panose="020B0604020202020204" pitchFamily="34" charset="0"/>
                <a:cs typeface="Arial" panose="020B0604020202020204" pitchFamily="34" charset="0"/>
              </a:rPr>
              <a:t>! – bila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očajna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gradonačelnica</a:t>
            </a:r>
            <a:r>
              <a:rPr lang="nb-NO" sz="1200" dirty="0">
                <a:solidFill>
                  <a:schemeClr val="bg1"/>
                </a:solidFill>
                <a:latin typeface="Arial" panose="020B0604020202020204" pitchFamily="34" charset="0"/>
                <a:cs typeface="Arial" panose="020B0604020202020204" pitchFamily="34" charset="0"/>
              </a:rPr>
              <a:t>. </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b="1" dirty="0" err="1">
                <a:solidFill>
                  <a:schemeClr val="bg1"/>
                </a:solidFill>
                <a:latin typeface="Arial" panose="020B0604020202020204" pitchFamily="34" charset="0"/>
                <a:cs typeface="Arial" panose="020B0604020202020204" pitchFamily="34" charset="0"/>
              </a:rPr>
              <a:t>Što</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će</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učiniti</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Lucija</a:t>
            </a:r>
            <a:r>
              <a:rPr lang="nb-NO" sz="1200" b="1"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p:txBody>
      </p:sp>
      <p:pic>
        <p:nvPicPr>
          <p:cNvPr id="10" name="Bilde 9">
            <a:extLst>
              <a:ext uri="{FF2B5EF4-FFF2-40B4-BE49-F238E27FC236}">
                <a16:creationId xmlns:a16="http://schemas.microsoft.com/office/drawing/2014/main" id="{082242B2-8D66-A142-AF84-9BD5FC5161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392" y="849383"/>
            <a:ext cx="3603202" cy="3603202"/>
          </a:xfrm>
          <a:prstGeom prst="rect">
            <a:avLst/>
          </a:prstGeom>
        </p:spPr>
      </p:pic>
    </p:spTree>
    <p:extLst>
      <p:ext uri="{BB962C8B-B14F-4D97-AF65-F5344CB8AC3E}">
        <p14:creationId xmlns:p14="http://schemas.microsoft.com/office/powerpoint/2010/main" val="16532223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A7BFFE94-C4E2-9A46-A838-76443ECFD560}"/>
              </a:ext>
            </a:extLst>
          </p:cNvPr>
          <p:cNvSpPr/>
          <p:nvPr/>
        </p:nvSpPr>
        <p:spPr>
          <a:xfrm>
            <a:off x="0" y="0"/>
            <a:ext cx="4572000" cy="5143500"/>
          </a:xfrm>
          <a:prstGeom prst="rect">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 name="Plassholder for innhold 2"/>
          <p:cNvSpPr>
            <a:spLocks noGrp="1"/>
          </p:cNvSpPr>
          <p:nvPr>
            <p:ph idx="1"/>
          </p:nvPr>
        </p:nvSpPr>
        <p:spPr>
          <a:xfrm>
            <a:off x="504825" y="1203598"/>
            <a:ext cx="3527623" cy="3528392"/>
          </a:xfrm>
        </p:spPr>
        <p:txBody>
          <a:bodyPr lIns="0" tIns="0" rIns="0" bIns="0">
            <a:noAutofit/>
          </a:bodyPr>
          <a:lstStyle/>
          <a:p>
            <a:pPr marL="0" indent="0">
              <a:buNone/>
            </a:pPr>
            <a:r>
              <a:rPr lang="nb-NO" sz="1200" dirty="0" err="1">
                <a:solidFill>
                  <a:schemeClr val="bg1"/>
                </a:solidFill>
                <a:latin typeface="Arial" panose="020B0604020202020204" pitchFamily="34" charset="0"/>
                <a:cs typeface="Arial" panose="020B0604020202020204" pitchFamily="34" charset="0"/>
              </a:rPr>
              <a:t>Komunikatorica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klimu</a:t>
            </a:r>
            <a:r>
              <a:rPr lang="nb-NO" sz="1200" dirty="0">
                <a:solidFill>
                  <a:schemeClr val="bg1"/>
                </a:solidFill>
                <a:latin typeface="Arial" panose="020B0604020202020204" pitchFamily="34" charset="0"/>
                <a:cs typeface="Arial" panose="020B0604020202020204" pitchFamily="34" charset="0"/>
              </a:rPr>
              <a:t> grada </a:t>
            </a:r>
            <a:r>
              <a:rPr lang="nb-NO" sz="1200" dirty="0" err="1">
                <a:solidFill>
                  <a:schemeClr val="bg1"/>
                </a:solidFill>
                <a:latin typeface="Arial" panose="020B0604020202020204" pitchFamily="34" charset="0"/>
                <a:cs typeface="Arial" panose="020B0604020202020204" pitchFamily="34" charset="0"/>
              </a:rPr>
              <a:t>Ostrograda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Lucija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Grinč</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prilično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umorna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Šef</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administrativnog</a:t>
            </a:r>
            <a:r>
              <a:rPr lang="nb-NO" sz="1200" dirty="0">
                <a:solidFill>
                  <a:schemeClr val="bg1"/>
                </a:solidFill>
                <a:latin typeface="Arial" panose="020B0604020202020204" pitchFamily="34" charset="0"/>
                <a:cs typeface="Arial" panose="020B0604020202020204" pitchFamily="34" charset="0"/>
              </a:rPr>
              <a:t> ureda grada </a:t>
            </a:r>
            <a:r>
              <a:rPr lang="nb-NO" sz="1200" dirty="0" err="1">
                <a:solidFill>
                  <a:schemeClr val="bg1"/>
                </a:solidFill>
                <a:latin typeface="Arial" panose="020B0604020202020204" pitchFamily="34" charset="0"/>
                <a:cs typeface="Arial" panose="020B0604020202020204" pitchFamily="34" charset="0"/>
              </a:rPr>
              <a:t>upravo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prezentirao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budžet</a:t>
            </a:r>
            <a:r>
              <a:rPr lang="nb-NO" sz="1200" dirty="0">
                <a:solidFill>
                  <a:schemeClr val="bg1"/>
                </a:solidFill>
                <a:latin typeface="Arial" panose="020B0604020202020204" pitchFamily="34" charset="0"/>
                <a:cs typeface="Arial" panose="020B0604020202020204" pitchFamily="34" charset="0"/>
              </a:rPr>
              <a:t> grada </a:t>
            </a:r>
            <a:r>
              <a:rPr lang="nb-NO" sz="1200" dirty="0" err="1">
                <a:solidFill>
                  <a:schemeClr val="bg1"/>
                </a:solidFill>
                <a:latin typeface="Arial" panose="020B0604020202020204" pitchFamily="34" charset="0"/>
                <a:cs typeface="Arial" panose="020B0604020202020204" pitchFamily="34" charset="0"/>
              </a:rPr>
              <a:t>za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sljedeću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godinu</a:t>
            </a:r>
            <a:r>
              <a:rPr lang="nb-NO" sz="1200" dirty="0">
                <a:solidFill>
                  <a:schemeClr val="bg1"/>
                </a:solidFill>
                <a:latin typeface="Arial" panose="020B0604020202020204" pitchFamily="34" charset="0"/>
                <a:cs typeface="Arial" panose="020B0604020202020204" pitchFamily="34" charset="0"/>
              </a:rPr>
              <a:t>. I </a:t>
            </a:r>
            <a:r>
              <a:rPr lang="nb-NO" sz="1200" dirty="0" err="1">
                <a:solidFill>
                  <a:schemeClr val="bg1"/>
                </a:solidFill>
                <a:latin typeface="Arial" panose="020B0604020202020204" pitchFamily="34" charset="0"/>
                <a:cs typeface="Arial" panose="020B0604020202020204" pitchFamily="34" charset="0"/>
              </a:rPr>
              <a:t>opet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niti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jedna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kuna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mjere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zaštite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okoliša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koje</a:t>
            </a:r>
            <a:r>
              <a:rPr lang="nb-NO" sz="1200" dirty="0">
                <a:solidFill>
                  <a:schemeClr val="bg1"/>
                </a:solidFill>
                <a:latin typeface="Arial" panose="020B0604020202020204" pitchFamily="34" charset="0"/>
                <a:cs typeface="Arial" panose="020B0604020202020204" pitchFamily="34" charset="0"/>
              </a:rPr>
              <a:t> su </a:t>
            </a:r>
            <a:r>
              <a:rPr lang="nb-NO" sz="1200" dirty="0" err="1">
                <a:solidFill>
                  <a:schemeClr val="bg1"/>
                </a:solidFill>
                <a:latin typeface="Arial" panose="020B0604020202020204" pitchFamily="34" charset="0"/>
                <a:cs typeface="Arial" panose="020B0604020202020204" pitchFamily="34" charset="0"/>
              </a:rPr>
              <a:t>istaknute</a:t>
            </a:r>
            <a:r>
              <a:rPr lang="nb-NO" sz="1200" dirty="0">
                <a:solidFill>
                  <a:schemeClr val="bg1"/>
                </a:solidFill>
                <a:latin typeface="Arial" panose="020B0604020202020204" pitchFamily="34" charset="0"/>
                <a:cs typeface="Arial" panose="020B0604020202020204" pitchFamily="34" charset="0"/>
              </a:rPr>
              <a:t> u SECAP-u. Ali </a:t>
            </a:r>
            <a:r>
              <a:rPr lang="nb-NO" sz="1200" dirty="0" err="1">
                <a:solidFill>
                  <a:schemeClr val="bg1"/>
                </a:solidFill>
                <a:latin typeface="Arial" panose="020B0604020202020204" pitchFamily="34" charset="0"/>
                <a:cs typeface="Arial" panose="020B0604020202020204" pitchFamily="34" charset="0"/>
              </a:rPr>
              <a:t>spomenik</a:t>
            </a:r>
            <a:r>
              <a:rPr lang="nb-NO" sz="1200" dirty="0">
                <a:solidFill>
                  <a:schemeClr val="bg1"/>
                </a:solidFill>
                <a:latin typeface="Arial" panose="020B0604020202020204" pitchFamily="34" charset="0"/>
                <a:cs typeface="Arial" panose="020B0604020202020204" pitchFamily="34" charset="0"/>
              </a:rPr>
              <a:t> i </a:t>
            </a:r>
            <a:r>
              <a:rPr lang="nb-NO" sz="1200" dirty="0" err="1">
                <a:solidFill>
                  <a:schemeClr val="bg1"/>
                </a:solidFill>
                <a:latin typeface="Arial" panose="020B0604020202020204" pitchFamily="34" charset="0"/>
                <a:cs typeface="Arial" panose="020B0604020202020204" pitchFamily="34" charset="0"/>
              </a:rPr>
              <a:t>nekoliko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radnih</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mjesta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koji</a:t>
            </a:r>
            <a:r>
              <a:rPr lang="nb-NO" sz="1200" dirty="0">
                <a:solidFill>
                  <a:schemeClr val="bg1"/>
                </a:solidFill>
                <a:latin typeface="Arial" panose="020B0604020202020204" pitchFamily="34" charset="0"/>
                <a:cs typeface="Arial" panose="020B0604020202020204" pitchFamily="34" charset="0"/>
              </a:rPr>
              <a:t> su </a:t>
            </a:r>
            <a:r>
              <a:rPr lang="nb-NO" sz="1200" dirty="0" err="1">
                <a:solidFill>
                  <a:schemeClr val="bg1"/>
                </a:solidFill>
                <a:latin typeface="Arial" panose="020B0604020202020204" pitchFamily="34" charset="0"/>
                <a:cs typeface="Arial" panose="020B0604020202020204" pitchFamily="34" charset="0"/>
              </a:rPr>
              <a:t>dodani</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tehničkom</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odjelu</a:t>
            </a:r>
            <a:r>
              <a:rPr lang="nb-NO" sz="1200" dirty="0">
                <a:solidFill>
                  <a:schemeClr val="bg1"/>
                </a:solidFill>
                <a:latin typeface="Arial" panose="020B0604020202020204" pitchFamily="34" charset="0"/>
                <a:cs typeface="Arial" panose="020B0604020202020204" pitchFamily="34" charset="0"/>
              </a:rPr>
              <a:t> ... </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dirty="0" err="1">
                <a:solidFill>
                  <a:schemeClr val="bg1"/>
                </a:solidFill>
                <a:latin typeface="Arial" panose="020B0604020202020204" pitchFamily="34" charset="0"/>
                <a:cs typeface="Arial" panose="020B0604020202020204" pitchFamily="34" charset="0"/>
              </a:rPr>
              <a:t>Lucija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prigovorila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šefu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administrativnog</a:t>
            </a:r>
            <a:r>
              <a:rPr lang="nb-NO" sz="1200" dirty="0">
                <a:solidFill>
                  <a:schemeClr val="bg1"/>
                </a:solidFill>
                <a:latin typeface="Arial" panose="020B0604020202020204" pitchFamily="34" charset="0"/>
                <a:cs typeface="Arial" panose="020B0604020202020204" pitchFamily="34" charset="0"/>
              </a:rPr>
              <a:t> ureda </a:t>
            </a:r>
            <a:r>
              <a:rPr lang="nb-NO" sz="1200" dirty="0" err="1">
                <a:solidFill>
                  <a:schemeClr val="bg1"/>
                </a:solidFill>
                <a:latin typeface="Arial" panose="020B0604020202020204" pitchFamily="34" charset="0"/>
                <a:cs typeface="Arial" panose="020B0604020202020204" pitchFamily="34" charset="0"/>
              </a:rPr>
              <a:t>zbog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navedenih</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budžetskih</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prioriteta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što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on</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odgovorio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Klimatska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pitanja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velite</a:t>
            </a:r>
            <a:r>
              <a:rPr lang="nb-NO" sz="1200" dirty="0">
                <a:solidFill>
                  <a:schemeClr val="bg1"/>
                </a:solidFill>
                <a:latin typeface="Arial" panose="020B0604020202020204" pitchFamily="34" charset="0"/>
                <a:cs typeface="Arial" panose="020B0604020202020204" pitchFamily="34" charset="0"/>
              </a:rPr>
              <a:t>? - </a:t>
            </a:r>
            <a:r>
              <a:rPr lang="nb-NO" sz="1200" dirty="0" err="1">
                <a:solidFill>
                  <a:schemeClr val="bg1"/>
                </a:solidFill>
                <a:latin typeface="Arial" panose="020B0604020202020204" pitchFamily="34" charset="0"/>
                <a:cs typeface="Arial" panose="020B0604020202020204" pitchFamily="34" charset="0"/>
              </a:rPr>
              <a:t>pa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jasno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vam</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da se </a:t>
            </a:r>
            <a:r>
              <a:rPr lang="nb-NO" sz="1200" dirty="0" err="1">
                <a:solidFill>
                  <a:schemeClr val="bg1"/>
                </a:solidFill>
                <a:latin typeface="Arial" panose="020B0604020202020204" pitchFamily="34" charset="0"/>
                <a:cs typeface="Arial" panose="020B0604020202020204" pitchFamily="34" charset="0"/>
              </a:rPr>
              <a:t>izdvajanjima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za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klimu</a:t>
            </a:r>
            <a:r>
              <a:rPr lang="nb-NO" sz="1200" dirty="0">
                <a:solidFill>
                  <a:schemeClr val="bg1"/>
                </a:solidFill>
                <a:latin typeface="Arial" panose="020B0604020202020204" pitchFamily="34" charset="0"/>
                <a:cs typeface="Arial" panose="020B0604020202020204" pitchFamily="34" charset="0"/>
              </a:rPr>
              <a:t> ne </a:t>
            </a:r>
            <a:r>
              <a:rPr lang="nb-NO" sz="1200" dirty="0" err="1">
                <a:solidFill>
                  <a:schemeClr val="bg1"/>
                </a:solidFill>
                <a:latin typeface="Arial" panose="020B0604020202020204" pitchFamily="34" charset="0"/>
                <a:cs typeface="Arial" panose="020B0604020202020204" pitchFamily="34" charset="0"/>
              </a:rPr>
              <a:t>dižu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javne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naknade</a:t>
            </a:r>
            <a:r>
              <a:rPr lang="nb-NO" sz="1200" dirty="0">
                <a:solidFill>
                  <a:schemeClr val="bg1"/>
                </a:solidFill>
                <a:latin typeface="Arial" panose="020B0604020202020204" pitchFamily="34" charset="0"/>
                <a:cs typeface="Arial" panose="020B0604020202020204" pitchFamily="34" charset="0"/>
              </a:rPr>
              <a:t> i da </a:t>
            </a:r>
            <a:r>
              <a:rPr lang="nb-NO" sz="1200" dirty="0" err="1">
                <a:solidFill>
                  <a:schemeClr val="bg1"/>
                </a:solidFill>
                <a:latin typeface="Arial" panose="020B0604020202020204" pitchFamily="34" charset="0"/>
                <a:cs typeface="Arial" panose="020B0604020202020204" pitchFamily="34" charset="0"/>
              </a:rPr>
              <a:t>takva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izdvajanja</a:t>
            </a:r>
            <a:r>
              <a:rPr lang="nb-NO" sz="1200" dirty="0">
                <a:solidFill>
                  <a:schemeClr val="bg1"/>
                </a:solidFill>
                <a:latin typeface="Arial" panose="020B0604020202020204" pitchFamily="34" charset="0"/>
                <a:cs typeface="Arial" panose="020B0604020202020204" pitchFamily="34" charset="0"/>
              </a:rPr>
              <a:t> ne </a:t>
            </a:r>
            <a:r>
              <a:rPr lang="nb-NO" sz="1200" dirty="0" err="1">
                <a:solidFill>
                  <a:schemeClr val="bg1"/>
                </a:solidFill>
                <a:latin typeface="Arial" panose="020B0604020202020204" pitchFamily="34" charset="0"/>
                <a:cs typeface="Arial" panose="020B0604020202020204" pitchFamily="34" charset="0"/>
              </a:rPr>
              <a:t>usrećuju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političare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Nešto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moramo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napraviti</a:t>
            </a:r>
            <a:r>
              <a:rPr lang="nb-NO" sz="1200" dirty="0">
                <a:solidFill>
                  <a:schemeClr val="bg1"/>
                </a:solidFill>
                <a:latin typeface="Arial" panose="020B0604020202020204" pitchFamily="34" charset="0"/>
                <a:cs typeface="Arial" panose="020B0604020202020204" pitchFamily="34" charset="0"/>
              </a:rPr>
              <a:t> – </a:t>
            </a:r>
            <a:r>
              <a:rPr lang="nb-NO" sz="1200" dirty="0" err="1">
                <a:solidFill>
                  <a:schemeClr val="bg1"/>
                </a:solidFill>
                <a:latin typeface="Arial" panose="020B0604020202020204" pitchFamily="34" charset="0"/>
                <a:cs typeface="Arial" panose="020B0604020202020204" pitchFamily="34" charset="0"/>
              </a:rPr>
              <a:t>pomislila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Lucija</a:t>
            </a:r>
            <a:r>
              <a:rPr lang="nb-NO" sz="1200" dirty="0">
                <a:solidFill>
                  <a:schemeClr val="bg1"/>
                </a:solidFill>
                <a:latin typeface="Arial" panose="020B0604020202020204" pitchFamily="34" charset="0"/>
                <a:cs typeface="Arial" panose="020B0604020202020204" pitchFamily="34" charset="0"/>
              </a:rPr>
              <a:t>, a onda </a:t>
            </a:r>
            <a:r>
              <a:rPr lang="nb-NO" sz="1200" dirty="0" err="1">
                <a:solidFill>
                  <a:schemeClr val="bg1"/>
                </a:solidFill>
                <a:latin typeface="Arial" panose="020B0604020202020204" pitchFamily="34" charset="0"/>
                <a:cs typeface="Arial" panose="020B0604020202020204" pitchFamily="34" charset="0"/>
              </a:rPr>
              <a:t>joj</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sinulo</a:t>
            </a:r>
            <a:r>
              <a:rPr lang="nb-NO" sz="1200" dirty="0">
                <a:solidFill>
                  <a:schemeClr val="bg1"/>
                </a:solidFill>
                <a:latin typeface="Arial" panose="020B0604020202020204" pitchFamily="34" charset="0"/>
                <a:cs typeface="Arial" panose="020B0604020202020204" pitchFamily="34" charset="0"/>
              </a:rPr>
              <a:t> - </a:t>
            </a:r>
            <a:r>
              <a:rPr lang="nb-NO" sz="1200" dirty="0" err="1">
                <a:solidFill>
                  <a:schemeClr val="bg1"/>
                </a:solidFill>
                <a:latin typeface="Arial" panose="020B0604020202020204" pitchFamily="34" charset="0"/>
                <a:cs typeface="Arial" panose="020B0604020202020204" pitchFamily="34" charset="0"/>
              </a:rPr>
              <a:t>pa</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mnogo</a:t>
            </a:r>
            <a:r>
              <a:rPr lang="nb-NO" sz="1200" dirty="0">
                <a:solidFill>
                  <a:schemeClr val="bg1"/>
                </a:solidFill>
                <a:latin typeface="Arial" panose="020B0604020202020204" pitchFamily="34" charset="0"/>
                <a:cs typeface="Arial" panose="020B0604020202020204" pitchFamily="34" charset="0"/>
              </a:rPr>
              <a:t> toga </a:t>
            </a:r>
            <a:r>
              <a:rPr lang="nb-NO" sz="1200" dirty="0" err="1">
                <a:solidFill>
                  <a:schemeClr val="bg1"/>
                </a:solidFill>
                <a:latin typeface="Arial" panose="020B0604020202020204" pitchFamily="34" charset="0"/>
                <a:cs typeface="Arial" panose="020B0604020202020204" pitchFamily="34" charset="0"/>
              </a:rPr>
              <a:t>je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već</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napravljeno</a:t>
            </a:r>
            <a:r>
              <a:rPr lang="nb-NO" sz="1200" dirty="0">
                <a:solidFill>
                  <a:schemeClr val="bg1"/>
                </a:solidFill>
                <a:latin typeface="Arial" panose="020B0604020202020204" pitchFamily="34" charset="0"/>
                <a:cs typeface="Arial" panose="020B0604020202020204" pitchFamily="34" charset="0"/>
              </a:rPr>
              <a:t>! </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b="1" dirty="0" err="1">
                <a:solidFill>
                  <a:schemeClr val="bg1"/>
                </a:solidFill>
                <a:latin typeface="Arial" panose="020B0604020202020204" pitchFamily="34" charset="0"/>
                <a:cs typeface="Arial" panose="020B0604020202020204" pitchFamily="34" charset="0"/>
              </a:rPr>
              <a:t>Što</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će</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učiniti</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Lucija</a:t>
            </a:r>
            <a:r>
              <a:rPr lang="nb-NO" sz="1200" b="1"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p:txBody>
      </p:sp>
      <p:sp>
        <p:nvSpPr>
          <p:cNvPr id="5" name="Tittel 1"/>
          <p:cNvSpPr>
            <a:spLocks noGrp="1"/>
          </p:cNvSpPr>
          <p:nvPr>
            <p:ph type="title"/>
          </p:nvPr>
        </p:nvSpPr>
        <p:spPr>
          <a:xfrm>
            <a:off x="504825" y="483518"/>
            <a:ext cx="3203079" cy="494109"/>
          </a:xfrm>
        </p:spPr>
        <p:txBody>
          <a:bodyPr lIns="0" tIns="0" rIns="0" bIns="0">
            <a:noAutofit/>
          </a:bodyPr>
          <a:lstStyle/>
          <a:p>
            <a:pPr algn="l"/>
            <a:r>
              <a:rPr lang="nb-NO" sz="2800" b="1" dirty="0" err="1">
                <a:solidFill>
                  <a:schemeClr val="bg1"/>
                </a:solidFill>
                <a:latin typeface="Arial" panose="020B0604020202020204" pitchFamily="34" charset="0"/>
                <a:cs typeface="Arial" panose="020B0604020202020204" pitchFamily="34" charset="0"/>
              </a:rPr>
              <a:t>Slučaj</a:t>
            </a:r>
            <a:r>
              <a:rPr lang="nb-NO" sz="2800" b="1" dirty="0">
                <a:solidFill>
                  <a:schemeClr val="bg1"/>
                </a:solidFill>
                <a:latin typeface="Arial" panose="020B0604020202020204" pitchFamily="34" charset="0"/>
                <a:cs typeface="Arial" panose="020B0604020202020204" pitchFamily="34" charset="0"/>
              </a:rPr>
              <a:t> 4</a:t>
            </a:r>
          </a:p>
        </p:txBody>
      </p:sp>
      <p:pic>
        <p:nvPicPr>
          <p:cNvPr id="6" name="Bilde 5">
            <a:extLst>
              <a:ext uri="{FF2B5EF4-FFF2-40B4-BE49-F238E27FC236}">
                <a16:creationId xmlns:a16="http://schemas.microsoft.com/office/drawing/2014/main" id="{904617AD-A133-5943-BCE7-EED9A06F45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2458" y="855243"/>
            <a:ext cx="3722400" cy="3603334"/>
          </a:xfrm>
          <a:prstGeom prst="rect">
            <a:avLst/>
          </a:prstGeom>
        </p:spPr>
      </p:pic>
      <p:pic>
        <p:nvPicPr>
          <p:cNvPr id="7" name="Bilde 6">
            <a:extLst>
              <a:ext uri="{FF2B5EF4-FFF2-40B4-BE49-F238E27FC236}">
                <a16:creationId xmlns:a16="http://schemas.microsoft.com/office/drawing/2014/main" id="{C3A46BCF-A2F6-1241-AB0E-2BE75B558E01}"/>
              </a:ext>
            </a:extLst>
          </p:cNvPr>
          <p:cNvPicPr>
            <a:picLocks noChangeAspect="1"/>
          </p:cNvPicPr>
          <p:nvPr/>
        </p:nvPicPr>
        <p:blipFill>
          <a:blip r:embed="rId4" cstate="print">
            <a:extLst>
              <a:ext uri="{BEBA8EAE-BF5A-486C-A8C5-ECC9F3942E4B}">
                <a14:imgProps xmlns:a14="http://schemas.microsoft.com/office/drawing/2010/main">
                  <a14:imgLayer r:embed="rId5">
                    <a14:imgEffect>
                      <a14:sharpenSoften amount="74000"/>
                    </a14:imgEffect>
                  </a14:imgLayer>
                </a14:imgProps>
              </a:ext>
              <a:ext uri="{28A0092B-C50C-407E-A947-70E740481C1C}">
                <a14:useLocalDpi xmlns:a14="http://schemas.microsoft.com/office/drawing/2010/main" val="0"/>
              </a:ext>
            </a:extLst>
          </a:blip>
          <a:stretch>
            <a:fillRect/>
          </a:stretch>
        </p:blipFill>
        <p:spPr>
          <a:xfrm>
            <a:off x="6119751" y="1349352"/>
            <a:ext cx="1427813" cy="1423280"/>
          </a:xfrm>
          <a:prstGeom prst="rect">
            <a:avLst/>
          </a:prstGeom>
          <a:effectLst/>
        </p:spPr>
      </p:pic>
    </p:spTree>
    <p:extLst>
      <p:ext uri="{BB962C8B-B14F-4D97-AF65-F5344CB8AC3E}">
        <p14:creationId xmlns:p14="http://schemas.microsoft.com/office/powerpoint/2010/main" val="3067214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3000" fill="hold"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48458231-E95E-6340-91D4-2C51CBDC5F65}"/>
              </a:ext>
            </a:extLst>
          </p:cNvPr>
          <p:cNvSpPr/>
          <p:nvPr/>
        </p:nvSpPr>
        <p:spPr>
          <a:xfrm>
            <a:off x="0" y="0"/>
            <a:ext cx="9144000" cy="4328285"/>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8" name="Tittel 1">
            <a:extLst>
              <a:ext uri="{FF2B5EF4-FFF2-40B4-BE49-F238E27FC236}">
                <a16:creationId xmlns:a16="http://schemas.microsoft.com/office/drawing/2014/main" id="{EC765B1C-B553-D447-A39E-F9B3B2FE6D77}"/>
              </a:ext>
            </a:extLst>
          </p:cNvPr>
          <p:cNvSpPr txBox="1">
            <a:spLocks/>
          </p:cNvSpPr>
          <p:nvPr/>
        </p:nvSpPr>
        <p:spPr>
          <a:xfrm>
            <a:off x="1808131" y="382937"/>
            <a:ext cx="5580782" cy="135251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5000" b="1" dirty="0" err="1">
                <a:solidFill>
                  <a:schemeClr val="bg1"/>
                </a:solidFill>
                <a:latin typeface="Arial" panose="020B0604020202020204" pitchFamily="34" charset="0"/>
                <a:cs typeface="Arial" panose="020B0604020202020204" pitchFamily="34" charset="0"/>
              </a:rPr>
              <a:t>Hvala</a:t>
            </a:r>
            <a:r>
              <a:rPr lang="nb-NO" sz="5000" b="1" dirty="0">
                <a:solidFill>
                  <a:schemeClr val="bg1"/>
                </a:solidFill>
                <a:latin typeface="Arial" panose="020B0604020202020204" pitchFamily="34" charset="0"/>
                <a:cs typeface="Arial" panose="020B0604020202020204" pitchFamily="34" charset="0"/>
              </a:rPr>
              <a:t> </a:t>
            </a:r>
            <a:r>
              <a:rPr lang="nb-NO" sz="5000" b="1" dirty="0" err="1">
                <a:solidFill>
                  <a:schemeClr val="bg1"/>
                </a:solidFill>
                <a:latin typeface="Arial" panose="020B0604020202020204" pitchFamily="34" charset="0"/>
                <a:cs typeface="Arial" panose="020B0604020202020204" pitchFamily="34" charset="0"/>
              </a:rPr>
              <a:t>za</a:t>
            </a:r>
            <a:r>
              <a:rPr lang="nb-NO" sz="5000" b="1" dirty="0">
                <a:solidFill>
                  <a:schemeClr val="bg1"/>
                </a:solidFill>
                <a:latin typeface="Arial" panose="020B0604020202020204" pitchFamily="34" charset="0"/>
                <a:cs typeface="Arial" panose="020B0604020202020204" pitchFamily="34" charset="0"/>
              </a:rPr>
              <a:t> </a:t>
            </a:r>
            <a:r>
              <a:rPr lang="nb-NO" sz="5000" b="1" dirty="0" err="1">
                <a:solidFill>
                  <a:schemeClr val="bg1"/>
                </a:solidFill>
                <a:latin typeface="Arial" panose="020B0604020202020204" pitchFamily="34" charset="0"/>
                <a:cs typeface="Arial" panose="020B0604020202020204" pitchFamily="34" charset="0"/>
              </a:rPr>
              <a:t>nas</a:t>
            </a:r>
            <a:r>
              <a:rPr lang="nb-NO" sz="5000" b="1" dirty="0">
                <a:solidFill>
                  <a:schemeClr val="bg1"/>
                </a:solidFill>
                <a:latin typeface="Arial" panose="020B0604020202020204" pitchFamily="34" charset="0"/>
                <a:cs typeface="Arial" panose="020B0604020202020204" pitchFamily="34" charset="0"/>
              </a:rPr>
              <a:t>!</a:t>
            </a:r>
          </a:p>
        </p:txBody>
      </p:sp>
      <p:pic>
        <p:nvPicPr>
          <p:cNvPr id="10" name="Bilde 9">
            <a:extLst>
              <a:ext uri="{FF2B5EF4-FFF2-40B4-BE49-F238E27FC236}">
                <a16:creationId xmlns:a16="http://schemas.microsoft.com/office/drawing/2014/main" id="{39CEEE9D-9A10-0F4E-A7AC-147C0FFA92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4702" y="4427048"/>
            <a:ext cx="934589" cy="623596"/>
          </a:xfrm>
          <a:prstGeom prst="rect">
            <a:avLst/>
          </a:prstGeom>
        </p:spPr>
      </p:pic>
      <p:pic>
        <p:nvPicPr>
          <p:cNvPr id="13" name="Bilde 12">
            <a:extLst>
              <a:ext uri="{FF2B5EF4-FFF2-40B4-BE49-F238E27FC236}">
                <a16:creationId xmlns:a16="http://schemas.microsoft.com/office/drawing/2014/main" id="{B6C58628-4784-9047-A20D-54DA49413B3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775"/>
          <a:stretch/>
        </p:blipFill>
        <p:spPr>
          <a:xfrm>
            <a:off x="590550" y="1508615"/>
            <a:ext cx="8015944" cy="2903098"/>
          </a:xfrm>
          <a:prstGeom prst="rect">
            <a:avLst/>
          </a:prstGeom>
        </p:spPr>
      </p:pic>
      <p:pic>
        <p:nvPicPr>
          <p:cNvPr id="14" name="Bilde 13">
            <a:extLst>
              <a:ext uri="{FF2B5EF4-FFF2-40B4-BE49-F238E27FC236}">
                <a16:creationId xmlns:a16="http://schemas.microsoft.com/office/drawing/2014/main" id="{1BCE60A2-F0D8-5343-90D1-BEE6172EB67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3528" y="4484152"/>
            <a:ext cx="1674267" cy="523562"/>
          </a:xfrm>
          <a:prstGeom prst="rect">
            <a:avLst/>
          </a:prstGeom>
        </p:spPr>
      </p:pic>
      <p:sp>
        <p:nvSpPr>
          <p:cNvPr id="2" name="Rectangle 1">
            <a:extLst>
              <a:ext uri="{FF2B5EF4-FFF2-40B4-BE49-F238E27FC236}">
                <a16:creationId xmlns:a16="http://schemas.microsoft.com/office/drawing/2014/main" id="{975F260F-450C-4534-ADB2-3AF225E1D995}"/>
              </a:ext>
            </a:extLst>
          </p:cNvPr>
          <p:cNvSpPr/>
          <p:nvPr/>
        </p:nvSpPr>
        <p:spPr>
          <a:xfrm>
            <a:off x="2082003" y="4464534"/>
            <a:ext cx="3155101" cy="584775"/>
          </a:xfrm>
          <a:prstGeom prst="rect">
            <a:avLst/>
          </a:prstGeom>
        </p:spPr>
        <p:txBody>
          <a:bodyPr wrap="square">
            <a:spAutoFit/>
          </a:bodyPr>
          <a:lstStyle/>
          <a:p>
            <a:pPr algn="ctr"/>
            <a:r>
              <a:rPr lang="en-GB" sz="800" b="1" dirty="0" err="1"/>
              <a:t>Izjava</a:t>
            </a:r>
            <a:r>
              <a:rPr lang="en-GB" sz="800" b="1" dirty="0"/>
              <a:t> o </a:t>
            </a:r>
            <a:r>
              <a:rPr lang="en-GB" sz="800" b="1" dirty="0" err="1"/>
              <a:t>odricanju</a:t>
            </a:r>
            <a:r>
              <a:rPr lang="en-GB" sz="800" b="1" dirty="0"/>
              <a:t> </a:t>
            </a:r>
            <a:r>
              <a:rPr lang="en-GB" sz="800" b="1" dirty="0" err="1"/>
              <a:t>odgovornosti</a:t>
            </a:r>
            <a:r>
              <a:rPr lang="en-GB" sz="800" b="1" dirty="0"/>
              <a:t>: </a:t>
            </a:r>
            <a:endParaRPr lang="nb-NO" sz="800" dirty="0"/>
          </a:p>
          <a:p>
            <a:pPr algn="just"/>
            <a:r>
              <a:rPr lang="en-GB" sz="800" dirty="0" err="1"/>
              <a:t>Sadržaj</a:t>
            </a:r>
            <a:r>
              <a:rPr lang="en-GB" sz="800" dirty="0"/>
              <a:t> </a:t>
            </a:r>
            <a:r>
              <a:rPr lang="hr-HR" sz="800" dirty="0"/>
              <a:t>ove prezentacije </a:t>
            </a:r>
            <a:r>
              <a:rPr lang="en-GB" sz="800" dirty="0" err="1"/>
              <a:t>isključiva</a:t>
            </a:r>
            <a:r>
              <a:rPr lang="en-GB" sz="800" dirty="0"/>
              <a:t> </a:t>
            </a:r>
            <a:r>
              <a:rPr lang="en-GB" sz="800" dirty="0" err="1"/>
              <a:t>je</a:t>
            </a:r>
            <a:r>
              <a:rPr lang="en-GB" sz="800" dirty="0"/>
              <a:t> </a:t>
            </a:r>
            <a:r>
              <a:rPr lang="en-GB" sz="800" dirty="0" err="1"/>
              <a:t>odgovornost</a:t>
            </a:r>
            <a:r>
              <a:rPr lang="en-GB" sz="800" dirty="0"/>
              <a:t> </a:t>
            </a:r>
            <a:r>
              <a:rPr lang="en-GB" sz="800" dirty="0" err="1"/>
              <a:t>autora</a:t>
            </a:r>
            <a:r>
              <a:rPr lang="en-GB" sz="800" dirty="0"/>
              <a:t> </a:t>
            </a:r>
            <a:r>
              <a:rPr lang="en-GB" sz="800" dirty="0" err="1"/>
              <a:t>i</a:t>
            </a:r>
            <a:r>
              <a:rPr lang="en-GB" sz="800" dirty="0"/>
              <a:t> ne </a:t>
            </a:r>
            <a:r>
              <a:rPr lang="en-GB" sz="800" dirty="0" err="1"/>
              <a:t>predstavlja</a:t>
            </a:r>
            <a:r>
              <a:rPr lang="en-GB" sz="800" dirty="0"/>
              <a:t> </a:t>
            </a:r>
            <a:r>
              <a:rPr lang="en-GB" sz="800" dirty="0" err="1"/>
              <a:t>nužno</a:t>
            </a:r>
            <a:r>
              <a:rPr lang="en-GB" sz="800" dirty="0"/>
              <a:t> </a:t>
            </a:r>
            <a:r>
              <a:rPr lang="en-GB" sz="800" dirty="0" err="1"/>
              <a:t>stav</a:t>
            </a:r>
            <a:r>
              <a:rPr lang="en-GB" sz="800" dirty="0"/>
              <a:t> </a:t>
            </a:r>
            <a:r>
              <a:rPr lang="en-GB" sz="800" dirty="0" err="1"/>
              <a:t>Europske</a:t>
            </a:r>
            <a:r>
              <a:rPr lang="en-GB" sz="800" dirty="0"/>
              <a:t> </a:t>
            </a:r>
            <a:r>
              <a:rPr lang="en-GB" sz="800" dirty="0" err="1"/>
              <a:t>unije</a:t>
            </a:r>
            <a:r>
              <a:rPr lang="en-GB" sz="800" dirty="0"/>
              <a:t>. </a:t>
            </a:r>
            <a:r>
              <a:rPr lang="en-GB" sz="800" dirty="0" err="1"/>
              <a:t>Europska</a:t>
            </a:r>
            <a:r>
              <a:rPr lang="en-GB" sz="800" dirty="0"/>
              <a:t> </a:t>
            </a:r>
            <a:r>
              <a:rPr lang="en-GB" sz="800" dirty="0" err="1"/>
              <a:t>unija</a:t>
            </a:r>
            <a:r>
              <a:rPr lang="en-GB" sz="800" dirty="0"/>
              <a:t> </a:t>
            </a:r>
            <a:r>
              <a:rPr lang="en-GB" sz="800" dirty="0" err="1"/>
              <a:t>nije</a:t>
            </a:r>
            <a:r>
              <a:rPr lang="en-GB" sz="800" dirty="0"/>
              <a:t> </a:t>
            </a:r>
            <a:r>
              <a:rPr lang="en-GB" sz="800" dirty="0" err="1"/>
              <a:t>odgovorna</a:t>
            </a:r>
            <a:r>
              <a:rPr lang="en-GB" sz="800" dirty="0"/>
              <a:t> </a:t>
            </a:r>
            <a:r>
              <a:rPr lang="en-GB" sz="800" dirty="0" err="1"/>
              <a:t>za</a:t>
            </a:r>
            <a:r>
              <a:rPr lang="en-GB" sz="800" dirty="0"/>
              <a:t> </a:t>
            </a:r>
            <a:r>
              <a:rPr lang="en-GB" sz="800" dirty="0" err="1"/>
              <a:t>bilo</a:t>
            </a:r>
            <a:r>
              <a:rPr lang="en-GB" sz="800" dirty="0"/>
              <a:t> </a:t>
            </a:r>
            <a:r>
              <a:rPr lang="en-GB" sz="800" dirty="0" err="1"/>
              <a:t>kakvu</a:t>
            </a:r>
            <a:r>
              <a:rPr lang="en-GB" sz="800" dirty="0"/>
              <a:t> </a:t>
            </a:r>
            <a:r>
              <a:rPr lang="en-GB" sz="800" dirty="0" err="1"/>
              <a:t>uporabu</a:t>
            </a:r>
            <a:r>
              <a:rPr lang="en-GB" sz="800" dirty="0"/>
              <a:t> </a:t>
            </a:r>
            <a:r>
              <a:rPr lang="en-GB" sz="800" dirty="0" err="1"/>
              <a:t>informacija</a:t>
            </a:r>
            <a:r>
              <a:rPr lang="en-GB" sz="800" dirty="0"/>
              <a:t> </a:t>
            </a:r>
            <a:r>
              <a:rPr lang="en-GB" sz="800" dirty="0" err="1"/>
              <a:t>sadržanih</a:t>
            </a:r>
            <a:r>
              <a:rPr lang="en-GB" sz="800" dirty="0"/>
              <a:t> u</a:t>
            </a:r>
            <a:r>
              <a:rPr lang="hr-HR" sz="800" dirty="0"/>
              <a:t> prezentaciji</a:t>
            </a:r>
            <a:r>
              <a:rPr lang="en-GB" sz="800" dirty="0"/>
              <a:t>.</a:t>
            </a:r>
            <a:endParaRPr lang="nb-NO" sz="800" dirty="0"/>
          </a:p>
        </p:txBody>
      </p:sp>
      <p:pic>
        <p:nvPicPr>
          <p:cNvPr id="12" name="Bilde 10">
            <a:extLst>
              <a:ext uri="{FF2B5EF4-FFF2-40B4-BE49-F238E27FC236}">
                <a16:creationId xmlns:a16="http://schemas.microsoft.com/office/drawing/2014/main" id="{5E44EEB1-3452-46B1-AF96-020B4FA9A317}"/>
              </a:ext>
            </a:extLst>
          </p:cNvPr>
          <p:cNvPicPr>
            <a:picLocks noChangeAspect="1"/>
          </p:cNvPicPr>
          <p:nvPr/>
        </p:nvPicPr>
        <p:blipFill>
          <a:blip r:embed="rId6"/>
          <a:stretch>
            <a:fillRect/>
          </a:stretch>
        </p:blipFill>
        <p:spPr>
          <a:xfrm>
            <a:off x="5548369" y="4574640"/>
            <a:ext cx="780012" cy="455007"/>
          </a:xfrm>
          <a:prstGeom prst="rect">
            <a:avLst/>
          </a:prstGeom>
        </p:spPr>
      </p:pic>
      <p:pic>
        <p:nvPicPr>
          <p:cNvPr id="15" name="Bilde 11">
            <a:extLst>
              <a:ext uri="{FF2B5EF4-FFF2-40B4-BE49-F238E27FC236}">
                <a16:creationId xmlns:a16="http://schemas.microsoft.com/office/drawing/2014/main" id="{77B0F530-F701-4516-B3B6-DB0736462E6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54687" y="4369598"/>
            <a:ext cx="1255886" cy="249457"/>
          </a:xfrm>
          <a:prstGeom prst="rect">
            <a:avLst/>
          </a:prstGeom>
        </p:spPr>
      </p:pic>
      <p:sp>
        <p:nvSpPr>
          <p:cNvPr id="3" name="Rectangle 2">
            <a:extLst>
              <a:ext uri="{FF2B5EF4-FFF2-40B4-BE49-F238E27FC236}">
                <a16:creationId xmlns:a16="http://schemas.microsoft.com/office/drawing/2014/main" id="{38B4C158-3CDA-4D1D-8722-E5EEDD3A7D7C}"/>
              </a:ext>
            </a:extLst>
          </p:cNvPr>
          <p:cNvSpPr/>
          <p:nvPr/>
        </p:nvSpPr>
        <p:spPr>
          <a:xfrm>
            <a:off x="7546874" y="4328285"/>
            <a:ext cx="1650170" cy="830997"/>
          </a:xfrm>
          <a:prstGeom prst="rect">
            <a:avLst/>
          </a:prstGeom>
        </p:spPr>
        <p:txBody>
          <a:bodyPr wrap="square">
            <a:spAutoFit/>
          </a:bodyPr>
          <a:lstStyle/>
          <a:p>
            <a:r>
              <a:rPr lang="en-GB" sz="800" dirty="0" err="1"/>
              <a:t>Ovaj</a:t>
            </a:r>
            <a:r>
              <a:rPr lang="en-GB" sz="800" dirty="0"/>
              <a:t> </a:t>
            </a:r>
            <a:r>
              <a:rPr lang="en-GB" sz="800" dirty="0" err="1"/>
              <a:t>projekt</a:t>
            </a:r>
            <a:r>
              <a:rPr lang="en-GB" sz="800" dirty="0"/>
              <a:t> </a:t>
            </a:r>
            <a:r>
              <a:rPr lang="en-GB" sz="800" dirty="0" err="1"/>
              <a:t>financiran</a:t>
            </a:r>
            <a:r>
              <a:rPr lang="en-GB" sz="800" dirty="0"/>
              <a:t> </a:t>
            </a:r>
            <a:r>
              <a:rPr lang="en-GB" sz="800" dirty="0" err="1"/>
              <a:t>je</a:t>
            </a:r>
            <a:r>
              <a:rPr lang="en-GB" sz="800" dirty="0"/>
              <a:t> </a:t>
            </a:r>
            <a:r>
              <a:rPr lang="en-GB" sz="800" dirty="0" err="1"/>
              <a:t>sredstvima</a:t>
            </a:r>
            <a:r>
              <a:rPr lang="en-GB" sz="800" dirty="0"/>
              <a:t> </a:t>
            </a:r>
            <a:r>
              <a:rPr lang="en-GB" sz="800" dirty="0" err="1"/>
              <a:t>iz</a:t>
            </a:r>
            <a:r>
              <a:rPr lang="en-GB" sz="800" dirty="0"/>
              <a:t> </a:t>
            </a:r>
            <a:r>
              <a:rPr lang="en-GB" sz="800" dirty="0" err="1"/>
              <a:t>programa</a:t>
            </a:r>
            <a:r>
              <a:rPr lang="en-GB" sz="800" dirty="0"/>
              <a:t> </a:t>
            </a:r>
            <a:r>
              <a:rPr lang="en-GB" sz="800" dirty="0" err="1"/>
              <a:t>Europske</a:t>
            </a:r>
            <a:r>
              <a:rPr lang="en-GB" sz="800" dirty="0"/>
              <a:t> </a:t>
            </a:r>
            <a:r>
              <a:rPr lang="en-GB" sz="800" dirty="0" err="1"/>
              <a:t>unije</a:t>
            </a:r>
            <a:r>
              <a:rPr lang="en-GB" sz="800" dirty="0"/>
              <a:t> </a:t>
            </a:r>
            <a:r>
              <a:rPr lang="en-GB" sz="800" dirty="0" err="1"/>
              <a:t>za</a:t>
            </a:r>
            <a:r>
              <a:rPr lang="en-GB" sz="800" dirty="0"/>
              <a:t> </a:t>
            </a:r>
            <a:r>
              <a:rPr lang="en-GB" sz="800" dirty="0" err="1"/>
              <a:t>istraživanje</a:t>
            </a:r>
            <a:r>
              <a:rPr lang="en-GB" sz="800" dirty="0"/>
              <a:t> </a:t>
            </a:r>
            <a:r>
              <a:rPr lang="en-GB" sz="800" dirty="0" err="1"/>
              <a:t>i</a:t>
            </a:r>
            <a:r>
              <a:rPr lang="en-GB" sz="800" dirty="0"/>
              <a:t> </a:t>
            </a:r>
            <a:r>
              <a:rPr lang="en-GB" sz="800" dirty="0" err="1"/>
              <a:t>inovacije</a:t>
            </a:r>
            <a:r>
              <a:rPr lang="en-GB" sz="800" dirty="0"/>
              <a:t> </a:t>
            </a:r>
            <a:r>
              <a:rPr lang="en-GB" sz="800" dirty="0" err="1"/>
              <a:t>Obzor</a:t>
            </a:r>
            <a:r>
              <a:rPr lang="en-GB" sz="800" dirty="0"/>
              <a:t> 2020 </a:t>
            </a:r>
            <a:r>
              <a:rPr lang="en-GB" sz="800" dirty="0" err="1"/>
              <a:t>na</a:t>
            </a:r>
            <a:r>
              <a:rPr lang="en-GB" sz="800" dirty="0"/>
              <a:t> </a:t>
            </a:r>
            <a:r>
              <a:rPr lang="en-GB" sz="800" dirty="0" err="1"/>
              <a:t>temelju</a:t>
            </a:r>
            <a:r>
              <a:rPr lang="en-GB" sz="800" dirty="0"/>
              <a:t> </a:t>
            </a:r>
            <a:r>
              <a:rPr lang="en-GB" sz="800" dirty="0" err="1"/>
              <a:t>Sporazuma</a:t>
            </a:r>
            <a:r>
              <a:rPr lang="en-GB" sz="800" dirty="0"/>
              <a:t> o </a:t>
            </a:r>
            <a:r>
              <a:rPr lang="en-GB" sz="800" dirty="0" err="1"/>
              <a:t>dodjeli</a:t>
            </a:r>
            <a:r>
              <a:rPr lang="en-GB" sz="800" dirty="0"/>
              <a:t> </a:t>
            </a:r>
            <a:r>
              <a:rPr lang="en-GB" sz="800" dirty="0" err="1"/>
              <a:t>bespovratnih</a:t>
            </a:r>
            <a:r>
              <a:rPr lang="en-GB" sz="800" dirty="0"/>
              <a:t> </a:t>
            </a:r>
            <a:r>
              <a:rPr lang="en-GB" sz="800" dirty="0" err="1"/>
              <a:t>sredstava</a:t>
            </a:r>
            <a:r>
              <a:rPr lang="en-GB" sz="800" dirty="0"/>
              <a:t> </a:t>
            </a:r>
            <a:r>
              <a:rPr lang="en-GB" sz="800" dirty="0" err="1"/>
              <a:t>broj</a:t>
            </a:r>
            <a:r>
              <a:rPr lang="en-GB" sz="800" dirty="0"/>
              <a:t> 784994.</a:t>
            </a:r>
            <a:endParaRPr lang="nb-NO" sz="800" dirty="0"/>
          </a:p>
        </p:txBody>
      </p:sp>
    </p:spTree>
    <p:extLst>
      <p:ext uri="{BB962C8B-B14F-4D97-AF65-F5344CB8AC3E}">
        <p14:creationId xmlns:p14="http://schemas.microsoft.com/office/powerpoint/2010/main" val="21124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2" accel="50000" fill="hold" nodeType="clickEffect">
                                  <p:stCondLst>
                                    <p:cond delay="0"/>
                                  </p:stCondLst>
                                  <p:childTnLst>
                                    <p:anim calcmode="lin" valueType="num">
                                      <p:cBhvr additive="base">
                                        <p:cTn id="6" dur="2000"/>
                                        <p:tgtEl>
                                          <p:spTgt spid="13"/>
                                        </p:tgtEl>
                                        <p:attrNameLst>
                                          <p:attrName>ppt_x</p:attrName>
                                        </p:attrNameLst>
                                      </p:cBhvr>
                                      <p:tavLst>
                                        <p:tav tm="0">
                                          <p:val>
                                            <p:strVal val="ppt_x"/>
                                          </p:val>
                                        </p:tav>
                                        <p:tav tm="100000">
                                          <p:val>
                                            <p:strVal val="1+ppt_w/2"/>
                                          </p:val>
                                        </p:tav>
                                      </p:tavLst>
                                    </p:anim>
                                    <p:anim calcmode="lin" valueType="num">
                                      <p:cBhvr additive="base">
                                        <p:cTn id="7" dur="2000"/>
                                        <p:tgtEl>
                                          <p:spTgt spid="13"/>
                                        </p:tgtEl>
                                        <p:attrNameLst>
                                          <p:attrName>ppt_y</p:attrName>
                                        </p:attrNameLst>
                                      </p:cBhvr>
                                      <p:tavLst>
                                        <p:tav tm="0">
                                          <p:val>
                                            <p:strVal val="ppt_y"/>
                                          </p:val>
                                        </p:tav>
                                        <p:tav tm="100000">
                                          <p:val>
                                            <p:strVal val="ppt_y"/>
                                          </p:val>
                                        </p:tav>
                                      </p:tavLst>
                                    </p:anim>
                                    <p:set>
                                      <p:cBhvr>
                                        <p:cTn id="8"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5884</TotalTime>
  <Words>2842</Words>
  <Application>Microsoft Office PowerPoint</Application>
  <PresentationFormat>On-screen Show (16:9)</PresentationFormat>
  <Paragraphs>346</Paragraphs>
  <Slides>33</Slides>
  <Notes>33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Arial Unicode MS</vt:lpstr>
      <vt:lpstr>Calibri</vt:lpstr>
      <vt:lpstr>Office-tema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Interna komunikacija</vt:lpstr>
      <vt:lpstr>PowerPoint Presentation</vt:lpstr>
      <vt:lpstr>PowerPoint Presentation</vt:lpstr>
      <vt:lpstr>PowerPoint Presentation</vt:lpstr>
      <vt:lpstr>PowerPoint Presentation</vt:lpstr>
      <vt:lpstr>PowerPoint Presentation</vt:lpstr>
      <vt:lpstr>PowerPoint Presentation</vt:lpstr>
      <vt:lpstr>I vi ste također zagađivač!  Vozite svoj automobil rjeđe; pokušajte letjeti rjeđe: vozite svoj bicikl više  i provodite odmor bliže kući,  itd. itd. itd. </vt:lpstr>
      <vt:lpstr>PowerPoint Presentation</vt:lpstr>
      <vt:lpstr>PowerPoint Presentation</vt:lpstr>
      <vt:lpstr>PowerPoint Presentation</vt:lpstr>
      <vt:lpstr>PowerPoint Presentation</vt:lpstr>
      <vt:lpstr>Kanali</vt:lpstr>
      <vt:lpstr>PowerPoint Presentation</vt:lpstr>
      <vt:lpstr>PowerPoint Presentation</vt:lpstr>
      <vt:lpstr>PowerPoint Presentation</vt:lpstr>
      <vt:lpstr>PowerPoint Presentation</vt:lpstr>
      <vt:lpstr>PowerPoint Presentation</vt:lpstr>
      <vt:lpstr>Slučaj 1</vt:lpstr>
      <vt:lpstr>Slučaj 2</vt:lpstr>
      <vt:lpstr>Slučaj 3</vt:lpstr>
      <vt:lpstr>Slučaj 4</vt:lpstr>
      <vt:lpstr>PowerPoint Presentation</vt:lpstr>
    </vt:vector>
  </TitlesOfParts>
  <Company>Sarpsborg Kommune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Velkommen til klimaworkshop!</dc:title>
  <dc:creator>Maren Lunde</dc:creator>
  <cp:lastModifiedBy>Ana Lovrak</cp:lastModifiedBy>
  <cp:revision>261</cp:revision>
  <cp:lastPrinted>2019-01-09T09:01:06Z</cp:lastPrinted>
  <dcterms:created xsi:type="dcterms:W3CDTF">2018-11-16T15:41:52Z</dcterms:created>
  <dcterms:modified xsi:type="dcterms:W3CDTF">2019-01-15T14:33:38Z</dcterms:modified>
</cp:coreProperties>
</file>