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handoutMasterIdLst>
    <p:handoutMasterId r:id="rId36"/>
  </p:handoutMasterIdLst>
  <p:sldIdLst>
    <p:sldId id="327" r:id="rId2"/>
    <p:sldId id="320" r:id="rId3"/>
    <p:sldId id="298" r:id="rId4"/>
    <p:sldId id="323" r:id="rId5"/>
    <p:sldId id="297" r:id="rId6"/>
    <p:sldId id="281" r:id="rId7"/>
    <p:sldId id="282" r:id="rId8"/>
    <p:sldId id="284" r:id="rId9"/>
    <p:sldId id="330" r:id="rId10"/>
    <p:sldId id="261" r:id="rId11"/>
    <p:sldId id="262" r:id="rId12"/>
    <p:sldId id="329" r:id="rId13"/>
    <p:sldId id="307" r:id="rId14"/>
    <p:sldId id="305" r:id="rId15"/>
    <p:sldId id="265" r:id="rId16"/>
    <p:sldId id="259" r:id="rId17"/>
    <p:sldId id="267" r:id="rId18"/>
    <p:sldId id="263" r:id="rId19"/>
    <p:sldId id="264" r:id="rId20"/>
    <p:sldId id="334" r:id="rId21"/>
    <p:sldId id="332" r:id="rId22"/>
    <p:sldId id="336" r:id="rId23"/>
    <p:sldId id="290" r:id="rId24"/>
    <p:sldId id="285" r:id="rId25"/>
    <p:sldId id="258" r:id="rId26"/>
    <p:sldId id="260" r:id="rId27"/>
    <p:sldId id="266" r:id="rId28"/>
    <p:sldId id="295" r:id="rId29"/>
    <p:sldId id="270" r:id="rId30"/>
    <p:sldId id="271" r:id="rId31"/>
    <p:sldId id="272" r:id="rId32"/>
    <p:sldId id="273" r:id="rId33"/>
    <p:sldId id="333" r:id="rId34"/>
  </p:sldIdLst>
  <p:sldSz cx="9144000" cy="5143500" type="screen16x9"/>
  <p:notesSz cx="6797675" cy="9926638"/>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75" userDrawn="1">
          <p15:clr>
            <a:srgbClr val="A4A3A4"/>
          </p15:clr>
        </p15:guide>
        <p15:guide id="2" pos="2880">
          <p15:clr>
            <a:srgbClr val="A4A3A4"/>
          </p15:clr>
        </p15:guide>
        <p15:guide id="3" pos="372" userDrawn="1">
          <p15:clr>
            <a:srgbClr val="A4A3A4"/>
          </p15:clr>
        </p15:guide>
        <p15:guide id="4" orient="horz" pos="350" userDrawn="1">
          <p15:clr>
            <a:srgbClr val="A4A3A4"/>
          </p15:clr>
        </p15:guide>
        <p15:guide id="5" pos="3107" userDrawn="1">
          <p15:clr>
            <a:srgbClr val="A4A3A4"/>
          </p15:clr>
        </p15:guide>
        <p15:guide id="6" pos="2653" userDrawn="1">
          <p15:clr>
            <a:srgbClr val="A4A3A4"/>
          </p15:clr>
        </p15:guide>
        <p15:guide id="7" orient="horz" pos="441" userDrawn="1">
          <p15:clr>
            <a:srgbClr val="A4A3A4"/>
          </p15:clr>
        </p15:guide>
        <p15:guide id="8" orient="horz" pos="3162" userDrawn="1">
          <p15:clr>
            <a:srgbClr val="A4A3A4"/>
          </p15:clr>
        </p15:guide>
        <p15:guide id="9" pos="3198" userDrawn="1">
          <p15:clr>
            <a:srgbClr val="A4A3A4"/>
          </p15:clr>
        </p15:guide>
        <p15:guide id="10" orient="horz" pos="56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55A4"/>
    <a:srgbClr val="008A4B"/>
    <a:srgbClr val="1FBED0"/>
    <a:srgbClr val="1EB78A"/>
    <a:srgbClr val="E1EDF3"/>
    <a:srgbClr val="ECF3F8"/>
    <a:srgbClr val="108FCA"/>
    <a:srgbClr val="CFE9F5"/>
    <a:srgbClr val="414042"/>
    <a:srgbClr val="A7A9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ddels stil 2 – uthev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065" autoAdjust="0"/>
    <p:restoredTop sz="84978" autoAdjust="0"/>
  </p:normalViewPr>
  <p:slideViewPr>
    <p:cSldViewPr>
      <p:cViewPr varScale="1">
        <p:scale>
          <a:sx n="128" d="100"/>
          <a:sy n="128" d="100"/>
        </p:scale>
        <p:origin x="1626" y="126"/>
      </p:cViewPr>
      <p:guideLst>
        <p:guide orient="horz" pos="1575"/>
        <p:guide pos="2880"/>
        <p:guide pos="372"/>
        <p:guide orient="horz" pos="350"/>
        <p:guide pos="3107"/>
        <p:guide pos="2653"/>
        <p:guide orient="horz" pos="441"/>
        <p:guide orient="horz" pos="3162"/>
        <p:guide pos="3198"/>
        <p:guide orient="horz" pos="561"/>
      </p:guideLst>
    </p:cSldViewPr>
  </p:slideViewPr>
  <p:outlineViewPr>
    <p:cViewPr>
      <p:scale>
        <a:sx n="33" d="100"/>
        <a:sy n="33" d="100"/>
      </p:scale>
      <p:origin x="0" y="-5152"/>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B05AD87-93ED-4FAA-85DA-7FAF06EFEC7C}" type="datetimeFigureOut">
              <a:rPr lang="nb-NO" smtClean="0"/>
              <a:t>15.01.2019</a:t>
            </a:fld>
            <a:endParaRPr lang="nb-NO"/>
          </a:p>
        </p:txBody>
      </p:sp>
      <p:sp>
        <p:nvSpPr>
          <p:cNvPr id="4" name="Plassholder for bunntekst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nb-NO"/>
          </a:p>
        </p:txBody>
      </p:sp>
      <p:sp>
        <p:nvSpPr>
          <p:cNvPr id="5" name="Plassholder for lysbildenumm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5E71B313-526D-4E52-9081-C2755B88AA63}" type="slidenum">
              <a:rPr lang="nb-NO" smtClean="0"/>
              <a:t>‹#›</a:t>
            </a:fld>
            <a:endParaRPr lang="nb-NO"/>
          </a:p>
        </p:txBody>
      </p:sp>
    </p:spTree>
    <p:extLst>
      <p:ext uri="{BB962C8B-B14F-4D97-AF65-F5344CB8AC3E}">
        <p14:creationId xmlns:p14="http://schemas.microsoft.com/office/powerpoint/2010/main" val="42887260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AD02563-84C1-45B3-A507-D15919C5B068}" type="datetimeFigureOut">
              <a:rPr lang="nb-NO" smtClean="0"/>
              <a:t>15.01.2019</a:t>
            </a:fld>
            <a:endParaRPr lang="nb-NO"/>
          </a:p>
        </p:txBody>
      </p:sp>
      <p:sp>
        <p:nvSpPr>
          <p:cNvPr id="4" name="Plassholder for lysbilde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F32F41C-C200-4B6E-A898-BA0FFFF44E0D}" type="slidenum">
              <a:rPr lang="nb-NO" smtClean="0"/>
              <a:t>‹#›</a:t>
            </a:fld>
            <a:endParaRPr lang="nb-NO"/>
          </a:p>
        </p:txBody>
      </p:sp>
    </p:spTree>
    <p:extLst>
      <p:ext uri="{BB962C8B-B14F-4D97-AF65-F5344CB8AC3E}">
        <p14:creationId xmlns:p14="http://schemas.microsoft.com/office/powerpoint/2010/main" val="2878949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CF32F41C-C200-4B6E-A898-BA0FFFF44E0D}" type="slidenum">
              <a:rPr lang="nb-NO" smtClean="0"/>
              <a:t>1</a:t>
            </a:fld>
            <a:endParaRPr lang="nb-NO"/>
          </a:p>
        </p:txBody>
      </p:sp>
    </p:spTree>
    <p:extLst>
      <p:ext uri="{BB962C8B-B14F-4D97-AF65-F5344CB8AC3E}">
        <p14:creationId xmlns:p14="http://schemas.microsoft.com/office/powerpoint/2010/main" val="27239201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a:t>Dagsorden</a:t>
            </a:r>
            <a:endParaRPr lang="nb-NO" dirty="0"/>
          </a:p>
        </p:txBody>
      </p:sp>
      <p:sp>
        <p:nvSpPr>
          <p:cNvPr id="4" name="Plassholder for lysbildenummer 3"/>
          <p:cNvSpPr>
            <a:spLocks noGrp="1"/>
          </p:cNvSpPr>
          <p:nvPr>
            <p:ph type="sldNum" sz="quarter" idx="5"/>
          </p:nvPr>
        </p:nvSpPr>
        <p:spPr/>
        <p:txBody>
          <a:bodyPr/>
          <a:lstStyle/>
          <a:p>
            <a:fld id="{CF32F41C-C200-4B6E-A898-BA0FFFF44E0D}" type="slidenum">
              <a:rPr lang="nb-NO" smtClean="0"/>
              <a:t>2</a:t>
            </a:fld>
            <a:endParaRPr lang="nb-NO"/>
          </a:p>
        </p:txBody>
      </p:sp>
    </p:spTree>
    <p:extLst>
      <p:ext uri="{BB962C8B-B14F-4D97-AF65-F5344CB8AC3E}">
        <p14:creationId xmlns:p14="http://schemas.microsoft.com/office/powerpoint/2010/main" val="39326800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en-US" sz="1200" kern="1200">
                <a:solidFill>
                  <a:schemeClr val="tx1"/>
                </a:solidFill>
                <a:effectLst/>
                <a:latin typeface="+mn-lt"/>
                <a:ea typeface="+mn-ea"/>
                <a:cs typeface="+mn-cs"/>
              </a:rPr>
              <a:t>This </a:t>
            </a:r>
            <a:r>
              <a:rPr lang="en-US" sz="1200" kern="1200" dirty="0">
                <a:solidFill>
                  <a:schemeClr val="tx1"/>
                </a:solidFill>
                <a:effectLst/>
                <a:latin typeface="+mn-lt"/>
                <a:ea typeface="+mn-ea"/>
                <a:cs typeface="+mn-cs"/>
              </a:rPr>
              <a:t>presentation follows the structure of The Communication Ladder. First of all, we need to look at why we climate communication is necessary. What is the purpose of communication? What is the difference between conveying facts and knowledge, changing attitudes and getting people to change their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3</a:t>
            </a:fld>
            <a:endParaRPr lang="nb-NO"/>
          </a:p>
        </p:txBody>
      </p:sp>
    </p:spTree>
    <p:extLst>
      <p:ext uri="{BB962C8B-B14F-4D97-AF65-F5344CB8AC3E}">
        <p14:creationId xmlns:p14="http://schemas.microsoft.com/office/powerpoint/2010/main" val="1089527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Reflection: </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How can we create engagement about climate issues? </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How do we get people to accept new restrictions? </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How do we get people to choose green solutions?</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4</a:t>
            </a:fld>
            <a:endParaRPr lang="nb-NO"/>
          </a:p>
        </p:txBody>
      </p:sp>
    </p:spTree>
    <p:extLst>
      <p:ext uri="{BB962C8B-B14F-4D97-AF65-F5344CB8AC3E}">
        <p14:creationId xmlns:p14="http://schemas.microsoft.com/office/powerpoint/2010/main" val="13232520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lvl="0"/>
            <a:r>
              <a:rPr lang="en-US" sz="1200" kern="1200" dirty="0">
                <a:solidFill>
                  <a:schemeClr val="tx1"/>
                </a:solidFill>
                <a:effectLst/>
                <a:latin typeface="+mn-lt"/>
                <a:ea typeface="+mn-ea"/>
                <a:cs typeface="+mn-cs"/>
              </a:rPr>
              <a:t>- Research shows that we already have enough knowledge – we know that climate change is happening and that it has dramatic consequences for our lives.</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We can bring about change, within the community and as individuals, by making 'greener' choices</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The question is, how do we motivate people; the third part of the model. </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The goal is to create new habits. </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5</a:t>
            </a:fld>
            <a:endParaRPr lang="nb-NO"/>
          </a:p>
        </p:txBody>
      </p:sp>
    </p:spTree>
    <p:extLst>
      <p:ext uri="{BB962C8B-B14F-4D97-AF65-F5344CB8AC3E}">
        <p14:creationId xmlns:p14="http://schemas.microsoft.com/office/powerpoint/2010/main" val="32593762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lvl="0"/>
            <a:r>
              <a:rPr lang="en-US" sz="1200" kern="1200" dirty="0">
                <a:solidFill>
                  <a:schemeClr val="tx1"/>
                </a:solidFill>
                <a:effectLst/>
                <a:latin typeface="+mn-lt"/>
                <a:ea typeface="+mn-ea"/>
                <a:cs typeface="+mn-cs"/>
              </a:rPr>
              <a:t>- The goal is limit temperature rise to 1.5 °C</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This will require massive interventions, and they must be done quickly!</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New technology makes it possible to implement major changes without diminishing the quality of our lives too much.</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What is your community good at – how can we show people that we are already underway. </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CF32F41C-C200-4B6E-A898-BA0FFFF44E0D}" type="slidenum">
              <a:rPr lang="nb-NO" smtClean="0"/>
              <a:t>6</a:t>
            </a:fld>
            <a:endParaRPr lang="nb-NO"/>
          </a:p>
        </p:txBody>
      </p:sp>
    </p:spTree>
    <p:extLst>
      <p:ext uri="{BB962C8B-B14F-4D97-AF65-F5344CB8AC3E}">
        <p14:creationId xmlns:p14="http://schemas.microsoft.com/office/powerpoint/2010/main" val="8002085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en-US" sz="1200" b="1" kern="1200" dirty="0">
                <a:solidFill>
                  <a:schemeClr val="tx1"/>
                </a:solidFill>
                <a:effectLst/>
                <a:latin typeface="+mn-lt"/>
                <a:ea typeface="+mn-ea"/>
                <a:cs typeface="+mn-cs"/>
              </a:rPr>
              <a:t>We cannot rest once we reach the ”</a:t>
            </a:r>
            <a:r>
              <a:rPr lang="en-US" sz="1200" b="1" kern="1200" dirty="0" err="1">
                <a:solidFill>
                  <a:schemeClr val="tx1"/>
                </a:solidFill>
                <a:effectLst/>
                <a:latin typeface="+mn-lt"/>
                <a:ea typeface="+mn-ea"/>
                <a:cs typeface="+mn-cs"/>
              </a:rPr>
              <a:t>behavioural</a:t>
            </a:r>
            <a:r>
              <a:rPr lang="en-US" sz="1200" b="1" kern="1200" dirty="0">
                <a:solidFill>
                  <a:schemeClr val="tx1"/>
                </a:solidFill>
                <a:effectLst/>
                <a:latin typeface="+mn-lt"/>
                <a:ea typeface="+mn-ea"/>
                <a:cs typeface="+mn-cs"/>
              </a:rPr>
              <a:t> step” on the ladder; people will be more receptive to information and knowledge once they change their </a:t>
            </a:r>
            <a:r>
              <a:rPr lang="en-US" sz="1200" b="1" kern="1200" dirty="0" err="1">
                <a:solidFill>
                  <a:schemeClr val="tx1"/>
                </a:solidFill>
                <a:effectLst/>
                <a:latin typeface="+mn-lt"/>
                <a:ea typeface="+mn-ea"/>
                <a:cs typeface="+mn-cs"/>
              </a:rPr>
              <a:t>behaviours</a:t>
            </a:r>
            <a:r>
              <a:rPr lang="en-US" sz="1200" b="1" kern="1200" dirty="0">
                <a:solidFill>
                  <a:schemeClr val="tx1"/>
                </a:solidFill>
                <a:effectLst/>
                <a:latin typeface="+mn-lt"/>
                <a:ea typeface="+mn-ea"/>
                <a:cs typeface="+mn-cs"/>
              </a:rPr>
              <a:t> and attitudes.</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We overestimate the effect of information. Information alone will not lead to any changes in attitudes or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We can influence people's feelings and increase knowledge – but this is far from sufficient to change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People could just as easily go in the opposite direction. We need to facilitate a change in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and thus change attitudes, and new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will create curiosity and a thirst for knowledge. </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Sometimes, knowledge is in short supply. In that case, working with information and facts is viable to change habits.</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If we want to change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we have to change our habits. Investing solely in information and changing attitudes can be a detour.</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CF32F41C-C200-4B6E-A898-BA0FFFF44E0D}" type="slidenum">
              <a:rPr lang="nb-NO" smtClean="0"/>
              <a:t>7</a:t>
            </a:fld>
            <a:endParaRPr lang="nb-NO"/>
          </a:p>
        </p:txBody>
      </p:sp>
    </p:spTree>
    <p:extLst>
      <p:ext uri="{BB962C8B-B14F-4D97-AF65-F5344CB8AC3E}">
        <p14:creationId xmlns:p14="http://schemas.microsoft.com/office/powerpoint/2010/main" val="1309155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eaLnBrk="1" hangingPunct="1">
              <a:spcBef>
                <a:spcPct val="0"/>
              </a:spcBef>
            </a:pPr>
            <a:r>
              <a:rPr lang="sv-SE" altLang="nb-NO" dirty="0"/>
              <a:t>The </a:t>
            </a:r>
            <a:r>
              <a:rPr lang="sv-SE" altLang="nb-NO" dirty="0" err="1"/>
              <a:t>visible</a:t>
            </a:r>
            <a:r>
              <a:rPr lang="sv-SE" altLang="nb-NO" dirty="0"/>
              <a:t> </a:t>
            </a:r>
            <a:r>
              <a:rPr lang="sv-SE" altLang="nb-NO" dirty="0" err="1"/>
              <a:t>consequences</a:t>
            </a:r>
            <a:r>
              <a:rPr lang="sv-SE" altLang="nb-NO" dirty="0"/>
              <a:t> </a:t>
            </a:r>
            <a:r>
              <a:rPr lang="sv-SE" altLang="nb-NO" dirty="0" err="1"/>
              <a:t>of</a:t>
            </a:r>
            <a:r>
              <a:rPr lang="sv-SE" altLang="nb-NO" dirty="0"/>
              <a:t> </a:t>
            </a:r>
            <a:r>
              <a:rPr lang="sv-SE" altLang="nb-NO" dirty="0" err="1"/>
              <a:t>climate</a:t>
            </a:r>
            <a:r>
              <a:rPr lang="sv-SE" altLang="nb-NO" dirty="0"/>
              <a:t> </a:t>
            </a:r>
            <a:r>
              <a:rPr lang="sv-SE" altLang="nb-NO" dirty="0" err="1"/>
              <a:t>change</a:t>
            </a:r>
            <a:r>
              <a:rPr lang="sv-SE" altLang="nb-NO" dirty="0"/>
              <a:t> </a:t>
            </a:r>
            <a:r>
              <a:rPr lang="sv-SE" altLang="nb-NO" dirty="0" err="1"/>
              <a:t>are</a:t>
            </a:r>
            <a:r>
              <a:rPr lang="sv-SE" altLang="nb-NO" dirty="0"/>
              <a:t> far </a:t>
            </a:r>
            <a:r>
              <a:rPr lang="sv-SE" altLang="nb-NO" dirty="0" err="1"/>
              <a:t>away</a:t>
            </a:r>
            <a:r>
              <a:rPr lang="sv-SE" altLang="nb-NO" dirty="0"/>
              <a:t> from </a:t>
            </a:r>
            <a:r>
              <a:rPr lang="sv-SE" altLang="nb-NO" dirty="0" err="1"/>
              <a:t>where</a:t>
            </a:r>
            <a:r>
              <a:rPr lang="sv-SE" altLang="nb-NO" dirty="0"/>
              <a:t> </a:t>
            </a:r>
            <a:r>
              <a:rPr lang="sv-SE" altLang="nb-NO" dirty="0" err="1"/>
              <a:t>we</a:t>
            </a:r>
            <a:r>
              <a:rPr lang="sv-SE" altLang="nb-NO" dirty="0"/>
              <a:t> live and </a:t>
            </a:r>
            <a:r>
              <a:rPr lang="sv-SE" altLang="nb-NO" dirty="0" err="1"/>
              <a:t>breathe</a:t>
            </a:r>
            <a:r>
              <a:rPr lang="sv-SE" altLang="nb-NO" dirty="0"/>
              <a:t>. </a:t>
            </a:r>
          </a:p>
          <a:p>
            <a:pPr eaLnBrk="1" hangingPunct="1">
              <a:spcBef>
                <a:spcPct val="0"/>
              </a:spcBef>
            </a:pPr>
            <a:endParaRPr lang="sv-SE" altLang="nb-NO" dirty="0"/>
          </a:p>
          <a:p>
            <a:pPr eaLnBrk="1" hangingPunct="1">
              <a:spcBef>
                <a:spcPct val="0"/>
              </a:spcBef>
            </a:pPr>
            <a:r>
              <a:rPr lang="sv-SE" altLang="nb-NO" dirty="0" err="1"/>
              <a:t>Climate</a:t>
            </a:r>
            <a:r>
              <a:rPr lang="sv-SE" altLang="nb-NO" dirty="0"/>
              <a:t> </a:t>
            </a:r>
            <a:r>
              <a:rPr lang="sv-SE" altLang="nb-NO" dirty="0" err="1"/>
              <a:t>change</a:t>
            </a:r>
            <a:r>
              <a:rPr lang="sv-SE" altLang="nb-NO" dirty="0"/>
              <a:t> </a:t>
            </a:r>
            <a:r>
              <a:rPr lang="sv-SE" altLang="nb-NO" dirty="0" err="1"/>
              <a:t>will</a:t>
            </a:r>
            <a:r>
              <a:rPr lang="sv-SE" altLang="nb-NO" dirty="0"/>
              <a:t> </a:t>
            </a:r>
            <a:r>
              <a:rPr lang="sv-SE" altLang="nb-NO" dirty="0" err="1"/>
              <a:t>happen</a:t>
            </a:r>
            <a:r>
              <a:rPr lang="sv-SE" altLang="nb-NO" dirty="0"/>
              <a:t> in the </a:t>
            </a:r>
            <a:r>
              <a:rPr lang="sv-SE" altLang="nb-NO" dirty="0" err="1"/>
              <a:t>future</a:t>
            </a:r>
            <a:r>
              <a:rPr lang="sv-SE" altLang="nb-NO" dirty="0"/>
              <a:t>, and for </a:t>
            </a:r>
            <a:r>
              <a:rPr lang="sv-SE" altLang="nb-NO" dirty="0" err="1"/>
              <a:t>many</a:t>
            </a:r>
            <a:r>
              <a:rPr lang="sv-SE" altLang="nb-NO" dirty="0"/>
              <a:t> </a:t>
            </a:r>
            <a:r>
              <a:rPr lang="sv-SE" altLang="nb-NO" dirty="0" err="1"/>
              <a:t>of</a:t>
            </a:r>
            <a:r>
              <a:rPr lang="sv-SE" altLang="nb-NO" dirty="0"/>
              <a:t> </a:t>
            </a:r>
            <a:r>
              <a:rPr lang="sv-SE" altLang="nb-NO" dirty="0" err="1"/>
              <a:t>us</a:t>
            </a:r>
            <a:r>
              <a:rPr lang="sv-SE" altLang="nb-NO" dirty="0"/>
              <a:t> the </a:t>
            </a:r>
            <a:r>
              <a:rPr lang="sv-SE" altLang="nb-NO" dirty="0" err="1"/>
              <a:t>most</a:t>
            </a:r>
            <a:r>
              <a:rPr lang="sv-SE" altLang="nb-NO" dirty="0"/>
              <a:t> </a:t>
            </a:r>
            <a:r>
              <a:rPr lang="sv-SE" altLang="nb-NO" dirty="0" err="1"/>
              <a:t>serious</a:t>
            </a:r>
            <a:r>
              <a:rPr lang="sv-SE" altLang="nb-NO" dirty="0"/>
              <a:t> </a:t>
            </a:r>
            <a:r>
              <a:rPr lang="sv-SE" altLang="nb-NO" dirty="0" err="1"/>
              <a:t>effects</a:t>
            </a:r>
            <a:r>
              <a:rPr lang="sv-SE" altLang="nb-NO" dirty="0"/>
              <a:t> </a:t>
            </a:r>
            <a:r>
              <a:rPr lang="sv-SE" altLang="nb-NO" dirty="0" err="1"/>
              <a:t>will</a:t>
            </a:r>
            <a:r>
              <a:rPr lang="sv-SE" altLang="nb-NO" dirty="0"/>
              <a:t> </a:t>
            </a:r>
            <a:r>
              <a:rPr lang="sv-SE" altLang="nb-NO" dirty="0" err="1"/>
              <a:t>occur</a:t>
            </a:r>
            <a:r>
              <a:rPr lang="sv-SE" altLang="nb-NO" dirty="0"/>
              <a:t> in a different part </a:t>
            </a:r>
            <a:r>
              <a:rPr lang="sv-SE" altLang="nb-NO" dirty="0" err="1"/>
              <a:t>of</a:t>
            </a:r>
            <a:r>
              <a:rPr lang="sv-SE" altLang="nb-NO" dirty="0"/>
              <a:t> the </a:t>
            </a:r>
            <a:r>
              <a:rPr lang="sv-SE" altLang="nb-NO" dirty="0" err="1"/>
              <a:t>world</a:t>
            </a:r>
            <a:r>
              <a:rPr lang="sv-SE" altLang="nb-NO" dirty="0"/>
              <a:t>. </a:t>
            </a:r>
          </a:p>
          <a:p>
            <a:pPr eaLnBrk="1" hangingPunct="1">
              <a:spcBef>
                <a:spcPct val="0"/>
              </a:spcBef>
            </a:pPr>
            <a:endParaRPr lang="sv-SE" altLang="nb-NO" dirty="0"/>
          </a:p>
          <a:p>
            <a:pPr eaLnBrk="1" hangingPunct="1">
              <a:spcBef>
                <a:spcPct val="0"/>
              </a:spcBef>
            </a:pPr>
            <a:r>
              <a:rPr lang="sv-SE" altLang="nb-NO" dirty="0"/>
              <a:t>It is </a:t>
            </a:r>
            <a:r>
              <a:rPr lang="sv-SE" altLang="nb-NO" dirty="0" err="1"/>
              <a:t>difficult</a:t>
            </a:r>
            <a:r>
              <a:rPr lang="sv-SE" altLang="nb-NO" dirty="0"/>
              <a:t> to </a:t>
            </a:r>
            <a:r>
              <a:rPr lang="sv-SE" altLang="nb-NO" dirty="0" err="1"/>
              <a:t>use</a:t>
            </a:r>
            <a:r>
              <a:rPr lang="sv-SE" altLang="nb-NO" dirty="0"/>
              <a:t> </a:t>
            </a:r>
            <a:r>
              <a:rPr lang="sv-SE" altLang="nb-NO" dirty="0" err="1"/>
              <a:t>these</a:t>
            </a:r>
            <a:r>
              <a:rPr lang="sv-SE" altLang="nb-NO" dirty="0"/>
              <a:t> </a:t>
            </a:r>
            <a:r>
              <a:rPr lang="sv-SE" altLang="nb-NO" dirty="0" err="1"/>
              <a:t>consequences</a:t>
            </a:r>
            <a:r>
              <a:rPr lang="sv-SE" altLang="nb-NO" dirty="0"/>
              <a:t> to </a:t>
            </a:r>
            <a:r>
              <a:rPr lang="sv-SE" altLang="nb-NO" dirty="0" err="1"/>
              <a:t>motivate</a:t>
            </a:r>
            <a:r>
              <a:rPr lang="sv-SE" altLang="nb-NO" dirty="0"/>
              <a:t> </a:t>
            </a:r>
            <a:r>
              <a:rPr lang="sv-SE" altLang="nb-NO" dirty="0" err="1"/>
              <a:t>our</a:t>
            </a:r>
            <a:r>
              <a:rPr lang="sv-SE" altLang="nb-NO" dirty="0"/>
              <a:t> </a:t>
            </a:r>
            <a:r>
              <a:rPr lang="sv-SE" altLang="nb-NO" dirty="0" err="1"/>
              <a:t>target</a:t>
            </a:r>
            <a:r>
              <a:rPr lang="sv-SE" altLang="nb-NO" dirty="0"/>
              <a:t> </a:t>
            </a:r>
            <a:r>
              <a:rPr lang="sv-SE" altLang="nb-NO" dirty="0" err="1"/>
              <a:t>groups</a:t>
            </a:r>
            <a:r>
              <a:rPr lang="sv-SE" altLang="nb-NO" dirty="0"/>
              <a:t>.</a:t>
            </a:r>
          </a:p>
          <a:p>
            <a:pPr eaLnBrk="1" hangingPunct="1">
              <a:spcBef>
                <a:spcPct val="0"/>
              </a:spcBef>
            </a:pPr>
            <a:endParaRPr lang="sv-SE" altLang="nb-NO" dirty="0"/>
          </a:p>
          <a:p>
            <a:pPr eaLnBrk="1" hangingPunct="1">
              <a:spcBef>
                <a:spcPct val="0"/>
              </a:spcBef>
            </a:pPr>
            <a:r>
              <a:rPr lang="sv-SE" altLang="nb-NO" dirty="0"/>
              <a:t>The </a:t>
            </a:r>
            <a:r>
              <a:rPr lang="sv-SE" altLang="nb-NO" dirty="0" err="1"/>
              <a:t>people</a:t>
            </a:r>
            <a:r>
              <a:rPr lang="sv-SE" altLang="nb-NO" dirty="0"/>
              <a:t> </a:t>
            </a:r>
            <a:r>
              <a:rPr lang="sv-SE" altLang="nb-NO" dirty="0" err="1"/>
              <a:t>who</a:t>
            </a:r>
            <a:r>
              <a:rPr lang="sv-SE" altLang="nb-NO" dirty="0"/>
              <a:t> </a:t>
            </a:r>
            <a:r>
              <a:rPr lang="sv-SE" altLang="nb-NO" dirty="0" err="1"/>
              <a:t>are</a:t>
            </a:r>
            <a:r>
              <a:rPr lang="sv-SE" altLang="nb-NO" dirty="0"/>
              <a:t> </a:t>
            </a:r>
            <a:r>
              <a:rPr lang="sv-SE" altLang="nb-NO" dirty="0" err="1"/>
              <a:t>genuinely</a:t>
            </a:r>
            <a:r>
              <a:rPr lang="sv-SE" altLang="nb-NO" dirty="0"/>
              <a:t> </a:t>
            </a:r>
            <a:r>
              <a:rPr lang="sv-SE" altLang="nb-NO" dirty="0" err="1"/>
              <a:t>concerned</a:t>
            </a:r>
            <a:r>
              <a:rPr lang="sv-SE" altLang="nb-NO" dirty="0"/>
              <a:t> </a:t>
            </a:r>
            <a:r>
              <a:rPr lang="sv-SE" altLang="nb-NO" dirty="0" err="1"/>
              <a:t>about</a:t>
            </a:r>
            <a:r>
              <a:rPr lang="sv-SE" altLang="nb-NO" dirty="0"/>
              <a:t> </a:t>
            </a:r>
            <a:r>
              <a:rPr lang="sv-SE" altLang="nb-NO" dirty="0" err="1"/>
              <a:t>climate</a:t>
            </a:r>
            <a:r>
              <a:rPr lang="sv-SE" altLang="nb-NO" dirty="0"/>
              <a:t> </a:t>
            </a:r>
            <a:r>
              <a:rPr lang="sv-SE" altLang="nb-NO" dirty="0" err="1"/>
              <a:t>change</a:t>
            </a:r>
            <a:r>
              <a:rPr lang="sv-SE" altLang="nb-NO" dirty="0"/>
              <a:t> </a:t>
            </a:r>
            <a:r>
              <a:rPr lang="sv-SE" altLang="nb-NO" dirty="0" err="1"/>
              <a:t>will</a:t>
            </a:r>
            <a:r>
              <a:rPr lang="sv-SE" altLang="nb-NO" dirty="0"/>
              <a:t> be </a:t>
            </a:r>
            <a:r>
              <a:rPr lang="sv-SE" altLang="nb-NO" dirty="0" err="1"/>
              <a:t>more</a:t>
            </a:r>
            <a:r>
              <a:rPr lang="sv-SE" altLang="nb-NO" dirty="0"/>
              <a:t> </a:t>
            </a:r>
            <a:r>
              <a:rPr lang="sv-SE" altLang="nb-NO" dirty="0" err="1"/>
              <a:t>engaged</a:t>
            </a:r>
            <a:r>
              <a:rPr lang="sv-SE" altLang="nb-NO" dirty="0"/>
              <a:t> in the </a:t>
            </a:r>
            <a:r>
              <a:rPr lang="sv-SE" altLang="nb-NO" dirty="0" err="1"/>
              <a:t>consequences</a:t>
            </a:r>
            <a:r>
              <a:rPr lang="sv-SE" altLang="nb-NO" dirty="0"/>
              <a:t>. It is </a:t>
            </a:r>
            <a:r>
              <a:rPr lang="sv-SE" altLang="nb-NO" dirty="0" err="1"/>
              <a:t>most</a:t>
            </a:r>
            <a:r>
              <a:rPr lang="sv-SE" altLang="nb-NO" dirty="0"/>
              <a:t> </a:t>
            </a:r>
            <a:r>
              <a:rPr lang="sv-SE" altLang="nb-NO" dirty="0" err="1"/>
              <a:t>important</a:t>
            </a:r>
            <a:r>
              <a:rPr lang="sv-SE" altLang="nb-NO" dirty="0"/>
              <a:t> to </a:t>
            </a:r>
            <a:r>
              <a:rPr lang="sv-SE" altLang="nb-NO" dirty="0" err="1"/>
              <a:t>bring</a:t>
            </a:r>
            <a:r>
              <a:rPr lang="sv-SE" altLang="nb-NO" dirty="0"/>
              <a:t> the </a:t>
            </a:r>
            <a:r>
              <a:rPr lang="sv-SE" altLang="nb-NO" dirty="0" err="1"/>
              <a:t>message</a:t>
            </a:r>
            <a:r>
              <a:rPr lang="sv-SE" altLang="nb-NO" dirty="0"/>
              <a:t> </a:t>
            </a:r>
            <a:r>
              <a:rPr lang="sv-SE" altLang="nb-NO" dirty="0" err="1"/>
              <a:t>close</a:t>
            </a:r>
            <a:r>
              <a:rPr lang="sv-SE" altLang="nb-NO" dirty="0"/>
              <a:t>-to-</a:t>
            </a:r>
            <a:r>
              <a:rPr lang="sv-SE" altLang="nb-NO" dirty="0" err="1"/>
              <a:t>home</a:t>
            </a:r>
            <a:r>
              <a:rPr lang="sv-SE" altLang="nb-NO" dirty="0"/>
              <a:t> for </a:t>
            </a:r>
            <a:r>
              <a:rPr lang="sv-SE" altLang="nb-NO" dirty="0" err="1"/>
              <a:t>most</a:t>
            </a:r>
            <a:r>
              <a:rPr lang="sv-SE" altLang="nb-NO" dirty="0"/>
              <a:t> </a:t>
            </a:r>
            <a:r>
              <a:rPr lang="sv-SE" altLang="nb-NO" dirty="0" err="1"/>
              <a:t>people</a:t>
            </a:r>
            <a:r>
              <a:rPr lang="sv-SE" altLang="nb-NO" dirty="0"/>
              <a:t>; a </a:t>
            </a:r>
            <a:r>
              <a:rPr lang="sv-SE" altLang="nb-NO" dirty="0" err="1"/>
              <a:t>message</a:t>
            </a:r>
            <a:r>
              <a:rPr lang="sv-SE" altLang="nb-NO" dirty="0"/>
              <a:t> </a:t>
            </a:r>
            <a:r>
              <a:rPr lang="sv-SE" altLang="nb-NO" dirty="0" err="1"/>
              <a:t>that</a:t>
            </a:r>
            <a:r>
              <a:rPr lang="sv-SE" altLang="nb-NO" dirty="0"/>
              <a:t> is abstract and </a:t>
            </a:r>
            <a:r>
              <a:rPr lang="sv-SE" altLang="nb-NO" dirty="0" err="1"/>
              <a:t>complex</a:t>
            </a:r>
            <a:r>
              <a:rPr lang="sv-SE" altLang="nb-NO" dirty="0"/>
              <a:t> is not </a:t>
            </a:r>
            <a:r>
              <a:rPr lang="sv-SE" altLang="nb-NO" dirty="0" err="1"/>
              <a:t>convincing</a:t>
            </a:r>
            <a:r>
              <a:rPr lang="sv-SE" altLang="nb-NO" dirty="0"/>
              <a:t>. </a:t>
            </a:r>
          </a:p>
          <a:p>
            <a:pPr eaLnBrk="1" hangingPunct="1">
              <a:spcBef>
                <a:spcPct val="0"/>
              </a:spcBef>
            </a:pPr>
            <a:endParaRPr lang="sv-SE" altLang="nb-NO" dirty="0"/>
          </a:p>
        </p:txBody>
      </p:sp>
      <p:sp>
        <p:nvSpPr>
          <p:cNvPr id="4" name="Plassholder for lysbildenummer 3"/>
          <p:cNvSpPr>
            <a:spLocks noGrp="1"/>
          </p:cNvSpPr>
          <p:nvPr>
            <p:ph type="sldNum" sz="quarter" idx="10"/>
          </p:nvPr>
        </p:nvSpPr>
        <p:spPr/>
        <p:txBody>
          <a:bodyPr/>
          <a:lstStyle/>
          <a:p>
            <a:fld id="{CF32F41C-C200-4B6E-A898-BA0FFFF44E0D}" type="slidenum">
              <a:rPr lang="nb-NO" smtClean="0"/>
              <a:t>8</a:t>
            </a:fld>
            <a:endParaRPr lang="nb-NO"/>
          </a:p>
        </p:txBody>
      </p:sp>
    </p:spTree>
    <p:extLst>
      <p:ext uri="{BB962C8B-B14F-4D97-AF65-F5344CB8AC3E}">
        <p14:creationId xmlns:p14="http://schemas.microsoft.com/office/powerpoint/2010/main" val="1522867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The next step on the ladder is WHO we want to communicate to – how do we find the right target groups?</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9</a:t>
            </a:fld>
            <a:endParaRPr lang="nb-NO"/>
          </a:p>
        </p:txBody>
      </p:sp>
    </p:spTree>
    <p:extLst>
      <p:ext uri="{BB962C8B-B14F-4D97-AF65-F5344CB8AC3E}">
        <p14:creationId xmlns:p14="http://schemas.microsoft.com/office/powerpoint/2010/main" val="38867796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Define the target group, and be true to your choice. </a:t>
            </a:r>
            <a:endParaRPr lang="nb-NO"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Target groups are not also definable in terms of demographics. Some examples: people who are building new houses / youth / those with a lot of knowledge about climate issues / those who have been getting bad advice / those who live in the center of town.</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Find out what your target group is concerned about, adapt your words, channels and messages. </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Convincing sceptics takes tons of effort. </a:t>
            </a:r>
            <a:endParaRPr lang="nb-NO" sz="1200" kern="1200" dirty="0">
              <a:solidFill>
                <a:schemeClr val="tx1"/>
              </a:solidFill>
              <a:effectLst/>
              <a:latin typeface="+mn-lt"/>
              <a:ea typeface="+mn-ea"/>
              <a:cs typeface="+mn-cs"/>
            </a:endParaRPr>
          </a:p>
          <a:p>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Consider finding different spokespersons for different target groups. </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10</a:t>
            </a:fld>
            <a:endParaRPr lang="nb-NO"/>
          </a:p>
        </p:txBody>
      </p:sp>
    </p:spTree>
    <p:extLst>
      <p:ext uri="{BB962C8B-B14F-4D97-AF65-F5344CB8AC3E}">
        <p14:creationId xmlns:p14="http://schemas.microsoft.com/office/powerpoint/2010/main" val="27575057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pPr lvl="0"/>
            <a:r>
              <a:rPr lang="en-US" sz="1200" kern="1200" dirty="0">
                <a:solidFill>
                  <a:schemeClr val="tx1"/>
                </a:solidFill>
                <a:effectLst/>
                <a:latin typeface="+mn-lt"/>
                <a:ea typeface="+mn-ea"/>
                <a:cs typeface="+mn-cs"/>
              </a:rPr>
              <a:t>- Remember that internal communication is important, and that many members of your organization are part of the relevant target groups. </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Making your message visible allows climate work to build alliances and intervene in other parts of municipal activities.</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There is also an opportunity for more recognition, and recognition has the potential to attract more resources. </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Cooperation is crucial to the success of climate work. Climate measures will be needed in all parts of municipal activities, such as energy in buildings, municipal vehicles, planning work, waste management etc. </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Think about using a single channel; we all have too much stuff in our intranet folders already ...?</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Remember that it is essential to sweep before your own door. This will make you more authoritative. You need to prove that your own transformation works before transforming/imposing change on others.</a:t>
            </a:r>
            <a:endParaRPr lang="nb-NO" sz="1200"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 How does it work in your department?</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11</a:t>
            </a:fld>
            <a:endParaRPr lang="nb-NO"/>
          </a:p>
        </p:txBody>
      </p:sp>
    </p:spTree>
    <p:extLst>
      <p:ext uri="{BB962C8B-B14F-4D97-AF65-F5344CB8AC3E}">
        <p14:creationId xmlns:p14="http://schemas.microsoft.com/office/powerpoint/2010/main" val="2683919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Mighty oaks from little acorns grow. A journey of a thousand miles begins with a single step – if everyone does their share.</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Attitudes will change if we are motivated to change our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if we get curious and if we thirst for more knowledge about climate change. We can all learn that our actions as individuals are also useful. </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We need to get people to participate by pointing out that great results will come if everyone does their share.</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12</a:t>
            </a:fld>
            <a:endParaRPr lang="nb-NO"/>
          </a:p>
        </p:txBody>
      </p:sp>
    </p:spTree>
    <p:extLst>
      <p:ext uri="{BB962C8B-B14F-4D97-AF65-F5344CB8AC3E}">
        <p14:creationId xmlns:p14="http://schemas.microsoft.com/office/powerpoint/2010/main" val="15942295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The third step is WHAT. WHAT do we want to communicate; what arguments shall we use?</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13</a:t>
            </a:fld>
            <a:endParaRPr lang="nb-NO"/>
          </a:p>
        </p:txBody>
      </p:sp>
    </p:spTree>
    <p:extLst>
      <p:ext uri="{BB962C8B-B14F-4D97-AF65-F5344CB8AC3E}">
        <p14:creationId xmlns:p14="http://schemas.microsoft.com/office/powerpoint/2010/main" val="9916543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CF32F41C-C200-4B6E-A898-BA0FFFF44E0D}" type="slidenum">
              <a:rPr lang="nb-NO" smtClean="0"/>
              <a:t>14</a:t>
            </a:fld>
            <a:endParaRPr lang="nb-NO"/>
          </a:p>
        </p:txBody>
      </p:sp>
    </p:spTree>
    <p:extLst>
      <p:ext uri="{BB962C8B-B14F-4D97-AF65-F5344CB8AC3E}">
        <p14:creationId xmlns:p14="http://schemas.microsoft.com/office/powerpoint/2010/main" val="2565082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Example 1:</a:t>
            </a:r>
            <a:endParaRPr lang="nb-NO"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Cases that hit us at home that are relevant to our community will capture our attention more readily. It shows us that – if others can do it, so can we. We can lower the bar. Using examples/cases from your own organization, daily lives or the local community also creates pride and a sense of belonging that the target group often wants to be a part of. We do not want to be worse than our </a:t>
            </a:r>
            <a:r>
              <a:rPr lang="en-US" sz="1200" kern="1200" dirty="0" err="1">
                <a:solidFill>
                  <a:schemeClr val="tx1"/>
                </a:solidFill>
                <a:effectLst/>
                <a:latin typeface="+mn-lt"/>
                <a:ea typeface="+mn-ea"/>
                <a:cs typeface="+mn-cs"/>
              </a:rPr>
              <a:t>neighbours</a:t>
            </a:r>
            <a:r>
              <a:rPr lang="en-US" sz="1200" kern="1200" dirty="0">
                <a:solidFill>
                  <a:schemeClr val="tx1"/>
                </a:solidFill>
                <a:effectLst/>
                <a:latin typeface="+mn-lt"/>
                <a:ea typeface="+mn-ea"/>
                <a:cs typeface="+mn-cs"/>
              </a:rPr>
              <a:t>.</a:t>
            </a:r>
            <a:endParaRPr lang="nb-NO"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 nudge is a push in the ”right” direction. The target group does not always want to hear what we have to say. "There is not enough space for all the cars at the football game. Take your bike instead!" How can we get more people to leave their car and establish new habits, without saying a word about climate issues or without building a longer bicycle path.</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15</a:t>
            </a:fld>
            <a:endParaRPr lang="nb-NO"/>
          </a:p>
        </p:txBody>
      </p:sp>
    </p:spTree>
    <p:extLst>
      <p:ext uri="{BB962C8B-B14F-4D97-AF65-F5344CB8AC3E}">
        <p14:creationId xmlns:p14="http://schemas.microsoft.com/office/powerpoint/2010/main" val="29647355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en-US" sz="1200" kern="1200" dirty="0" err="1">
                <a:solidFill>
                  <a:schemeClr val="tx1"/>
                </a:solidFill>
                <a:effectLst/>
                <a:latin typeface="+mn-lt"/>
                <a:ea typeface="+mn-ea"/>
                <a:cs typeface="+mn-cs"/>
              </a:rPr>
              <a:t>Humleplanen</a:t>
            </a:r>
            <a:r>
              <a:rPr lang="en-US" sz="1200" kern="1200" dirty="0">
                <a:solidFill>
                  <a:schemeClr val="tx1"/>
                </a:solidFill>
                <a:effectLst/>
                <a:latin typeface="+mn-lt"/>
                <a:ea typeface="+mn-ea"/>
                <a:cs typeface="+mn-cs"/>
              </a:rPr>
              <a:t> in Moss</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Facebook is a demanding medium, but it is very effective if you succeed</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Municipalities often use Facebook quite actively. It is a good point of departure. </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However; the algorithms are always changing, our posts do not always come up in the feeds of our followers. </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But, if we succeed with something that people think is 'cool', they will 'like' us and share our posts with others – thus spreading our Facebook message by the wind. </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Municipality of Moss managed to create a click-winner: the costumed </a:t>
            </a:r>
            <a:r>
              <a:rPr lang="en-US" sz="1200" kern="1200" dirty="0" err="1">
                <a:solidFill>
                  <a:schemeClr val="tx1"/>
                </a:solidFill>
                <a:effectLst/>
                <a:latin typeface="+mn-lt"/>
                <a:ea typeface="+mn-ea"/>
                <a:cs typeface="+mn-cs"/>
              </a:rPr>
              <a:t>Mozzzz</a:t>
            </a:r>
            <a:r>
              <a:rPr lang="en-US" sz="1200" kern="1200" dirty="0">
                <a:solidFill>
                  <a:schemeClr val="tx1"/>
                </a:solidFill>
                <a:effectLst/>
                <a:latin typeface="+mn-lt"/>
                <a:ea typeface="+mn-ea"/>
                <a:cs typeface="+mn-cs"/>
              </a:rPr>
              <a:t> sisters. Short film clips about Bumblebees which are spreading among the municipality's Facebook followers.</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message about </a:t>
            </a:r>
            <a:r>
              <a:rPr lang="en-US" sz="1200" kern="1200" dirty="0" err="1">
                <a:solidFill>
                  <a:schemeClr val="tx1"/>
                </a:solidFill>
                <a:effectLst/>
                <a:latin typeface="+mn-lt"/>
                <a:ea typeface="+mn-ea"/>
                <a:cs typeface="+mn-cs"/>
              </a:rPr>
              <a:t>Humleplanen</a:t>
            </a:r>
            <a:r>
              <a:rPr lang="en-US" sz="1200" kern="1200" dirty="0">
                <a:solidFill>
                  <a:schemeClr val="tx1"/>
                </a:solidFill>
                <a:effectLst/>
                <a:latin typeface="+mn-lt"/>
                <a:ea typeface="+mn-ea"/>
                <a:cs typeface="+mn-cs"/>
              </a:rPr>
              <a:t> is thus spread at the same time!</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https://</a:t>
            </a:r>
            <a:r>
              <a:rPr lang="en-US" sz="1200" kern="1200" dirty="0" err="1">
                <a:solidFill>
                  <a:schemeClr val="tx1"/>
                </a:solidFill>
                <a:effectLst/>
                <a:latin typeface="+mn-lt"/>
                <a:ea typeface="+mn-ea"/>
                <a:cs typeface="+mn-cs"/>
              </a:rPr>
              <a:t>www.facebook.com</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Moss.kommune.no</a:t>
            </a:r>
            <a:r>
              <a:rPr lang="en-US" sz="1200" kern="1200" dirty="0">
                <a:solidFill>
                  <a:schemeClr val="tx1"/>
                </a:solidFill>
                <a:effectLst/>
                <a:latin typeface="+mn-lt"/>
                <a:ea typeface="+mn-ea"/>
                <a:cs typeface="+mn-cs"/>
              </a:rPr>
              <a:t>/videos/s%C3%B8strene-mozz-liker-god-mat/1941680995884171/ </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Remember to give feedback!</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16</a:t>
            </a:fld>
            <a:endParaRPr lang="nb-NO"/>
          </a:p>
        </p:txBody>
      </p:sp>
    </p:spTree>
    <p:extLst>
      <p:ext uri="{BB962C8B-B14F-4D97-AF65-F5344CB8AC3E}">
        <p14:creationId xmlns:p14="http://schemas.microsoft.com/office/powerpoint/2010/main" val="32662257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Competitions and awards can be important to get across the doorstep. Competitions also give lots of hits on social media and contribute to good dispersion.</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film shows the winner of a competition for an electric bicycle. </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17</a:t>
            </a:fld>
            <a:endParaRPr lang="nb-NO"/>
          </a:p>
        </p:txBody>
      </p:sp>
    </p:spTree>
    <p:extLst>
      <p:ext uri="{BB962C8B-B14F-4D97-AF65-F5344CB8AC3E}">
        <p14:creationId xmlns:p14="http://schemas.microsoft.com/office/powerpoint/2010/main" val="18788710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It is important to be aware that our messages and communication can be either a positive or a restrictive instrument.</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Presenting preventive measures can be of great value if restrictions are needed. If we are take away something beneficial or ordering people to do something, do we have something to offer instead? </a:t>
            </a:r>
            <a:endParaRPr lang="nb-NO" sz="1200"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How effective is giving people a guilty conscience? </a:t>
            </a:r>
            <a:endParaRPr lang="nb-NO" sz="1200"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What is the most effective way to bring about change – to motivate or intimidate people to change their </a:t>
            </a:r>
            <a:r>
              <a:rPr lang="en-US" sz="1200" b="1" kern="1200" dirty="0" err="1">
                <a:solidFill>
                  <a:schemeClr val="tx1"/>
                </a:solidFill>
                <a:effectLst/>
                <a:latin typeface="+mn-lt"/>
                <a:ea typeface="+mn-ea"/>
                <a:cs typeface="+mn-cs"/>
              </a:rPr>
              <a:t>behaviour</a:t>
            </a:r>
            <a:r>
              <a:rPr lang="en-US" sz="1200" b="1" kern="1200" dirty="0">
                <a:solidFill>
                  <a:schemeClr val="tx1"/>
                </a:solidFill>
                <a:effectLst/>
                <a:latin typeface="+mn-lt"/>
                <a:ea typeface="+mn-ea"/>
                <a:cs typeface="+mn-cs"/>
              </a:rPr>
              <a:t>?</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18</a:t>
            </a:fld>
            <a:endParaRPr lang="nb-NO"/>
          </a:p>
        </p:txBody>
      </p:sp>
    </p:spTree>
    <p:extLst>
      <p:ext uri="{BB962C8B-B14F-4D97-AF65-F5344CB8AC3E}">
        <p14:creationId xmlns:p14="http://schemas.microsoft.com/office/powerpoint/2010/main" val="8536429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Praise works best. Every parent and supervisor knows that. Be honest, but look for those who </a:t>
            </a:r>
            <a:r>
              <a:rPr lang="en-US" sz="1200" b="1" kern="1200" dirty="0">
                <a:solidFill>
                  <a:schemeClr val="tx1"/>
                </a:solidFill>
                <a:effectLst/>
                <a:latin typeface="+mn-lt"/>
                <a:ea typeface="+mn-ea"/>
                <a:cs typeface="+mn-cs"/>
              </a:rPr>
              <a:t>win</a:t>
            </a:r>
            <a:r>
              <a:rPr lang="en-US" sz="1200" kern="1200" dirty="0">
                <a:solidFill>
                  <a:schemeClr val="tx1"/>
                </a:solidFill>
                <a:effectLst/>
                <a:latin typeface="+mn-lt"/>
                <a:ea typeface="+mn-ea"/>
                <a:cs typeface="+mn-cs"/>
              </a:rPr>
              <a:t> from your measures.</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Avoid 'pointing your finger'; rather think, </a:t>
            </a:r>
            <a:r>
              <a:rPr lang="en-US" sz="1200" i="1" kern="1200" dirty="0">
                <a:solidFill>
                  <a:schemeClr val="tx1"/>
                </a:solidFill>
                <a:effectLst/>
                <a:latin typeface="+mn-lt"/>
                <a:ea typeface="+mn-ea"/>
                <a:cs typeface="+mn-cs"/>
              </a:rPr>
              <a:t>What's in it for me?</a:t>
            </a:r>
            <a:r>
              <a:rPr lang="en-US" sz="1200" kern="1200" dirty="0">
                <a:solidFill>
                  <a:schemeClr val="tx1"/>
                </a:solidFill>
                <a:effectLst/>
                <a:latin typeface="+mn-lt"/>
                <a:ea typeface="+mn-ea"/>
                <a:cs typeface="+mn-cs"/>
              </a:rPr>
              <a:t> - how can it benefit the people we are talking to? Better health, saving money, improving air quality, saving time?</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19</a:t>
            </a:fld>
            <a:endParaRPr lang="nb-NO"/>
          </a:p>
        </p:txBody>
      </p:sp>
    </p:spTree>
    <p:extLst>
      <p:ext uri="{BB962C8B-B14F-4D97-AF65-F5344CB8AC3E}">
        <p14:creationId xmlns:p14="http://schemas.microsoft.com/office/powerpoint/2010/main" val="17841791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Common for positive and negative cases is that the message has to be repeated again and again. </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Some of you might have said, "but we already told them this!"</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Remember that once you have become really tired of saying the same thing again and again, someone is going to get your message.</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Please be patient!</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20</a:t>
            </a:fld>
            <a:endParaRPr lang="nb-NO"/>
          </a:p>
        </p:txBody>
      </p:sp>
    </p:spTree>
    <p:extLst>
      <p:ext uri="{BB962C8B-B14F-4D97-AF65-F5344CB8AC3E}">
        <p14:creationId xmlns:p14="http://schemas.microsoft.com/office/powerpoint/2010/main" val="30399375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The last step on the Communication Ladder is how to 'implement' communication. What media would be appropriate, should we use the media more, and how will we follow up on the measures that are set in motion?</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5"/>
          </p:nvPr>
        </p:nvSpPr>
        <p:spPr/>
        <p:txBody>
          <a:bodyPr/>
          <a:lstStyle/>
          <a:p>
            <a:fld id="{CF32F41C-C200-4B6E-A898-BA0FFFF44E0D}" type="slidenum">
              <a:rPr lang="nb-NO" smtClean="0"/>
              <a:t>21</a:t>
            </a:fld>
            <a:endParaRPr lang="nb-NO"/>
          </a:p>
        </p:txBody>
      </p:sp>
    </p:spTree>
    <p:extLst>
      <p:ext uri="{BB962C8B-B14F-4D97-AF65-F5344CB8AC3E}">
        <p14:creationId xmlns:p14="http://schemas.microsoft.com/office/powerpoint/2010/main" val="2865583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Plain language is a prerequisite for success. </a:t>
            </a:r>
            <a:endParaRPr lang="nb-NO"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Every profession has its jargon. </a:t>
            </a:r>
            <a:endParaRPr lang="nb-NO"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If you know the jargon, you know your profession. </a:t>
            </a:r>
            <a:endParaRPr lang="nb-NO"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But people come in all varieties.  </a:t>
            </a:r>
            <a:endParaRPr lang="nb-NO"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And constant changes occur which need to be explained, so people understand. </a:t>
            </a:r>
            <a:endParaRPr lang="nb-NO"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Put yourself in the recipient's place. </a:t>
            </a:r>
            <a:endParaRPr lang="nb-NO"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Remember to use active language!</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22</a:t>
            </a:fld>
            <a:endParaRPr lang="nb-NO"/>
          </a:p>
        </p:txBody>
      </p:sp>
    </p:spTree>
    <p:extLst>
      <p:ext uri="{BB962C8B-B14F-4D97-AF65-F5344CB8AC3E}">
        <p14:creationId xmlns:p14="http://schemas.microsoft.com/office/powerpoint/2010/main" val="24044519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There are many channels to choose from. </a:t>
            </a:r>
            <a:endParaRPr lang="nb-NO"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After the target groups are defined, we need to </a:t>
            </a:r>
            <a:r>
              <a:rPr lang="en-US" sz="1200" kern="1200" dirty="0" err="1">
                <a:solidFill>
                  <a:schemeClr val="tx1"/>
                </a:solidFill>
                <a:effectLst/>
                <a:latin typeface="+mn-lt"/>
                <a:ea typeface="+mn-ea"/>
                <a:cs typeface="+mn-cs"/>
              </a:rPr>
              <a:t>analyse</a:t>
            </a:r>
            <a:r>
              <a:rPr lang="en-US" sz="1200" kern="1200" dirty="0">
                <a:solidFill>
                  <a:schemeClr val="tx1"/>
                </a:solidFill>
                <a:effectLst/>
                <a:latin typeface="+mn-lt"/>
                <a:ea typeface="+mn-ea"/>
                <a:cs typeface="+mn-cs"/>
              </a:rPr>
              <a:t> which channels we should use to reach them.</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CF32F41C-C200-4B6E-A898-BA0FFFF44E0D}" type="slidenum">
              <a:rPr lang="nb-NO" smtClean="0"/>
              <a:t>23</a:t>
            </a:fld>
            <a:endParaRPr lang="nb-NO"/>
          </a:p>
        </p:txBody>
      </p:sp>
    </p:spTree>
    <p:extLst>
      <p:ext uri="{BB962C8B-B14F-4D97-AF65-F5344CB8AC3E}">
        <p14:creationId xmlns:p14="http://schemas.microsoft.com/office/powerpoint/2010/main" val="32563953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We need to withstand resistance, and remember that even unpopular measures can be popular once they get a foothold. </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You can lessen resistance by explaining why the actions are necessary or happening, and we should try to reduce the disadvantages.</a:t>
            </a:r>
            <a:endParaRPr lang="nb-NO" sz="1200" kern="1200" dirty="0">
              <a:solidFill>
                <a:schemeClr val="tx1"/>
              </a:solidFill>
              <a:effectLst/>
              <a:latin typeface="+mn-lt"/>
              <a:ea typeface="+mn-ea"/>
              <a:cs typeface="+mn-cs"/>
            </a:endParaRPr>
          </a:p>
          <a:p>
            <a:r>
              <a:rPr lang="nb-NO"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Resistance to change is natural. Change management sets the requirements for how we should tackle resistance to change in their lives. This requires clarity, that we can provide clear directions for what needs to happen and that we work thoroughly to inspire leaders to change their habits first. Communication is particularly important, to get people to understand WHY the measures are necessary. A lot of resistance and controversial measures might mean we have to be more flexible and adapt our communication along the way than investing efforts in positive actions.  </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Many major changes in society have been controversial but are indispensable today and part of our daily lives. </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CF32F41C-C200-4B6E-A898-BA0FFFF44E0D}" type="slidenum">
              <a:rPr lang="nb-NO" smtClean="0"/>
              <a:t>24</a:t>
            </a:fld>
            <a:endParaRPr lang="nb-NO"/>
          </a:p>
        </p:txBody>
      </p:sp>
    </p:spTree>
    <p:extLst>
      <p:ext uri="{BB962C8B-B14F-4D97-AF65-F5344CB8AC3E}">
        <p14:creationId xmlns:p14="http://schemas.microsoft.com/office/powerpoint/2010/main" val="34885915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pPr lvl="0"/>
            <a:r>
              <a:rPr lang="en-US" sz="1200" kern="1200" dirty="0">
                <a:solidFill>
                  <a:schemeClr val="tx1"/>
                </a:solidFill>
                <a:effectLst/>
                <a:latin typeface="+mn-lt"/>
                <a:ea typeface="+mn-ea"/>
                <a:cs typeface="+mn-cs"/>
              </a:rPr>
              <a:t>- Think about what you have already done. Bike racks are great climate measures! Is the city replacing oil boilers with district heating? Does the county chief administrative officer take the bus? Hand out an award for this year's best waste management, the climate-friend of the week, the best kindergarten in town.</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Saying NO comes in addition to everything else</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The closer you get to the everyday lives of people, the better your plan will work.</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There are a lot of municipalities out there working with complex themes – long processes – major issues. People do not really care about all that. They care about what will make a difference in their everyday life. Many case handlers and city planners get a little sad when a great municipal master plan of 25 pages turns out to be almost unreadable. </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The most important thing, after all, is that people notice what you have done and what you say, and that you do as you say!</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There are never enough people on your staff to deal with all communication and information. It is important to be self-motivated and keep moving under your own power – read the cases, write a bit, film with your phone, take pictures.</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The more you work with it, the more you will see where the potential lies, and expectations will rise accordingly. </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To get media attention, it is wise to use existing cases to illustrate climatic issues. Heat waves and traffic jams. Ferry services are expanding while the </a:t>
            </a:r>
            <a:r>
              <a:rPr lang="en-US" sz="1200" kern="1200" dirty="0" err="1">
                <a:solidFill>
                  <a:schemeClr val="tx1"/>
                </a:solidFill>
                <a:effectLst/>
                <a:latin typeface="+mn-lt"/>
                <a:ea typeface="+mn-ea"/>
                <a:cs typeface="+mn-cs"/>
              </a:rPr>
              <a:t>Fredrikstad</a:t>
            </a:r>
            <a:r>
              <a:rPr lang="en-US" sz="1200" kern="1200" dirty="0">
                <a:solidFill>
                  <a:schemeClr val="tx1"/>
                </a:solidFill>
                <a:effectLst/>
                <a:latin typeface="+mn-lt"/>
                <a:ea typeface="+mn-ea"/>
                <a:cs typeface="+mn-cs"/>
              </a:rPr>
              <a:t> bridge is being rehabilitated. </a:t>
            </a:r>
            <a:endParaRPr lang="nb-NO" sz="1200"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When are people receptive? </a:t>
            </a:r>
            <a:endParaRPr lang="nb-NO" sz="1200"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What do you think are good examples of such reminders?</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25</a:t>
            </a:fld>
            <a:endParaRPr lang="nb-NO"/>
          </a:p>
        </p:txBody>
      </p:sp>
    </p:spTree>
    <p:extLst>
      <p:ext uri="{BB962C8B-B14F-4D97-AF65-F5344CB8AC3E}">
        <p14:creationId xmlns:p14="http://schemas.microsoft.com/office/powerpoint/2010/main" val="36895345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In addition to traditional media, there are many exciting tools out there to get the message out.</a:t>
            </a:r>
            <a:endParaRPr lang="nb-NO" sz="1200" kern="1200" dirty="0">
              <a:solidFill>
                <a:schemeClr val="tx1"/>
              </a:solidFill>
              <a:effectLst/>
              <a:latin typeface="+mn-lt"/>
              <a:ea typeface="+mn-ea"/>
              <a:cs typeface="+mn-cs"/>
            </a:endParaRPr>
          </a:p>
          <a:p>
            <a:r>
              <a:rPr lang="nb-NO" sz="1200" kern="1200" dirty="0">
                <a:solidFill>
                  <a:schemeClr val="tx1"/>
                </a:solidFill>
                <a:effectLst/>
                <a:latin typeface="+mn-lt"/>
                <a:ea typeface="+mn-ea"/>
                <a:cs typeface="+mn-cs"/>
              </a:rPr>
              <a:t> </a:t>
            </a:r>
          </a:p>
          <a:p>
            <a:pPr lvl="0"/>
            <a:r>
              <a:rPr lang="en-US" sz="1200" kern="1200" dirty="0">
                <a:solidFill>
                  <a:schemeClr val="tx1"/>
                </a:solidFill>
                <a:effectLst/>
                <a:latin typeface="+mn-lt"/>
                <a:ea typeface="+mn-ea"/>
                <a:cs typeface="+mn-cs"/>
              </a:rPr>
              <a:t>- It is important to work with something that motivates and that is suited to each organization. </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Campaigns have a much greater effect if they are communicated through social media.</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It is easier to convey actions than attitudes. Actions create attitudes! </a:t>
            </a:r>
            <a:endParaRPr lang="nb-NO"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For example, reducing the use of cars makes people more conscious of recycling</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26</a:t>
            </a:fld>
            <a:endParaRPr lang="nb-NO"/>
          </a:p>
        </p:txBody>
      </p:sp>
    </p:spTree>
    <p:extLst>
      <p:ext uri="{BB962C8B-B14F-4D97-AF65-F5344CB8AC3E}">
        <p14:creationId xmlns:p14="http://schemas.microsoft.com/office/powerpoint/2010/main" val="41807680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a:xfrm>
            <a:off x="90488" y="744538"/>
            <a:ext cx="6616700" cy="3722687"/>
          </a:xfrm>
        </p:spPr>
      </p:sp>
      <p:sp>
        <p:nvSpPr>
          <p:cNvPr id="3" name="Plassholder for notater 2"/>
          <p:cNvSpPr>
            <a:spLocks noGrp="1"/>
          </p:cNvSpPr>
          <p:nvPr>
            <p:ph type="body" idx="1"/>
          </p:nvPr>
        </p:nvSpPr>
        <p:spPr/>
        <p:txBody>
          <a:bodyPr/>
          <a:lstStyle/>
          <a:p>
            <a:r>
              <a:rPr lang="en-US" sz="1200" kern="1200" dirty="0">
                <a:solidFill>
                  <a:schemeClr val="tx1"/>
                </a:solidFill>
                <a:effectLst/>
                <a:latin typeface="+mn-lt"/>
                <a:ea typeface="+mn-ea"/>
                <a:cs typeface="+mn-cs"/>
              </a:rPr>
              <a:t>There is a lot of research out there and evidence about climate issues. This is a good message to convey and use in communication. You have a lot of good facts! </a:t>
            </a:r>
            <a:endParaRPr lang="nb-NO"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How much carbon is captured by a forest, how far can you take a bike on the bicycle path, has waste sorting and recycling gotten better? </a:t>
            </a:r>
            <a:endParaRPr lang="nb-NO" sz="1200"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More ideas? </a:t>
            </a:r>
            <a:endParaRPr lang="nb-NO" sz="1200" kern="1200" dirty="0">
              <a:solidFill>
                <a:schemeClr val="tx1"/>
              </a:solidFill>
              <a:effectLst/>
              <a:latin typeface="+mn-lt"/>
              <a:ea typeface="+mn-ea"/>
              <a:cs typeface="+mn-cs"/>
            </a:endParaRPr>
          </a:p>
        </p:txBody>
      </p:sp>
      <p:sp>
        <p:nvSpPr>
          <p:cNvPr id="4" name="Plassholder for lysbildenummer 3"/>
          <p:cNvSpPr>
            <a:spLocks noGrp="1"/>
          </p:cNvSpPr>
          <p:nvPr>
            <p:ph type="sldNum" sz="quarter" idx="10"/>
          </p:nvPr>
        </p:nvSpPr>
        <p:spPr/>
        <p:txBody>
          <a:bodyPr/>
          <a:lstStyle/>
          <a:p>
            <a:fld id="{0BB1960F-84B1-458D-81F8-0FC3AAC41C02}" type="slidenum">
              <a:rPr lang="nb-NO" smtClean="0"/>
              <a:t>27</a:t>
            </a:fld>
            <a:endParaRPr lang="nb-NO"/>
          </a:p>
        </p:txBody>
      </p:sp>
    </p:spTree>
    <p:extLst>
      <p:ext uri="{BB962C8B-B14F-4D97-AF65-F5344CB8AC3E}">
        <p14:creationId xmlns:p14="http://schemas.microsoft.com/office/powerpoint/2010/main" val="28847535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CF32F41C-C200-4B6E-A898-BA0FFFF44E0D}" type="slidenum">
              <a:rPr lang="nb-NO" smtClean="0"/>
              <a:t>28</a:t>
            </a:fld>
            <a:endParaRPr lang="nb-NO"/>
          </a:p>
        </p:txBody>
      </p:sp>
    </p:spTree>
    <p:extLst>
      <p:ext uri="{BB962C8B-B14F-4D97-AF65-F5344CB8AC3E}">
        <p14:creationId xmlns:p14="http://schemas.microsoft.com/office/powerpoint/2010/main" val="37276969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CF32F41C-C200-4B6E-A898-BA0FFFF44E0D}" type="slidenum">
              <a:rPr lang="nb-NO" smtClean="0"/>
              <a:t>29</a:t>
            </a:fld>
            <a:endParaRPr lang="nb-NO"/>
          </a:p>
        </p:txBody>
      </p:sp>
    </p:spTree>
    <p:extLst>
      <p:ext uri="{BB962C8B-B14F-4D97-AF65-F5344CB8AC3E}">
        <p14:creationId xmlns:p14="http://schemas.microsoft.com/office/powerpoint/2010/main" val="34293066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CF32F41C-C200-4B6E-A898-BA0FFFF44E0D}" type="slidenum">
              <a:rPr lang="nb-NO" smtClean="0"/>
              <a:t>30</a:t>
            </a:fld>
            <a:endParaRPr lang="nb-NO"/>
          </a:p>
        </p:txBody>
      </p:sp>
    </p:spTree>
    <p:extLst>
      <p:ext uri="{BB962C8B-B14F-4D97-AF65-F5344CB8AC3E}">
        <p14:creationId xmlns:p14="http://schemas.microsoft.com/office/powerpoint/2010/main" val="15659493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CF32F41C-C200-4B6E-A898-BA0FFFF44E0D}" type="slidenum">
              <a:rPr lang="nb-NO" smtClean="0"/>
              <a:t>31</a:t>
            </a:fld>
            <a:endParaRPr lang="nb-NO"/>
          </a:p>
        </p:txBody>
      </p:sp>
    </p:spTree>
    <p:extLst>
      <p:ext uri="{BB962C8B-B14F-4D97-AF65-F5344CB8AC3E}">
        <p14:creationId xmlns:p14="http://schemas.microsoft.com/office/powerpoint/2010/main" val="29486654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5"/>
          </p:nvPr>
        </p:nvSpPr>
        <p:spPr/>
        <p:txBody>
          <a:bodyPr/>
          <a:lstStyle/>
          <a:p>
            <a:fld id="{CF32F41C-C200-4B6E-A898-BA0FFFF44E0D}" type="slidenum">
              <a:rPr lang="nb-NO" smtClean="0"/>
              <a:t>32</a:t>
            </a:fld>
            <a:endParaRPr lang="nb-NO"/>
          </a:p>
        </p:txBody>
      </p:sp>
    </p:spTree>
    <p:extLst>
      <p:ext uri="{BB962C8B-B14F-4D97-AF65-F5344CB8AC3E}">
        <p14:creationId xmlns:p14="http://schemas.microsoft.com/office/powerpoint/2010/main" val="33165273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5"/>
          </p:nvPr>
        </p:nvSpPr>
        <p:spPr/>
        <p:txBody>
          <a:bodyPr/>
          <a:lstStyle/>
          <a:p>
            <a:fld id="{CF32F41C-C200-4B6E-A898-BA0FFFF44E0D}" type="slidenum">
              <a:rPr lang="nb-NO" smtClean="0"/>
              <a:t>33</a:t>
            </a:fld>
            <a:endParaRPr lang="nb-NO"/>
          </a:p>
        </p:txBody>
      </p:sp>
    </p:spTree>
    <p:extLst>
      <p:ext uri="{BB962C8B-B14F-4D97-AF65-F5344CB8AC3E}">
        <p14:creationId xmlns:p14="http://schemas.microsoft.com/office/powerpoint/2010/main" val="3210268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1597819"/>
            <a:ext cx="7772400" cy="1102519"/>
          </a:xfrm>
        </p:spPr>
        <p:txBody>
          <a:bodyPr/>
          <a:lstStyle/>
          <a:p>
            <a:r>
              <a:rPr lang="nb-NO"/>
              <a:t>Klikk for å redigere tittelstil</a:t>
            </a:r>
          </a:p>
        </p:txBody>
      </p:sp>
      <p:sp>
        <p:nvSpPr>
          <p:cNvPr id="3" name="Undertittel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a:t>Klikk for å redigere undertittelstil i malen</a:t>
            </a:r>
          </a:p>
        </p:txBody>
      </p:sp>
      <p:sp>
        <p:nvSpPr>
          <p:cNvPr id="4" name="Plassholder for dato 3"/>
          <p:cNvSpPr>
            <a:spLocks noGrp="1"/>
          </p:cNvSpPr>
          <p:nvPr>
            <p:ph type="dt" sz="half" idx="10"/>
          </p:nvPr>
        </p:nvSpPr>
        <p:spPr/>
        <p:txBody>
          <a:bodyPr/>
          <a:lstStyle/>
          <a:p>
            <a:fld id="{A9D0E700-8D4C-44E1-A3BF-99133207B0BA}" type="datetimeFigureOut">
              <a:rPr lang="nb-NO" smtClean="0"/>
              <a:t>15.01.2019</a:t>
            </a:fld>
            <a:endParaRPr lang="nb-NO"/>
          </a:p>
        </p:txBody>
      </p:sp>
      <p:sp>
        <p:nvSpPr>
          <p:cNvPr id="5" name="Plassholder for bunntekst 4"/>
          <p:cNvSpPr>
            <a:spLocks noGrp="1"/>
          </p:cNvSpPr>
          <p:nvPr>
            <p:ph type="ftr" sz="quarter" idx="11"/>
          </p:nvPr>
        </p:nvSpPr>
        <p:spPr/>
        <p:txBody>
          <a:bodyPr/>
          <a:lstStyle/>
          <a:p>
            <a:endParaRPr lang="nb-NO"/>
          </a:p>
        </p:txBody>
      </p:sp>
      <p:sp>
        <p:nvSpPr>
          <p:cNvPr id="6" name="Plassholder for lysbildenummer 5"/>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2495572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idx="1"/>
          </p:nvPr>
        </p:nvSpPr>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p:cNvSpPr>
            <a:spLocks noGrp="1"/>
          </p:cNvSpPr>
          <p:nvPr>
            <p:ph type="dt" sz="half" idx="10"/>
          </p:nvPr>
        </p:nvSpPr>
        <p:spPr/>
        <p:txBody>
          <a:bodyPr/>
          <a:lstStyle/>
          <a:p>
            <a:fld id="{A9D0E700-8D4C-44E1-A3BF-99133207B0BA}" type="datetimeFigureOut">
              <a:rPr lang="nb-NO" smtClean="0"/>
              <a:t>15.01.2019</a:t>
            </a:fld>
            <a:endParaRPr lang="nb-NO"/>
          </a:p>
        </p:txBody>
      </p:sp>
      <p:sp>
        <p:nvSpPr>
          <p:cNvPr id="5" name="Plassholder for bunntekst 4"/>
          <p:cNvSpPr>
            <a:spLocks noGrp="1"/>
          </p:cNvSpPr>
          <p:nvPr>
            <p:ph type="ftr" sz="quarter" idx="11"/>
          </p:nvPr>
        </p:nvSpPr>
        <p:spPr/>
        <p:txBody>
          <a:bodyPr/>
          <a:lstStyle/>
          <a:p>
            <a:endParaRPr lang="nb-NO"/>
          </a:p>
        </p:txBody>
      </p:sp>
      <p:sp>
        <p:nvSpPr>
          <p:cNvPr id="6" name="Plassholder for lysbildenummer 5"/>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2522365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3305176"/>
            <a:ext cx="7772400" cy="1021556"/>
          </a:xfrm>
        </p:spPr>
        <p:txBody>
          <a:bodyPr anchor="t"/>
          <a:lstStyle>
            <a:lvl1pPr algn="l">
              <a:defRPr sz="4000" b="1" cap="all"/>
            </a:lvl1pPr>
          </a:lstStyle>
          <a:p>
            <a:r>
              <a:rPr lang="nb-NO"/>
              <a:t>Klikk for å redigere tittelstil</a:t>
            </a:r>
          </a:p>
        </p:txBody>
      </p:sp>
      <p:sp>
        <p:nvSpPr>
          <p:cNvPr id="3" name="Plassholder for tekst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a:t>Klikk for å redigere tekststiler i malen</a:t>
            </a:r>
          </a:p>
        </p:txBody>
      </p:sp>
      <p:sp>
        <p:nvSpPr>
          <p:cNvPr id="4" name="Plassholder for dato 3"/>
          <p:cNvSpPr>
            <a:spLocks noGrp="1"/>
          </p:cNvSpPr>
          <p:nvPr>
            <p:ph type="dt" sz="half" idx="10"/>
          </p:nvPr>
        </p:nvSpPr>
        <p:spPr/>
        <p:txBody>
          <a:bodyPr/>
          <a:lstStyle/>
          <a:p>
            <a:fld id="{A9D0E700-8D4C-44E1-A3BF-99133207B0BA}" type="datetimeFigureOut">
              <a:rPr lang="nb-NO" smtClean="0"/>
              <a:t>15.01.2019</a:t>
            </a:fld>
            <a:endParaRPr lang="nb-NO"/>
          </a:p>
        </p:txBody>
      </p:sp>
      <p:sp>
        <p:nvSpPr>
          <p:cNvPr id="5" name="Plassholder for bunntekst 4"/>
          <p:cNvSpPr>
            <a:spLocks noGrp="1"/>
          </p:cNvSpPr>
          <p:nvPr>
            <p:ph type="ftr" sz="quarter" idx="11"/>
          </p:nvPr>
        </p:nvSpPr>
        <p:spPr/>
        <p:txBody>
          <a:bodyPr/>
          <a:lstStyle/>
          <a:p>
            <a:endParaRPr lang="nb-NO"/>
          </a:p>
        </p:txBody>
      </p:sp>
      <p:sp>
        <p:nvSpPr>
          <p:cNvPr id="6" name="Plassholder for lysbildenummer 5"/>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538942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innhold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innhold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dato 4"/>
          <p:cNvSpPr>
            <a:spLocks noGrp="1"/>
          </p:cNvSpPr>
          <p:nvPr>
            <p:ph type="dt" sz="half" idx="10"/>
          </p:nvPr>
        </p:nvSpPr>
        <p:spPr/>
        <p:txBody>
          <a:bodyPr/>
          <a:lstStyle/>
          <a:p>
            <a:fld id="{A9D0E700-8D4C-44E1-A3BF-99133207B0BA}" type="datetimeFigureOut">
              <a:rPr lang="nb-NO" smtClean="0"/>
              <a:t>15.01.2019</a:t>
            </a:fld>
            <a:endParaRPr lang="nb-NO"/>
          </a:p>
        </p:txBody>
      </p:sp>
      <p:sp>
        <p:nvSpPr>
          <p:cNvPr id="6" name="Plassholder for bunntekst 5"/>
          <p:cNvSpPr>
            <a:spLocks noGrp="1"/>
          </p:cNvSpPr>
          <p:nvPr>
            <p:ph type="ftr" sz="quarter" idx="11"/>
          </p:nvPr>
        </p:nvSpPr>
        <p:spPr/>
        <p:txBody>
          <a:bodyPr/>
          <a:lstStyle/>
          <a:p>
            <a:endParaRPr lang="nb-NO"/>
          </a:p>
        </p:txBody>
      </p:sp>
      <p:sp>
        <p:nvSpPr>
          <p:cNvPr id="7" name="Plassholder for lysbildenummer 6"/>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4158451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a:t>Klikk for å redigere tittelstil</a:t>
            </a:r>
          </a:p>
        </p:txBody>
      </p:sp>
      <p:sp>
        <p:nvSpPr>
          <p:cNvPr id="3" name="Plassholder for tekst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4" name="Plassholder for innhold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tekst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a:t>Klikk for å redigere tekststiler i malen</a:t>
            </a:r>
          </a:p>
        </p:txBody>
      </p:sp>
      <p:sp>
        <p:nvSpPr>
          <p:cNvPr id="6" name="Plassholder for innhold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7" name="Plassholder for dato 6"/>
          <p:cNvSpPr>
            <a:spLocks noGrp="1"/>
          </p:cNvSpPr>
          <p:nvPr>
            <p:ph type="dt" sz="half" idx="10"/>
          </p:nvPr>
        </p:nvSpPr>
        <p:spPr/>
        <p:txBody>
          <a:bodyPr/>
          <a:lstStyle/>
          <a:p>
            <a:fld id="{A9D0E700-8D4C-44E1-A3BF-99133207B0BA}" type="datetimeFigureOut">
              <a:rPr lang="nb-NO" smtClean="0"/>
              <a:t>15.01.2019</a:t>
            </a:fld>
            <a:endParaRPr lang="nb-NO"/>
          </a:p>
        </p:txBody>
      </p:sp>
      <p:sp>
        <p:nvSpPr>
          <p:cNvPr id="8" name="Plassholder for bunntekst 7"/>
          <p:cNvSpPr>
            <a:spLocks noGrp="1"/>
          </p:cNvSpPr>
          <p:nvPr>
            <p:ph type="ftr" sz="quarter" idx="11"/>
          </p:nvPr>
        </p:nvSpPr>
        <p:spPr/>
        <p:txBody>
          <a:bodyPr/>
          <a:lstStyle/>
          <a:p>
            <a:endParaRPr lang="nb-NO"/>
          </a:p>
        </p:txBody>
      </p:sp>
      <p:sp>
        <p:nvSpPr>
          <p:cNvPr id="9" name="Plassholder for lysbildenummer 8"/>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3884467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dato 2"/>
          <p:cNvSpPr>
            <a:spLocks noGrp="1"/>
          </p:cNvSpPr>
          <p:nvPr>
            <p:ph type="dt" sz="half" idx="10"/>
          </p:nvPr>
        </p:nvSpPr>
        <p:spPr/>
        <p:txBody>
          <a:bodyPr/>
          <a:lstStyle/>
          <a:p>
            <a:fld id="{A9D0E700-8D4C-44E1-A3BF-99133207B0BA}" type="datetimeFigureOut">
              <a:rPr lang="nb-NO" smtClean="0"/>
              <a:t>15.01.2019</a:t>
            </a:fld>
            <a:endParaRPr lang="nb-NO"/>
          </a:p>
        </p:txBody>
      </p:sp>
      <p:sp>
        <p:nvSpPr>
          <p:cNvPr id="4" name="Plassholder for bunntekst 3"/>
          <p:cNvSpPr>
            <a:spLocks noGrp="1"/>
          </p:cNvSpPr>
          <p:nvPr>
            <p:ph type="ftr" sz="quarter" idx="11"/>
          </p:nvPr>
        </p:nvSpPr>
        <p:spPr/>
        <p:txBody>
          <a:bodyPr/>
          <a:lstStyle/>
          <a:p>
            <a:endParaRPr lang="nb-NO"/>
          </a:p>
        </p:txBody>
      </p:sp>
      <p:sp>
        <p:nvSpPr>
          <p:cNvPr id="5" name="Plassholder for lysbildenummer 4"/>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2532569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A9D0E700-8D4C-44E1-A3BF-99133207B0BA}" type="datetimeFigureOut">
              <a:rPr lang="nb-NO" smtClean="0"/>
              <a:t>15.01.2019</a:t>
            </a:fld>
            <a:endParaRPr lang="nb-NO"/>
          </a:p>
        </p:txBody>
      </p:sp>
      <p:sp>
        <p:nvSpPr>
          <p:cNvPr id="3" name="Plassholder for bunntekst 2"/>
          <p:cNvSpPr>
            <a:spLocks noGrp="1"/>
          </p:cNvSpPr>
          <p:nvPr>
            <p:ph type="ftr" sz="quarter" idx="11"/>
          </p:nvPr>
        </p:nvSpPr>
        <p:spPr/>
        <p:txBody>
          <a:bodyPr/>
          <a:lstStyle/>
          <a:p>
            <a:endParaRPr lang="nb-NO"/>
          </a:p>
        </p:txBody>
      </p:sp>
      <p:sp>
        <p:nvSpPr>
          <p:cNvPr id="4" name="Plassholder for lysbildenummer 3"/>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3152072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1" y="204787"/>
            <a:ext cx="3008313" cy="871538"/>
          </a:xfrm>
        </p:spPr>
        <p:txBody>
          <a:bodyPr anchor="b"/>
          <a:lstStyle>
            <a:lvl1pPr algn="l">
              <a:defRPr sz="2000" b="1"/>
            </a:lvl1pPr>
          </a:lstStyle>
          <a:p>
            <a:r>
              <a:rPr lang="nb-NO"/>
              <a:t>Klikk for å redigere tittelstil</a:t>
            </a:r>
          </a:p>
        </p:txBody>
      </p:sp>
      <p:sp>
        <p:nvSpPr>
          <p:cNvPr id="3" name="Plassholder for innhold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tekst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a:t>Klikk for å redigere tekststiler i malen</a:t>
            </a:r>
          </a:p>
        </p:txBody>
      </p:sp>
      <p:sp>
        <p:nvSpPr>
          <p:cNvPr id="5" name="Plassholder for dato 4"/>
          <p:cNvSpPr>
            <a:spLocks noGrp="1"/>
          </p:cNvSpPr>
          <p:nvPr>
            <p:ph type="dt" sz="half" idx="10"/>
          </p:nvPr>
        </p:nvSpPr>
        <p:spPr/>
        <p:txBody>
          <a:bodyPr/>
          <a:lstStyle/>
          <a:p>
            <a:fld id="{A9D0E700-8D4C-44E1-A3BF-99133207B0BA}" type="datetimeFigureOut">
              <a:rPr lang="nb-NO" smtClean="0"/>
              <a:t>15.01.2019</a:t>
            </a:fld>
            <a:endParaRPr lang="nb-NO"/>
          </a:p>
        </p:txBody>
      </p:sp>
      <p:sp>
        <p:nvSpPr>
          <p:cNvPr id="6" name="Plassholder for bunntekst 5"/>
          <p:cNvSpPr>
            <a:spLocks noGrp="1"/>
          </p:cNvSpPr>
          <p:nvPr>
            <p:ph type="ftr" sz="quarter" idx="11"/>
          </p:nvPr>
        </p:nvSpPr>
        <p:spPr/>
        <p:txBody>
          <a:bodyPr/>
          <a:lstStyle/>
          <a:p>
            <a:endParaRPr lang="nb-NO"/>
          </a:p>
        </p:txBody>
      </p:sp>
      <p:sp>
        <p:nvSpPr>
          <p:cNvPr id="7" name="Plassholder for lysbildenummer 6"/>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3661465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1792288" y="3600450"/>
            <a:ext cx="5486400" cy="425054"/>
          </a:xfrm>
        </p:spPr>
        <p:txBody>
          <a:bodyPr anchor="b"/>
          <a:lstStyle>
            <a:lvl1pPr algn="l">
              <a:defRPr sz="2000" b="1"/>
            </a:lvl1pPr>
          </a:lstStyle>
          <a:p>
            <a:r>
              <a:rPr lang="nb-NO"/>
              <a:t>Klikk for å redigere tittelstil</a:t>
            </a:r>
          </a:p>
        </p:txBody>
      </p:sp>
      <p:sp>
        <p:nvSpPr>
          <p:cNvPr id="3" name="Plassholder for bild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b-NO"/>
          </a:p>
        </p:txBody>
      </p:sp>
      <p:sp>
        <p:nvSpPr>
          <p:cNvPr id="4" name="Plassholder for tekst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a:t>Klikk for å redigere tekststiler i malen</a:t>
            </a:r>
          </a:p>
        </p:txBody>
      </p:sp>
      <p:sp>
        <p:nvSpPr>
          <p:cNvPr id="5" name="Plassholder for dato 4"/>
          <p:cNvSpPr>
            <a:spLocks noGrp="1"/>
          </p:cNvSpPr>
          <p:nvPr>
            <p:ph type="dt" sz="half" idx="10"/>
          </p:nvPr>
        </p:nvSpPr>
        <p:spPr/>
        <p:txBody>
          <a:bodyPr/>
          <a:lstStyle/>
          <a:p>
            <a:fld id="{A9D0E700-8D4C-44E1-A3BF-99133207B0BA}" type="datetimeFigureOut">
              <a:rPr lang="nb-NO" smtClean="0"/>
              <a:t>15.01.2019</a:t>
            </a:fld>
            <a:endParaRPr lang="nb-NO"/>
          </a:p>
        </p:txBody>
      </p:sp>
      <p:sp>
        <p:nvSpPr>
          <p:cNvPr id="6" name="Plassholder for bunntekst 5"/>
          <p:cNvSpPr>
            <a:spLocks noGrp="1"/>
          </p:cNvSpPr>
          <p:nvPr>
            <p:ph type="ftr" sz="quarter" idx="11"/>
          </p:nvPr>
        </p:nvSpPr>
        <p:spPr/>
        <p:txBody>
          <a:bodyPr/>
          <a:lstStyle/>
          <a:p>
            <a:endParaRPr lang="nb-NO"/>
          </a:p>
        </p:txBody>
      </p:sp>
      <p:sp>
        <p:nvSpPr>
          <p:cNvPr id="7" name="Plassholder for lysbildenummer 6"/>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42429376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a:t>Klikk for å redigere tittelstil</a:t>
            </a:r>
          </a:p>
        </p:txBody>
      </p:sp>
      <p:sp>
        <p:nvSpPr>
          <p:cNvPr id="3" name="Plassholder for loddrett tekst 2"/>
          <p:cNvSpPr>
            <a:spLocks noGrp="1"/>
          </p:cNvSpPr>
          <p:nvPr>
            <p:ph type="body" orient="vert" idx="1"/>
          </p:nvPr>
        </p:nvSpPr>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p:cNvSpPr>
            <a:spLocks noGrp="1"/>
          </p:cNvSpPr>
          <p:nvPr>
            <p:ph type="dt" sz="half" idx="10"/>
          </p:nvPr>
        </p:nvSpPr>
        <p:spPr/>
        <p:txBody>
          <a:bodyPr/>
          <a:lstStyle/>
          <a:p>
            <a:fld id="{A9D0E700-8D4C-44E1-A3BF-99133207B0BA}" type="datetimeFigureOut">
              <a:rPr lang="nb-NO" smtClean="0"/>
              <a:t>15.01.2019</a:t>
            </a:fld>
            <a:endParaRPr lang="nb-NO"/>
          </a:p>
        </p:txBody>
      </p:sp>
      <p:sp>
        <p:nvSpPr>
          <p:cNvPr id="5" name="Plassholder for bunntekst 4"/>
          <p:cNvSpPr>
            <a:spLocks noGrp="1"/>
          </p:cNvSpPr>
          <p:nvPr>
            <p:ph type="ftr" sz="quarter" idx="11"/>
          </p:nvPr>
        </p:nvSpPr>
        <p:spPr/>
        <p:txBody>
          <a:bodyPr/>
          <a:lstStyle/>
          <a:p>
            <a:endParaRPr lang="nb-NO"/>
          </a:p>
        </p:txBody>
      </p:sp>
      <p:sp>
        <p:nvSpPr>
          <p:cNvPr id="6" name="Plassholder for lysbildenummer 5"/>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3438483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629400" y="205979"/>
            <a:ext cx="2057400" cy="4388644"/>
          </a:xfrm>
        </p:spPr>
        <p:txBody>
          <a:bodyPr vert="eaVert"/>
          <a:lstStyle/>
          <a:p>
            <a:r>
              <a:rPr lang="nb-NO"/>
              <a:t>Klikk for å redigere tittelstil</a:t>
            </a:r>
          </a:p>
        </p:txBody>
      </p:sp>
      <p:sp>
        <p:nvSpPr>
          <p:cNvPr id="3" name="Plassholder for loddrett tekst 2"/>
          <p:cNvSpPr>
            <a:spLocks noGrp="1"/>
          </p:cNvSpPr>
          <p:nvPr>
            <p:ph type="body" orient="vert" idx="1"/>
          </p:nvPr>
        </p:nvSpPr>
        <p:spPr>
          <a:xfrm>
            <a:off x="457200" y="205979"/>
            <a:ext cx="6019800" cy="4388644"/>
          </a:xfrm>
        </p:spPr>
        <p:txBody>
          <a:bodyPr vert="eaVert"/>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p:cNvSpPr>
            <a:spLocks noGrp="1"/>
          </p:cNvSpPr>
          <p:nvPr>
            <p:ph type="dt" sz="half" idx="10"/>
          </p:nvPr>
        </p:nvSpPr>
        <p:spPr/>
        <p:txBody>
          <a:bodyPr/>
          <a:lstStyle/>
          <a:p>
            <a:fld id="{A9D0E700-8D4C-44E1-A3BF-99133207B0BA}" type="datetimeFigureOut">
              <a:rPr lang="nb-NO" smtClean="0"/>
              <a:t>15.01.2019</a:t>
            </a:fld>
            <a:endParaRPr lang="nb-NO"/>
          </a:p>
        </p:txBody>
      </p:sp>
      <p:sp>
        <p:nvSpPr>
          <p:cNvPr id="5" name="Plassholder for bunntekst 4"/>
          <p:cNvSpPr>
            <a:spLocks noGrp="1"/>
          </p:cNvSpPr>
          <p:nvPr>
            <p:ph type="ftr" sz="quarter" idx="11"/>
          </p:nvPr>
        </p:nvSpPr>
        <p:spPr/>
        <p:txBody>
          <a:bodyPr/>
          <a:lstStyle/>
          <a:p>
            <a:endParaRPr lang="nb-NO"/>
          </a:p>
        </p:txBody>
      </p:sp>
      <p:sp>
        <p:nvSpPr>
          <p:cNvPr id="6" name="Plassholder for lysbildenummer 5"/>
          <p:cNvSpPr>
            <a:spLocks noGrp="1"/>
          </p:cNvSpPr>
          <p:nvPr>
            <p:ph type="sldNum" sz="quarter" idx="12"/>
          </p:nvPr>
        </p:nvSpPr>
        <p:spPr/>
        <p:txBody>
          <a:bodyPr/>
          <a:lstStyle/>
          <a:p>
            <a:fld id="{E75E55E4-FAC0-4BAD-A749-09D792A1800A}" type="slidenum">
              <a:rPr lang="nb-NO" smtClean="0"/>
              <a:t>‹#›</a:t>
            </a:fld>
            <a:endParaRPr lang="nb-NO"/>
          </a:p>
        </p:txBody>
      </p:sp>
    </p:spTree>
    <p:extLst>
      <p:ext uri="{BB962C8B-B14F-4D97-AF65-F5344CB8AC3E}">
        <p14:creationId xmlns:p14="http://schemas.microsoft.com/office/powerpoint/2010/main" val="1951501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ittel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nb-NO"/>
              <a:t>Klikk for å redigere tittelstil</a:t>
            </a:r>
          </a:p>
        </p:txBody>
      </p:sp>
      <p:sp>
        <p:nvSpPr>
          <p:cNvPr id="3" name="Plassholder for tekst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4" name="Plassholder for dato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9D0E700-8D4C-44E1-A3BF-99133207B0BA}" type="datetimeFigureOut">
              <a:rPr lang="nb-NO" smtClean="0"/>
              <a:t>15.01.2019</a:t>
            </a:fld>
            <a:endParaRPr lang="nb-NO"/>
          </a:p>
        </p:txBody>
      </p:sp>
      <p:sp>
        <p:nvSpPr>
          <p:cNvPr id="5" name="Plassholder for bunntekst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b-NO"/>
          </a:p>
        </p:txBody>
      </p:sp>
      <p:sp>
        <p:nvSpPr>
          <p:cNvPr id="6" name="Plassholder for lysbildenumm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75E55E4-FAC0-4BAD-A749-09D792A1800A}" type="slidenum">
              <a:rPr lang="nb-NO" smtClean="0"/>
              <a:t>‹#›</a:t>
            </a:fld>
            <a:endParaRPr lang="nb-NO"/>
          </a:p>
        </p:txBody>
      </p:sp>
    </p:spTree>
    <p:extLst>
      <p:ext uri="{BB962C8B-B14F-4D97-AF65-F5344CB8AC3E}">
        <p14:creationId xmlns:p14="http://schemas.microsoft.com/office/powerpoint/2010/main" val="2245051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emf"/><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4.emf"/><Relationship Id="rId11" Type="http://schemas.openxmlformats.org/officeDocument/2006/relationships/image" Target="../media/image9.png"/><Relationship Id="rId5" Type="http://schemas.openxmlformats.org/officeDocument/2006/relationships/image" Target="../media/image3.jpe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emf"/><Relationship Id="rId12" Type="http://schemas.openxmlformats.org/officeDocument/2006/relationships/image" Target="../media/image43.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7.png"/><Relationship Id="rId11" Type="http://schemas.openxmlformats.org/officeDocument/2006/relationships/image" Target="../media/image42.png"/><Relationship Id="rId5" Type="http://schemas.openxmlformats.org/officeDocument/2006/relationships/image" Target="../media/image36.emf"/><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27.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57.png"/><Relationship Id="rId4" Type="http://schemas.openxmlformats.org/officeDocument/2006/relationships/image" Target="../media/image56.png"/></Relationships>
</file>

<file path=ppt/slides/_rels/slide3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60.png"/></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emf"/><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4.emf"/><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48458231-E95E-6340-91D4-2C51CBDC5F65}"/>
              </a:ext>
            </a:extLst>
          </p:cNvPr>
          <p:cNvSpPr/>
          <p:nvPr/>
        </p:nvSpPr>
        <p:spPr>
          <a:xfrm>
            <a:off x="0" y="0"/>
            <a:ext cx="9144000" cy="4328285"/>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8" name="Tittel 1">
            <a:extLst>
              <a:ext uri="{FF2B5EF4-FFF2-40B4-BE49-F238E27FC236}">
                <a16:creationId xmlns:a16="http://schemas.microsoft.com/office/drawing/2014/main" id="{EC765B1C-B553-D447-A39E-F9B3B2FE6D77}"/>
              </a:ext>
            </a:extLst>
          </p:cNvPr>
          <p:cNvSpPr txBox="1">
            <a:spLocks/>
          </p:cNvSpPr>
          <p:nvPr/>
        </p:nvSpPr>
        <p:spPr>
          <a:xfrm>
            <a:off x="1241549" y="382937"/>
            <a:ext cx="6660901" cy="135251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000" b="1" dirty="0">
                <a:solidFill>
                  <a:schemeClr val="bg1"/>
                </a:solidFill>
                <a:latin typeface="Arial" panose="020B0604020202020204" pitchFamily="34" charset="0"/>
                <a:cs typeface="Arial" panose="020B0604020202020204" pitchFamily="34" charset="0"/>
              </a:rPr>
              <a:t>Welcome to our Climate Workshop!</a:t>
            </a:r>
            <a:endParaRPr lang="nb-NO" sz="5000" b="1" dirty="0">
              <a:solidFill>
                <a:schemeClr val="bg1"/>
              </a:solidFill>
              <a:latin typeface="Arial" panose="020B0604020202020204" pitchFamily="34" charset="0"/>
              <a:cs typeface="Arial" panose="020B0604020202020204" pitchFamily="34" charset="0"/>
            </a:endParaRPr>
          </a:p>
        </p:txBody>
      </p:sp>
      <p:pic>
        <p:nvPicPr>
          <p:cNvPr id="10" name="Bilde 9">
            <a:extLst>
              <a:ext uri="{FF2B5EF4-FFF2-40B4-BE49-F238E27FC236}">
                <a16:creationId xmlns:a16="http://schemas.microsoft.com/office/drawing/2014/main" id="{39CEEE9D-9A10-0F4E-A7AC-147C0FFA92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3040" y="4429082"/>
            <a:ext cx="861616" cy="574905"/>
          </a:xfrm>
          <a:prstGeom prst="rect">
            <a:avLst/>
          </a:prstGeom>
        </p:spPr>
      </p:pic>
      <p:pic>
        <p:nvPicPr>
          <p:cNvPr id="12" name="Bilde 11">
            <a:extLst>
              <a:ext uri="{FF2B5EF4-FFF2-40B4-BE49-F238E27FC236}">
                <a16:creationId xmlns:a16="http://schemas.microsoft.com/office/drawing/2014/main" id="{75565597-F440-0944-B827-092887B3897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775"/>
          <a:stretch/>
        </p:blipFill>
        <p:spPr>
          <a:xfrm>
            <a:off x="590550" y="1508615"/>
            <a:ext cx="8015944" cy="2903098"/>
          </a:xfrm>
          <a:prstGeom prst="rect">
            <a:avLst/>
          </a:prstGeom>
        </p:spPr>
      </p:pic>
      <p:pic>
        <p:nvPicPr>
          <p:cNvPr id="9" name="Bilde 8">
            <a:extLst>
              <a:ext uri="{FF2B5EF4-FFF2-40B4-BE49-F238E27FC236}">
                <a16:creationId xmlns:a16="http://schemas.microsoft.com/office/drawing/2014/main" id="{401CF7BE-BB28-8A48-AEC2-1D58804C9B1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3528" y="4484152"/>
            <a:ext cx="1674267" cy="523562"/>
          </a:xfrm>
          <a:prstGeom prst="rect">
            <a:avLst/>
          </a:prstGeom>
        </p:spPr>
      </p:pic>
      <p:sp>
        <p:nvSpPr>
          <p:cNvPr id="2" name="TekstSylinder 1"/>
          <p:cNvSpPr txBox="1"/>
          <p:nvPr/>
        </p:nvSpPr>
        <p:spPr>
          <a:xfrm>
            <a:off x="7236296" y="4476188"/>
            <a:ext cx="1907704" cy="461665"/>
          </a:xfrm>
          <a:prstGeom prst="rect">
            <a:avLst/>
          </a:prstGeom>
          <a:noFill/>
        </p:spPr>
        <p:txBody>
          <a:bodyPr wrap="square" rtlCol="0">
            <a:spAutoFit/>
          </a:bodyPr>
          <a:lstStyle/>
          <a:p>
            <a:r>
              <a:rPr lang="en-GB" sz="800" dirty="0"/>
              <a:t>This project is funded by the European Commission under Horizon 2020 Grant Agreement No. 784994</a:t>
            </a:r>
            <a:endParaRPr lang="nb-NO" sz="800" dirty="0"/>
          </a:p>
        </p:txBody>
      </p:sp>
      <p:pic>
        <p:nvPicPr>
          <p:cNvPr id="14" name="Bilde 10">
            <a:extLst>
              <a:ext uri="{FF2B5EF4-FFF2-40B4-BE49-F238E27FC236}">
                <a16:creationId xmlns:a16="http://schemas.microsoft.com/office/drawing/2014/main" id="{067FF19B-F3E7-4427-B930-46630368AC06}"/>
              </a:ext>
            </a:extLst>
          </p:cNvPr>
          <p:cNvPicPr>
            <a:picLocks noChangeAspect="1"/>
          </p:cNvPicPr>
          <p:nvPr/>
        </p:nvPicPr>
        <p:blipFill>
          <a:blip r:embed="rId6"/>
          <a:stretch>
            <a:fillRect/>
          </a:stretch>
        </p:blipFill>
        <p:spPr>
          <a:xfrm>
            <a:off x="2446743" y="4467884"/>
            <a:ext cx="456604" cy="266352"/>
          </a:xfrm>
          <a:prstGeom prst="rect">
            <a:avLst/>
          </a:prstGeom>
        </p:spPr>
      </p:pic>
      <p:pic>
        <p:nvPicPr>
          <p:cNvPr id="15" name="Bilde 13">
            <a:extLst>
              <a:ext uri="{FF2B5EF4-FFF2-40B4-BE49-F238E27FC236}">
                <a16:creationId xmlns:a16="http://schemas.microsoft.com/office/drawing/2014/main" id="{3F783F53-1F5A-4D0F-9F23-79EC9A95273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39827" y="4809459"/>
            <a:ext cx="816557" cy="162193"/>
          </a:xfrm>
          <a:prstGeom prst="rect">
            <a:avLst/>
          </a:prstGeom>
        </p:spPr>
      </p:pic>
      <p:pic>
        <p:nvPicPr>
          <p:cNvPr id="16" name="Picture 15">
            <a:extLst>
              <a:ext uri="{FF2B5EF4-FFF2-40B4-BE49-F238E27FC236}">
                <a16:creationId xmlns:a16="http://schemas.microsoft.com/office/drawing/2014/main" id="{71CECC95-3EB9-4B5E-9F34-924E532A8088}"/>
              </a:ext>
            </a:extLst>
          </p:cNvPr>
          <p:cNvPicPr>
            <a:picLocks noChangeAspect="1"/>
          </p:cNvPicPr>
          <p:nvPr/>
        </p:nvPicPr>
        <p:blipFill>
          <a:blip r:embed="rId8"/>
          <a:stretch>
            <a:fillRect/>
          </a:stretch>
        </p:blipFill>
        <p:spPr>
          <a:xfrm>
            <a:off x="3101660" y="4471145"/>
            <a:ext cx="566705" cy="266352"/>
          </a:xfrm>
          <a:prstGeom prst="rect">
            <a:avLst/>
          </a:prstGeom>
        </p:spPr>
      </p:pic>
      <p:pic>
        <p:nvPicPr>
          <p:cNvPr id="17" name="Picture 16">
            <a:extLst>
              <a:ext uri="{FF2B5EF4-FFF2-40B4-BE49-F238E27FC236}">
                <a16:creationId xmlns:a16="http://schemas.microsoft.com/office/drawing/2014/main" id="{CD108206-27B3-47AF-ACA9-02085D0AC8A1}"/>
              </a:ext>
            </a:extLst>
          </p:cNvPr>
          <p:cNvPicPr>
            <a:picLocks noChangeAspect="1"/>
          </p:cNvPicPr>
          <p:nvPr/>
        </p:nvPicPr>
        <p:blipFill rotWithShape="1">
          <a:blip r:embed="rId9"/>
          <a:srcRect l="14720" t="13346" r="14721" b="17927"/>
          <a:stretch/>
        </p:blipFill>
        <p:spPr>
          <a:xfrm>
            <a:off x="3041551" y="4734236"/>
            <a:ext cx="524208" cy="280826"/>
          </a:xfrm>
          <a:prstGeom prst="rect">
            <a:avLst/>
          </a:prstGeom>
        </p:spPr>
      </p:pic>
      <p:pic>
        <p:nvPicPr>
          <p:cNvPr id="18" name="Picture 17">
            <a:extLst>
              <a:ext uri="{FF2B5EF4-FFF2-40B4-BE49-F238E27FC236}">
                <a16:creationId xmlns:a16="http://schemas.microsoft.com/office/drawing/2014/main" id="{423B7E33-6DF9-4B48-B22C-C68981369BAF}"/>
              </a:ext>
            </a:extLst>
          </p:cNvPr>
          <p:cNvPicPr>
            <a:picLocks noChangeAspect="1"/>
          </p:cNvPicPr>
          <p:nvPr/>
        </p:nvPicPr>
        <p:blipFill rotWithShape="1">
          <a:blip r:embed="rId10"/>
          <a:srcRect l="-1" t="13072" r="-2919" b="14340"/>
          <a:stretch/>
        </p:blipFill>
        <p:spPr>
          <a:xfrm>
            <a:off x="3806504" y="4432993"/>
            <a:ext cx="295511" cy="294569"/>
          </a:xfrm>
          <a:prstGeom prst="rect">
            <a:avLst/>
          </a:prstGeom>
        </p:spPr>
      </p:pic>
      <p:pic>
        <p:nvPicPr>
          <p:cNvPr id="19" name="Picture 18">
            <a:extLst>
              <a:ext uri="{FF2B5EF4-FFF2-40B4-BE49-F238E27FC236}">
                <a16:creationId xmlns:a16="http://schemas.microsoft.com/office/drawing/2014/main" id="{DA6F7425-1D00-4AE5-9FF0-2FFF074311D7}"/>
              </a:ext>
            </a:extLst>
          </p:cNvPr>
          <p:cNvPicPr>
            <a:picLocks noChangeAspect="1"/>
          </p:cNvPicPr>
          <p:nvPr/>
        </p:nvPicPr>
        <p:blipFill rotWithShape="1">
          <a:blip r:embed="rId11"/>
          <a:srcRect r="61236" b="5420"/>
          <a:stretch/>
        </p:blipFill>
        <p:spPr>
          <a:xfrm>
            <a:off x="3572156" y="4782185"/>
            <a:ext cx="295511" cy="230728"/>
          </a:xfrm>
          <a:prstGeom prst="rect">
            <a:avLst/>
          </a:prstGeom>
        </p:spPr>
      </p:pic>
      <p:pic>
        <p:nvPicPr>
          <p:cNvPr id="20" name="Picture 19">
            <a:extLst>
              <a:ext uri="{FF2B5EF4-FFF2-40B4-BE49-F238E27FC236}">
                <a16:creationId xmlns:a16="http://schemas.microsoft.com/office/drawing/2014/main" id="{551428C2-37F0-4724-A41F-1A0F18946F5A}"/>
              </a:ext>
            </a:extLst>
          </p:cNvPr>
          <p:cNvPicPr>
            <a:picLocks noChangeAspect="1"/>
          </p:cNvPicPr>
          <p:nvPr/>
        </p:nvPicPr>
        <p:blipFill>
          <a:blip r:embed="rId12"/>
          <a:stretch>
            <a:fillRect/>
          </a:stretch>
        </p:blipFill>
        <p:spPr>
          <a:xfrm>
            <a:off x="4196700" y="4461319"/>
            <a:ext cx="908239" cy="233114"/>
          </a:xfrm>
          <a:prstGeom prst="rect">
            <a:avLst/>
          </a:prstGeom>
        </p:spPr>
      </p:pic>
      <p:pic>
        <p:nvPicPr>
          <p:cNvPr id="21" name="Picture 2" descr="Slikovni rezultat za ebn innovation network">
            <a:extLst>
              <a:ext uri="{FF2B5EF4-FFF2-40B4-BE49-F238E27FC236}">
                <a16:creationId xmlns:a16="http://schemas.microsoft.com/office/drawing/2014/main" id="{4DFBA168-BE7B-4A10-8DC5-0B40F910A834}"/>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005406" y="4797828"/>
            <a:ext cx="402518" cy="19944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https://pentahelix.eu/wp-content/uploads/2018/06/REGEA_Logo-300x173.png">
            <a:extLst>
              <a:ext uri="{FF2B5EF4-FFF2-40B4-BE49-F238E27FC236}">
                <a16:creationId xmlns:a16="http://schemas.microsoft.com/office/drawing/2014/main" id="{7FA29E7A-198E-45A6-B1CF-704FCA574921}"/>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825364" y="4749840"/>
            <a:ext cx="512289" cy="295419"/>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a:extLst>
              <a:ext uri="{FF2B5EF4-FFF2-40B4-BE49-F238E27FC236}">
                <a16:creationId xmlns:a16="http://schemas.microsoft.com/office/drawing/2014/main" id="{CA80DEE9-DFE3-440A-83C8-9E30A3503572}"/>
              </a:ext>
            </a:extLst>
          </p:cNvPr>
          <p:cNvPicPr>
            <a:picLocks noChangeAspect="1"/>
          </p:cNvPicPr>
          <p:nvPr/>
        </p:nvPicPr>
        <p:blipFill>
          <a:blip r:embed="rId15"/>
          <a:stretch>
            <a:fillRect/>
          </a:stretch>
        </p:blipFill>
        <p:spPr>
          <a:xfrm>
            <a:off x="5270938" y="4429082"/>
            <a:ext cx="726234" cy="297756"/>
          </a:xfrm>
          <a:prstGeom prst="rect">
            <a:avLst/>
          </a:prstGeom>
        </p:spPr>
      </p:pic>
      <p:pic>
        <p:nvPicPr>
          <p:cNvPr id="24" name="Picture 6" descr="https://pentahelix.eu/wp-content/uploads/2018/06/CAN-Europe-logo-300x329.png">
            <a:extLst>
              <a:ext uri="{FF2B5EF4-FFF2-40B4-BE49-F238E27FC236}">
                <a16:creationId xmlns:a16="http://schemas.microsoft.com/office/drawing/2014/main" id="{13227613-5494-4BBE-AFE5-9BAA1CBCF098}"/>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467855" y="4744167"/>
            <a:ext cx="297577" cy="32634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s://pentahelix.eu/wp-content/uploads/2018/06/APEA_Logo-300x151.png">
            <a:extLst>
              <a:ext uri="{FF2B5EF4-FFF2-40B4-BE49-F238E27FC236}">
                <a16:creationId xmlns:a16="http://schemas.microsoft.com/office/drawing/2014/main" id="{A1F46976-589A-40D4-ADBC-3C560A50F288}"/>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5429423" y="4728219"/>
            <a:ext cx="546188" cy="274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7616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50000" decel="5000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000" fill="hold"/>
                                        <p:tgtEl>
                                          <p:spTgt spid="12"/>
                                        </p:tgtEl>
                                        <p:attrNameLst>
                                          <p:attrName>ppt_x</p:attrName>
                                        </p:attrNameLst>
                                      </p:cBhvr>
                                      <p:tavLst>
                                        <p:tav tm="0">
                                          <p:val>
                                            <p:strVal val="0-#ppt_w/2"/>
                                          </p:val>
                                        </p:tav>
                                        <p:tav tm="100000">
                                          <p:val>
                                            <p:strVal val="#ppt_x"/>
                                          </p:val>
                                        </p:tav>
                                      </p:tavLst>
                                    </p:anim>
                                    <p:anim calcmode="lin" valueType="num">
                                      <p:cBhvr additive="base">
                                        <p:cTn id="8" dur="2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ssholder for innhold 2">
            <a:extLst>
              <a:ext uri="{FF2B5EF4-FFF2-40B4-BE49-F238E27FC236}">
                <a16:creationId xmlns:a16="http://schemas.microsoft.com/office/drawing/2014/main" id="{DB3C3099-453B-404F-BBB2-DD0CC81B91C6}"/>
              </a:ext>
            </a:extLst>
          </p:cNvPr>
          <p:cNvSpPr>
            <a:spLocks noGrp="1"/>
          </p:cNvSpPr>
          <p:nvPr>
            <p:ph idx="1"/>
          </p:nvPr>
        </p:nvSpPr>
        <p:spPr>
          <a:xfrm>
            <a:off x="611560" y="1541855"/>
            <a:ext cx="3600078" cy="2160240"/>
          </a:xfrm>
        </p:spPr>
        <p:txBody>
          <a:bodyPr lIns="0">
            <a:noAutofit/>
          </a:bodyPr>
          <a:lstStyle/>
          <a:p>
            <a:r>
              <a:rPr lang="nb-NO" sz="2000" dirty="0" err="1">
                <a:solidFill>
                  <a:srgbClr val="0455A4"/>
                </a:solidFill>
                <a:latin typeface="Arial" panose="020B0604020202020204" pitchFamily="34" charset="0"/>
                <a:cs typeface="Arial" panose="020B0604020202020204" pitchFamily="34" charset="0"/>
              </a:rPr>
              <a:t>Why</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climate</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communication</a:t>
            </a:r>
            <a:r>
              <a:rPr lang="nb-NO" sz="2000" dirty="0">
                <a:solidFill>
                  <a:srgbClr val="0455A4"/>
                </a:solidFill>
                <a:latin typeface="Arial" panose="020B0604020202020204" pitchFamily="34" charset="0"/>
                <a:cs typeface="Arial" panose="020B0604020202020204" pitchFamily="34" charset="0"/>
              </a:rPr>
              <a:t>, and </a:t>
            </a:r>
            <a:r>
              <a:rPr lang="nb-NO" sz="2000" dirty="0" err="1">
                <a:solidFill>
                  <a:srgbClr val="0455A4"/>
                </a:solidFill>
                <a:latin typeface="Arial" panose="020B0604020202020204" pitchFamily="34" charset="0"/>
                <a:cs typeface="Arial" panose="020B0604020202020204" pitchFamily="34" charset="0"/>
              </a:rPr>
              <a:t>what</a:t>
            </a:r>
            <a:r>
              <a:rPr lang="nb-NO" sz="2000" dirty="0">
                <a:solidFill>
                  <a:srgbClr val="0455A4"/>
                </a:solidFill>
                <a:latin typeface="Arial" panose="020B0604020202020204" pitchFamily="34" charset="0"/>
                <a:cs typeface="Arial" panose="020B0604020202020204" pitchFamily="34" charset="0"/>
              </a:rPr>
              <a:t> </a:t>
            </a:r>
            <a:br>
              <a:rPr lang="nb-NO" sz="2000" dirty="0">
                <a:solidFill>
                  <a:srgbClr val="0455A4"/>
                </a:solidFill>
                <a:latin typeface="Arial" panose="020B0604020202020204" pitchFamily="34" charset="0"/>
                <a:cs typeface="Arial" panose="020B0604020202020204" pitchFamily="34" charset="0"/>
              </a:rPr>
            </a:br>
            <a:r>
              <a:rPr lang="nb-NO" sz="2000" dirty="0">
                <a:solidFill>
                  <a:srgbClr val="0455A4"/>
                </a:solidFill>
                <a:latin typeface="Arial" panose="020B0604020202020204" pitchFamily="34" charset="0"/>
                <a:cs typeface="Arial" panose="020B0604020202020204" pitchFamily="34" charset="0"/>
              </a:rPr>
              <a:t>is it? </a:t>
            </a:r>
          </a:p>
          <a:p>
            <a:r>
              <a:rPr lang="nb-NO" sz="2000" dirty="0">
                <a:solidFill>
                  <a:srgbClr val="0455A4"/>
                </a:solidFill>
                <a:latin typeface="Arial" panose="020B0604020202020204" pitchFamily="34" charset="0"/>
                <a:cs typeface="Arial" panose="020B0604020202020204" pitchFamily="34" charset="0"/>
              </a:rPr>
              <a:t>How is it done? </a:t>
            </a:r>
          </a:p>
          <a:p>
            <a:r>
              <a:rPr lang="nb-NO" sz="2000" dirty="0" err="1">
                <a:solidFill>
                  <a:srgbClr val="0455A4"/>
                </a:solidFill>
                <a:latin typeface="Arial" panose="020B0604020202020204" pitchFamily="34" charset="0"/>
                <a:cs typeface="Arial" panose="020B0604020202020204" pitchFamily="34" charset="0"/>
              </a:rPr>
              <a:t>Practical</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exercise</a:t>
            </a:r>
            <a:r>
              <a:rPr lang="nb-NO" sz="2000" dirty="0">
                <a:solidFill>
                  <a:srgbClr val="0455A4"/>
                </a:solidFill>
                <a:latin typeface="Arial" panose="020B0604020202020204" pitchFamily="34" charset="0"/>
                <a:cs typeface="Arial" panose="020B0604020202020204" pitchFamily="34" charset="0"/>
              </a:rPr>
              <a:t> in </a:t>
            </a:r>
            <a:r>
              <a:rPr lang="nb-NO" sz="2000" dirty="0" err="1">
                <a:solidFill>
                  <a:srgbClr val="0455A4"/>
                </a:solidFill>
                <a:latin typeface="Arial" panose="020B0604020202020204" pitchFamily="34" charset="0"/>
                <a:cs typeface="Arial" panose="020B0604020202020204" pitchFamily="34" charset="0"/>
              </a:rPr>
              <a:t>groups</a:t>
            </a:r>
            <a:endParaRPr lang="nb-NO" sz="2000" dirty="0">
              <a:solidFill>
                <a:srgbClr val="0455A4"/>
              </a:solidFill>
              <a:latin typeface="Arial" panose="020B0604020202020204" pitchFamily="34" charset="0"/>
              <a:cs typeface="Arial" panose="020B0604020202020204" pitchFamily="34" charset="0"/>
            </a:endParaRPr>
          </a:p>
          <a:p>
            <a:r>
              <a:rPr lang="nb-NO" sz="2000" dirty="0" err="1">
                <a:solidFill>
                  <a:srgbClr val="0455A4"/>
                </a:solidFill>
                <a:latin typeface="Arial" panose="020B0604020202020204" pitchFamily="34" charset="0"/>
                <a:cs typeface="Arial" panose="020B0604020202020204" pitchFamily="34" charset="0"/>
              </a:rPr>
              <a:t>Review</a:t>
            </a:r>
            <a:r>
              <a:rPr lang="nb-NO" sz="2000" dirty="0">
                <a:solidFill>
                  <a:srgbClr val="0455A4"/>
                </a:solidFill>
                <a:latin typeface="Arial" panose="020B0604020202020204" pitchFamily="34" charset="0"/>
                <a:cs typeface="Arial" panose="020B0604020202020204" pitchFamily="34" charset="0"/>
              </a:rPr>
              <a:t> and </a:t>
            </a:r>
            <a:r>
              <a:rPr lang="nb-NO" sz="2000" dirty="0" err="1">
                <a:solidFill>
                  <a:srgbClr val="0455A4"/>
                </a:solidFill>
                <a:latin typeface="Arial" panose="020B0604020202020204" pitchFamily="34" charset="0"/>
                <a:cs typeface="Arial" panose="020B0604020202020204" pitchFamily="34" charset="0"/>
              </a:rPr>
              <a:t>summary</a:t>
            </a:r>
            <a:endParaRPr lang="nb-NO" sz="2000" dirty="0">
              <a:solidFill>
                <a:srgbClr val="0455A4"/>
              </a:solidFill>
              <a:latin typeface="Arial" panose="020B0604020202020204" pitchFamily="34" charset="0"/>
              <a:cs typeface="Arial" panose="020B0604020202020204" pitchFamily="34" charset="0"/>
            </a:endParaRPr>
          </a:p>
        </p:txBody>
      </p:sp>
      <p:sp>
        <p:nvSpPr>
          <p:cNvPr id="5" name="TekstSylinder 4">
            <a:extLst>
              <a:ext uri="{FF2B5EF4-FFF2-40B4-BE49-F238E27FC236}">
                <a16:creationId xmlns:a16="http://schemas.microsoft.com/office/drawing/2014/main" id="{E04EE67A-79A2-A14C-B385-79BD3A9BC0FA}"/>
              </a:ext>
            </a:extLst>
          </p:cNvPr>
          <p:cNvSpPr txBox="1"/>
          <p:nvPr/>
        </p:nvSpPr>
        <p:spPr>
          <a:xfrm>
            <a:off x="611560" y="893783"/>
            <a:ext cx="3492388" cy="523220"/>
          </a:xfrm>
          <a:prstGeom prst="rect">
            <a:avLst/>
          </a:prstGeom>
          <a:noFill/>
        </p:spPr>
        <p:txBody>
          <a:bodyPr wrap="square" lIns="0" rtlCol="0">
            <a:spAutoFit/>
          </a:bodyPr>
          <a:lstStyle/>
          <a:p>
            <a:r>
              <a:rPr lang="nb-NO" sz="2800" b="1" dirty="0">
                <a:solidFill>
                  <a:srgbClr val="0455A4"/>
                </a:solidFill>
                <a:latin typeface="Arial" panose="020B0604020202020204" pitchFamily="34" charset="0"/>
                <a:cs typeface="Arial" panose="020B0604020202020204" pitchFamily="34" charset="0"/>
              </a:rPr>
              <a:t>Content</a:t>
            </a:r>
          </a:p>
        </p:txBody>
      </p:sp>
      <p:pic>
        <p:nvPicPr>
          <p:cNvPr id="6" name="Bilde 5">
            <a:extLst>
              <a:ext uri="{FF2B5EF4-FFF2-40B4-BE49-F238E27FC236}">
                <a16:creationId xmlns:a16="http://schemas.microsoft.com/office/drawing/2014/main" id="{CF050385-293B-E846-AEAA-ED7D588E717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7904" y="674522"/>
            <a:ext cx="5413200" cy="4468980"/>
          </a:xfrm>
          <a:prstGeom prst="rect">
            <a:avLst/>
          </a:prstGeom>
        </p:spPr>
      </p:pic>
    </p:spTree>
    <p:extLst>
      <p:ext uri="{BB962C8B-B14F-4D97-AF65-F5344CB8AC3E}">
        <p14:creationId xmlns:p14="http://schemas.microsoft.com/office/powerpoint/2010/main" val="1103132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FBC3853C-5000-5B42-947F-6AD6C7A3BB05}"/>
              </a:ext>
            </a:extLst>
          </p:cNvPr>
          <p:cNvSpPr/>
          <p:nvPr/>
        </p:nvSpPr>
        <p:spPr>
          <a:xfrm>
            <a:off x="864495" y="3171036"/>
            <a:ext cx="1854769" cy="1355060"/>
          </a:xfrm>
          <a:prstGeom prst="rect">
            <a:avLst/>
          </a:prstGeom>
          <a:solidFill>
            <a:srgbClr val="108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Rektangel 6">
            <a:extLst>
              <a:ext uri="{FF2B5EF4-FFF2-40B4-BE49-F238E27FC236}">
                <a16:creationId xmlns:a16="http://schemas.microsoft.com/office/drawing/2014/main" id="{E5B4E3AA-D636-1A47-AF7B-8A3BA3E293A6}"/>
              </a:ext>
            </a:extLst>
          </p:cNvPr>
          <p:cNvSpPr/>
          <p:nvPr/>
        </p:nvSpPr>
        <p:spPr>
          <a:xfrm>
            <a:off x="2719264" y="2459875"/>
            <a:ext cx="1854769" cy="2066220"/>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8" name="Rektangel 7">
            <a:extLst>
              <a:ext uri="{FF2B5EF4-FFF2-40B4-BE49-F238E27FC236}">
                <a16:creationId xmlns:a16="http://schemas.microsoft.com/office/drawing/2014/main" id="{799EB007-3D31-5D49-9829-5FAF65F87754}"/>
              </a:ext>
            </a:extLst>
          </p:cNvPr>
          <p:cNvSpPr/>
          <p:nvPr/>
        </p:nvSpPr>
        <p:spPr>
          <a:xfrm>
            <a:off x="4569967" y="1748715"/>
            <a:ext cx="1854769" cy="2777380"/>
          </a:xfrm>
          <a:prstGeom prst="rect">
            <a:avLst/>
          </a:prstGeom>
          <a:solidFill>
            <a:srgbClr val="1FBE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Rektangel 8">
            <a:extLst>
              <a:ext uri="{FF2B5EF4-FFF2-40B4-BE49-F238E27FC236}">
                <a16:creationId xmlns:a16="http://schemas.microsoft.com/office/drawing/2014/main" id="{CCF434C2-8CD9-6149-AC97-AEACECC15C16}"/>
              </a:ext>
            </a:extLst>
          </p:cNvPr>
          <p:cNvSpPr/>
          <p:nvPr/>
        </p:nvSpPr>
        <p:spPr>
          <a:xfrm>
            <a:off x="6424735" y="1037555"/>
            <a:ext cx="1854769" cy="3488540"/>
          </a:xfrm>
          <a:prstGeom prst="rect">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Plassholder for innhold 2">
            <a:extLst>
              <a:ext uri="{FF2B5EF4-FFF2-40B4-BE49-F238E27FC236}">
                <a16:creationId xmlns:a16="http://schemas.microsoft.com/office/drawing/2014/main" id="{29830207-F26F-9644-B142-6D6BE43F818E}"/>
              </a:ext>
            </a:extLst>
          </p:cNvPr>
          <p:cNvSpPr>
            <a:spLocks noGrp="1"/>
          </p:cNvSpPr>
          <p:nvPr>
            <p:ph idx="1"/>
          </p:nvPr>
        </p:nvSpPr>
        <p:spPr>
          <a:xfrm>
            <a:off x="1051888" y="3226736"/>
            <a:ext cx="2512000" cy="1452000"/>
          </a:xfrm>
        </p:spPr>
        <p:txBody>
          <a:bodyPr lIns="0" rIns="0">
            <a:noAutofit/>
          </a:bodyPr>
          <a:lstStyle/>
          <a:p>
            <a:pPr marL="0" indent="0">
              <a:buNone/>
            </a:pPr>
            <a:r>
              <a:rPr lang="nb-NO" sz="1200" b="1" dirty="0">
                <a:solidFill>
                  <a:schemeClr val="bg1"/>
                </a:solidFill>
                <a:latin typeface="Arial" panose="020B0604020202020204" pitchFamily="34" charset="0"/>
                <a:cs typeface="Arial" panose="020B0604020202020204" pitchFamily="34" charset="0"/>
              </a:rPr>
              <a:t>GOALS AND </a:t>
            </a:r>
            <a:br>
              <a:rPr lang="nb-NO" sz="1200" b="1" dirty="0">
                <a:solidFill>
                  <a:schemeClr val="bg1"/>
                </a:solidFill>
                <a:latin typeface="Arial" panose="020B0604020202020204" pitchFamily="34" charset="0"/>
                <a:cs typeface="Arial" panose="020B0604020202020204" pitchFamily="34" charset="0"/>
              </a:rPr>
            </a:br>
            <a:r>
              <a:rPr lang="nb-NO" sz="1200" b="1" dirty="0">
                <a:solidFill>
                  <a:schemeClr val="bg1"/>
                </a:solidFill>
                <a:latin typeface="Arial" panose="020B0604020202020204" pitchFamily="34" charset="0"/>
                <a:cs typeface="Arial" panose="020B0604020202020204" pitchFamily="34" charset="0"/>
              </a:rPr>
              <a:t>PURPOSE</a:t>
            </a:r>
          </a:p>
          <a:p>
            <a:pPr marL="180000" indent="-180000"/>
            <a:r>
              <a:rPr lang="nb-NO" sz="1200" dirty="0" err="1">
                <a:solidFill>
                  <a:schemeClr val="bg1"/>
                </a:solidFill>
                <a:latin typeface="Arial" panose="020B0604020202020204" pitchFamily="34" charset="0"/>
                <a:cs typeface="Arial" panose="020B0604020202020204" pitchFamily="34" charset="0"/>
              </a:rPr>
              <a:t>What</a:t>
            </a:r>
            <a:r>
              <a:rPr lang="nb-NO" sz="1200" dirty="0">
                <a:solidFill>
                  <a:schemeClr val="bg1"/>
                </a:solidFill>
                <a:latin typeface="Arial" panose="020B0604020202020204" pitchFamily="34" charset="0"/>
                <a:cs typeface="Arial" panose="020B0604020202020204" pitchFamily="34" charset="0"/>
              </a:rPr>
              <a:t> do </a:t>
            </a:r>
            <a:r>
              <a:rPr lang="nb-NO" sz="1200" dirty="0" err="1">
                <a:solidFill>
                  <a:schemeClr val="bg1"/>
                </a:solidFill>
                <a:latin typeface="Arial" panose="020B0604020202020204" pitchFamily="34" charset="0"/>
                <a:cs typeface="Arial" panose="020B0604020202020204" pitchFamily="34" charset="0"/>
              </a:rPr>
              <a:t>we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want</a:t>
            </a:r>
            <a:r>
              <a:rPr lang="nb-NO" sz="1200" dirty="0">
                <a:solidFill>
                  <a:schemeClr val="bg1"/>
                </a:solidFill>
                <a:latin typeface="Arial" panose="020B0604020202020204" pitchFamily="34" charset="0"/>
                <a:cs typeface="Arial" panose="020B0604020202020204" pitchFamily="34" charset="0"/>
              </a:rPr>
              <a:t>?</a:t>
            </a:r>
          </a:p>
        </p:txBody>
      </p:sp>
      <p:sp>
        <p:nvSpPr>
          <p:cNvPr id="13" name="TekstSylinder 12">
            <a:extLst>
              <a:ext uri="{FF2B5EF4-FFF2-40B4-BE49-F238E27FC236}">
                <a16:creationId xmlns:a16="http://schemas.microsoft.com/office/drawing/2014/main" id="{72B3DB02-08F3-B742-9DEA-AD0FFFA1AEFA}"/>
              </a:ext>
            </a:extLst>
          </p:cNvPr>
          <p:cNvSpPr txBox="1"/>
          <p:nvPr/>
        </p:nvSpPr>
        <p:spPr>
          <a:xfrm>
            <a:off x="1067445" y="2798585"/>
            <a:ext cx="1452575" cy="369332"/>
          </a:xfrm>
          <a:prstGeom prst="rect">
            <a:avLst/>
          </a:prstGeom>
          <a:noFill/>
        </p:spPr>
        <p:txBody>
          <a:bodyPr wrap="square" lIns="0" rtlCol="0">
            <a:spAutoFit/>
          </a:bodyPr>
          <a:lstStyle/>
          <a:p>
            <a:pPr algn="ctr"/>
            <a:r>
              <a:rPr lang="nb-NO" b="1" dirty="0" err="1">
                <a:solidFill>
                  <a:srgbClr val="108FCA"/>
                </a:solidFill>
                <a:latin typeface="Arial" panose="020B0604020202020204" pitchFamily="34" charset="0"/>
                <a:cs typeface="Arial" panose="020B0604020202020204" pitchFamily="34" charset="0"/>
              </a:rPr>
              <a:t>Why</a:t>
            </a:r>
            <a:r>
              <a:rPr lang="nb-NO" b="1" dirty="0">
                <a:solidFill>
                  <a:srgbClr val="108FCA"/>
                </a:solidFill>
                <a:latin typeface="Arial" panose="020B0604020202020204" pitchFamily="34" charset="0"/>
                <a:cs typeface="Arial" panose="020B0604020202020204" pitchFamily="34" charset="0"/>
              </a:rPr>
              <a:t>?</a:t>
            </a:r>
          </a:p>
        </p:txBody>
      </p:sp>
      <p:sp>
        <p:nvSpPr>
          <p:cNvPr id="14" name="TekstSylinder 13">
            <a:extLst>
              <a:ext uri="{FF2B5EF4-FFF2-40B4-BE49-F238E27FC236}">
                <a16:creationId xmlns:a16="http://schemas.microsoft.com/office/drawing/2014/main" id="{F7050EEE-FDC0-BD42-B4D8-AB609CFEC70D}"/>
              </a:ext>
            </a:extLst>
          </p:cNvPr>
          <p:cNvSpPr txBox="1"/>
          <p:nvPr/>
        </p:nvSpPr>
        <p:spPr>
          <a:xfrm>
            <a:off x="2987824" y="2036375"/>
            <a:ext cx="1452575" cy="369332"/>
          </a:xfrm>
          <a:prstGeom prst="rect">
            <a:avLst/>
          </a:prstGeom>
          <a:noFill/>
        </p:spPr>
        <p:txBody>
          <a:bodyPr wrap="square" lIns="0" rtlCol="0">
            <a:spAutoFit/>
          </a:bodyPr>
          <a:lstStyle/>
          <a:p>
            <a:pPr algn="ctr"/>
            <a:r>
              <a:rPr lang="nb-NO" b="1" dirty="0">
                <a:solidFill>
                  <a:srgbClr val="1EB78A"/>
                </a:solidFill>
                <a:latin typeface="Arial" panose="020B0604020202020204" pitchFamily="34" charset="0"/>
                <a:cs typeface="Arial" panose="020B0604020202020204" pitchFamily="34" charset="0"/>
              </a:rPr>
              <a:t>Who?</a:t>
            </a:r>
          </a:p>
        </p:txBody>
      </p:sp>
      <p:sp>
        <p:nvSpPr>
          <p:cNvPr id="15" name="TekstSylinder 14">
            <a:extLst>
              <a:ext uri="{FF2B5EF4-FFF2-40B4-BE49-F238E27FC236}">
                <a16:creationId xmlns:a16="http://schemas.microsoft.com/office/drawing/2014/main" id="{74FA289D-E52F-4448-AEEE-470C1131FBD2}"/>
              </a:ext>
            </a:extLst>
          </p:cNvPr>
          <p:cNvSpPr txBox="1"/>
          <p:nvPr/>
        </p:nvSpPr>
        <p:spPr>
          <a:xfrm>
            <a:off x="4769358" y="1341025"/>
            <a:ext cx="1452575" cy="369332"/>
          </a:xfrm>
          <a:prstGeom prst="rect">
            <a:avLst/>
          </a:prstGeom>
          <a:noFill/>
        </p:spPr>
        <p:txBody>
          <a:bodyPr wrap="square" lIns="0" rtlCol="0">
            <a:spAutoFit/>
          </a:bodyPr>
          <a:lstStyle/>
          <a:p>
            <a:pPr algn="ctr"/>
            <a:r>
              <a:rPr lang="nb-NO" b="1" dirty="0" err="1">
                <a:solidFill>
                  <a:srgbClr val="1FBED0"/>
                </a:solidFill>
                <a:latin typeface="Arial" panose="020B0604020202020204" pitchFamily="34" charset="0"/>
                <a:cs typeface="Arial" panose="020B0604020202020204" pitchFamily="34" charset="0"/>
              </a:rPr>
              <a:t>What</a:t>
            </a:r>
            <a:r>
              <a:rPr lang="nb-NO" b="1" dirty="0">
                <a:solidFill>
                  <a:srgbClr val="1FBED0"/>
                </a:solidFill>
                <a:latin typeface="Arial" panose="020B0604020202020204" pitchFamily="34" charset="0"/>
                <a:cs typeface="Arial" panose="020B0604020202020204" pitchFamily="34" charset="0"/>
              </a:rPr>
              <a:t>?</a:t>
            </a:r>
          </a:p>
        </p:txBody>
      </p:sp>
      <p:sp>
        <p:nvSpPr>
          <p:cNvPr id="18" name="Plassholder for innhold 2">
            <a:extLst>
              <a:ext uri="{FF2B5EF4-FFF2-40B4-BE49-F238E27FC236}">
                <a16:creationId xmlns:a16="http://schemas.microsoft.com/office/drawing/2014/main" id="{7B7453CC-C343-6646-8E0A-7A3799730BD0}"/>
              </a:ext>
            </a:extLst>
          </p:cNvPr>
          <p:cNvSpPr txBox="1">
            <a:spLocks/>
          </p:cNvSpPr>
          <p:nvPr/>
        </p:nvSpPr>
        <p:spPr>
          <a:xfrm>
            <a:off x="2915816" y="2617104"/>
            <a:ext cx="1651658" cy="1181485"/>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TARGET GROUPS</a:t>
            </a:r>
            <a:endParaRPr lang="nb-NO" sz="1200" dirty="0">
              <a:solidFill>
                <a:schemeClr val="bg1"/>
              </a:solidFill>
              <a:latin typeface="Arial" panose="020B0604020202020204" pitchFamily="34" charset="0"/>
              <a:cs typeface="Arial" panose="020B0604020202020204" pitchFamily="34" charset="0"/>
            </a:endParaRPr>
          </a:p>
          <a:p>
            <a:pPr marL="180000" indent="-180000"/>
            <a:r>
              <a:rPr lang="nb-NO" sz="1200" dirty="0" err="1">
                <a:solidFill>
                  <a:schemeClr val="bg1"/>
                </a:solidFill>
                <a:latin typeface="Arial" panose="020B0604020202020204" pitchFamily="34" charset="0"/>
                <a:cs typeface="Arial" panose="020B0604020202020204" pitchFamily="34" charset="0"/>
              </a:rPr>
              <a:t>Characteristics</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Situations</a:t>
            </a:r>
            <a:r>
              <a:rPr lang="nb-NO" sz="1200" dirty="0">
                <a:solidFill>
                  <a:schemeClr val="bg1"/>
                </a:solidFill>
                <a:latin typeface="Arial" panose="020B0604020202020204" pitchFamily="34" charset="0"/>
                <a:cs typeface="Arial" panose="020B0604020202020204" pitchFamily="34" charset="0"/>
              </a:rPr>
              <a:t>?</a:t>
            </a: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20" name="Plassholder for innhold 2">
            <a:extLst>
              <a:ext uri="{FF2B5EF4-FFF2-40B4-BE49-F238E27FC236}">
                <a16:creationId xmlns:a16="http://schemas.microsoft.com/office/drawing/2014/main" id="{9AD3E253-641E-B54C-B8A1-566ED18F52E7}"/>
              </a:ext>
            </a:extLst>
          </p:cNvPr>
          <p:cNvSpPr txBox="1">
            <a:spLocks/>
          </p:cNvSpPr>
          <p:nvPr/>
        </p:nvSpPr>
        <p:spPr>
          <a:xfrm>
            <a:off x="4773277" y="1901651"/>
            <a:ext cx="1468132" cy="1296144"/>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CONTENT</a:t>
            </a:r>
          </a:p>
          <a:p>
            <a:pPr marL="180000" indent="-180000"/>
            <a:r>
              <a:rPr lang="nb-NO" sz="1200" dirty="0">
                <a:solidFill>
                  <a:schemeClr val="bg1"/>
                </a:solidFill>
                <a:latin typeface="Arial" panose="020B0604020202020204" pitchFamily="34" charset="0"/>
                <a:cs typeface="Arial" panose="020B0604020202020204" pitchFamily="34" charset="0"/>
              </a:rPr>
              <a:t>Message?</a:t>
            </a:r>
          </a:p>
          <a:p>
            <a:pPr marL="180000" indent="-180000"/>
            <a:r>
              <a:rPr lang="nb-NO" sz="1200" dirty="0">
                <a:solidFill>
                  <a:schemeClr val="bg1"/>
                </a:solidFill>
                <a:latin typeface="Arial" panose="020B0604020202020204" pitchFamily="34" charset="0"/>
                <a:cs typeface="Arial" panose="020B0604020202020204" pitchFamily="34" charset="0"/>
              </a:rPr>
              <a:t>Arguments?</a:t>
            </a:r>
          </a:p>
          <a:p>
            <a:pPr marL="180000" indent="-180000"/>
            <a:r>
              <a:rPr lang="nb-NO" sz="1200" dirty="0" err="1">
                <a:solidFill>
                  <a:schemeClr val="bg1"/>
                </a:solidFill>
                <a:latin typeface="Arial" panose="020B0604020202020204" pitchFamily="34" charset="0"/>
                <a:cs typeface="Arial" panose="020B0604020202020204" pitchFamily="34" charset="0"/>
              </a:rPr>
              <a:t>Usefulness</a:t>
            </a:r>
            <a:r>
              <a:rPr lang="nb-NO" sz="1200" dirty="0">
                <a:solidFill>
                  <a:schemeClr val="bg1"/>
                </a:solidFill>
                <a:latin typeface="Arial" panose="020B0604020202020204" pitchFamily="34" charset="0"/>
                <a:cs typeface="Arial" panose="020B0604020202020204" pitchFamily="34" charset="0"/>
              </a:rPr>
              <a:t> to target </a:t>
            </a:r>
            <a:r>
              <a:rPr lang="nb-NO" sz="1200" dirty="0" err="1">
                <a:solidFill>
                  <a:schemeClr val="bg1"/>
                </a:solidFill>
                <a:latin typeface="Arial" panose="020B0604020202020204" pitchFamily="34" charset="0"/>
                <a:cs typeface="Arial" panose="020B0604020202020204" pitchFamily="34" charset="0"/>
              </a:rPr>
              <a:t>group</a:t>
            </a:r>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21" name="Plassholder for innhold 2">
            <a:extLst>
              <a:ext uri="{FF2B5EF4-FFF2-40B4-BE49-F238E27FC236}">
                <a16:creationId xmlns:a16="http://schemas.microsoft.com/office/drawing/2014/main" id="{428C41F7-C83E-F64B-8846-0FECCB4247DF}"/>
              </a:ext>
            </a:extLst>
          </p:cNvPr>
          <p:cNvSpPr txBox="1">
            <a:spLocks/>
          </p:cNvSpPr>
          <p:nvPr/>
        </p:nvSpPr>
        <p:spPr>
          <a:xfrm>
            <a:off x="6592750" y="1204668"/>
            <a:ext cx="1651658" cy="1489071"/>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METHODS</a:t>
            </a:r>
          </a:p>
          <a:p>
            <a:pPr marL="180000" indent="-180000"/>
            <a:r>
              <a:rPr lang="nb-NO" sz="1200" dirty="0">
                <a:solidFill>
                  <a:schemeClr val="bg1"/>
                </a:solidFill>
                <a:latin typeface="Arial" panose="020B0604020202020204" pitchFamily="34" charset="0"/>
                <a:cs typeface="Arial" panose="020B0604020202020204" pitchFamily="34" charset="0"/>
              </a:rPr>
              <a:t>Media?</a:t>
            </a:r>
          </a:p>
          <a:p>
            <a:pPr marL="180000" indent="-180000"/>
            <a:r>
              <a:rPr lang="nb-NO" sz="1200" dirty="0">
                <a:solidFill>
                  <a:schemeClr val="bg1"/>
                </a:solidFill>
                <a:latin typeface="Arial" panose="020B0604020202020204" pitchFamily="34" charset="0"/>
                <a:cs typeface="Arial" panose="020B0604020202020204" pitchFamily="34" charset="0"/>
              </a:rPr>
              <a:t>Channels?</a:t>
            </a:r>
          </a:p>
          <a:p>
            <a:pPr marL="180000" indent="-180000"/>
            <a:r>
              <a:rPr lang="nb-NO" sz="1200" dirty="0">
                <a:solidFill>
                  <a:schemeClr val="bg1"/>
                </a:solidFill>
                <a:latin typeface="Arial" panose="020B0604020202020204" pitchFamily="34" charset="0"/>
                <a:cs typeface="Arial" panose="020B0604020202020204" pitchFamily="34" charset="0"/>
              </a:rPr>
              <a:t>Tools?</a:t>
            </a: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22" name="TekstSylinder 21">
            <a:extLst>
              <a:ext uri="{FF2B5EF4-FFF2-40B4-BE49-F238E27FC236}">
                <a16:creationId xmlns:a16="http://schemas.microsoft.com/office/drawing/2014/main" id="{C379E5A3-E29B-AB42-9EED-84662139590F}"/>
              </a:ext>
            </a:extLst>
          </p:cNvPr>
          <p:cNvSpPr txBox="1"/>
          <p:nvPr/>
        </p:nvSpPr>
        <p:spPr>
          <a:xfrm>
            <a:off x="3826123" y="4550623"/>
            <a:ext cx="1452575" cy="369332"/>
          </a:xfrm>
          <a:prstGeom prst="rect">
            <a:avLst/>
          </a:prstGeom>
          <a:noFill/>
        </p:spPr>
        <p:txBody>
          <a:bodyPr wrap="square" lIns="0" rtlCol="0">
            <a:spAutoFit/>
          </a:bodyPr>
          <a:lstStyle/>
          <a:p>
            <a:pPr algn="ctr"/>
            <a:r>
              <a:rPr lang="nb-NO" b="1" dirty="0">
                <a:solidFill>
                  <a:srgbClr val="0455A4"/>
                </a:solidFill>
                <a:latin typeface="Arial" panose="020B0604020202020204" pitchFamily="34" charset="0"/>
                <a:cs typeface="Arial" panose="020B0604020202020204" pitchFamily="34" charset="0"/>
              </a:rPr>
              <a:t>Evaluation</a:t>
            </a:r>
          </a:p>
        </p:txBody>
      </p:sp>
      <p:cxnSp>
        <p:nvCxnSpPr>
          <p:cNvPr id="24" name="Rett pil 23">
            <a:extLst>
              <a:ext uri="{FF2B5EF4-FFF2-40B4-BE49-F238E27FC236}">
                <a16:creationId xmlns:a16="http://schemas.microsoft.com/office/drawing/2014/main" id="{C0DD768E-4DEF-A046-8E9C-BEEF42641FD0}"/>
              </a:ext>
            </a:extLst>
          </p:cNvPr>
          <p:cNvCxnSpPr>
            <a:cxnSpLocks/>
          </p:cNvCxnSpPr>
          <p:nvPr/>
        </p:nvCxnSpPr>
        <p:spPr>
          <a:xfrm>
            <a:off x="5436096" y="4735289"/>
            <a:ext cx="2503588"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cxnSp>
        <p:nvCxnSpPr>
          <p:cNvPr id="26" name="Rett pil 25">
            <a:extLst>
              <a:ext uri="{FF2B5EF4-FFF2-40B4-BE49-F238E27FC236}">
                <a16:creationId xmlns:a16="http://schemas.microsoft.com/office/drawing/2014/main" id="{DBBA51D3-8DE6-7646-B29A-08C124700B83}"/>
              </a:ext>
            </a:extLst>
          </p:cNvPr>
          <p:cNvCxnSpPr>
            <a:cxnSpLocks/>
          </p:cNvCxnSpPr>
          <p:nvPr/>
        </p:nvCxnSpPr>
        <p:spPr>
          <a:xfrm flipH="1">
            <a:off x="1144765" y="4735289"/>
            <a:ext cx="2326245"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sp>
        <p:nvSpPr>
          <p:cNvPr id="19" name="Pil ned 18">
            <a:extLst>
              <a:ext uri="{FF2B5EF4-FFF2-40B4-BE49-F238E27FC236}">
                <a16:creationId xmlns:a16="http://schemas.microsoft.com/office/drawing/2014/main" id="{3CD9F29F-73BB-794E-A9F2-F3781A692B95}"/>
              </a:ext>
            </a:extLst>
          </p:cNvPr>
          <p:cNvSpPr/>
          <p:nvPr/>
        </p:nvSpPr>
        <p:spPr>
          <a:xfrm>
            <a:off x="1464281" y="2405707"/>
            <a:ext cx="443423" cy="366721"/>
          </a:xfrm>
          <a:prstGeom prst="downArrow">
            <a:avLst/>
          </a:prstGeom>
          <a:solidFill>
            <a:srgbClr val="108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7" name="Tittel 3">
            <a:extLst>
              <a:ext uri="{FF2B5EF4-FFF2-40B4-BE49-F238E27FC236}">
                <a16:creationId xmlns:a16="http://schemas.microsoft.com/office/drawing/2014/main" id="{B839A699-F999-794E-946B-632FEF0AA0B7}"/>
              </a:ext>
            </a:extLst>
          </p:cNvPr>
          <p:cNvSpPr txBox="1">
            <a:spLocks/>
          </p:cNvSpPr>
          <p:nvPr/>
        </p:nvSpPr>
        <p:spPr>
          <a:xfrm>
            <a:off x="590549" y="200022"/>
            <a:ext cx="3549403" cy="1000132"/>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2800" b="1" dirty="0">
                <a:solidFill>
                  <a:srgbClr val="0455A4"/>
                </a:solidFill>
                <a:latin typeface="Arial" panose="020B0604020202020204" pitchFamily="34" charset="0"/>
                <a:cs typeface="Arial" panose="020B0604020202020204" pitchFamily="34" charset="0"/>
              </a:rPr>
              <a:t>The </a:t>
            </a:r>
            <a:r>
              <a:rPr lang="nb-NO" sz="2800" b="1" dirty="0" err="1">
                <a:solidFill>
                  <a:srgbClr val="0455A4"/>
                </a:solidFill>
                <a:latin typeface="Arial" panose="020B0604020202020204" pitchFamily="34" charset="0"/>
                <a:cs typeface="Arial" panose="020B0604020202020204" pitchFamily="34" charset="0"/>
              </a:rPr>
              <a:t>communication</a:t>
            </a:r>
            <a:endParaRPr lang="nb-NO" sz="2800" b="1" dirty="0">
              <a:solidFill>
                <a:srgbClr val="0455A4"/>
              </a:solidFill>
              <a:latin typeface="Arial" panose="020B0604020202020204" pitchFamily="34" charset="0"/>
              <a:cs typeface="Arial" panose="020B0604020202020204" pitchFamily="34" charset="0"/>
            </a:endParaRPr>
          </a:p>
          <a:p>
            <a:pPr algn="l"/>
            <a:r>
              <a:rPr lang="nb-NO" sz="2800" b="1" dirty="0">
                <a:solidFill>
                  <a:srgbClr val="0455A4"/>
                </a:solidFill>
                <a:latin typeface="Arial" panose="020B0604020202020204" pitchFamily="34" charset="0"/>
                <a:cs typeface="Arial" panose="020B0604020202020204" pitchFamily="34" charset="0"/>
              </a:rPr>
              <a:t>ladder</a:t>
            </a:r>
          </a:p>
        </p:txBody>
      </p:sp>
      <p:sp>
        <p:nvSpPr>
          <p:cNvPr id="23" name="TekstSylinder 22">
            <a:extLst>
              <a:ext uri="{FF2B5EF4-FFF2-40B4-BE49-F238E27FC236}">
                <a16:creationId xmlns:a16="http://schemas.microsoft.com/office/drawing/2014/main" id="{403544F7-FFE7-AC42-A3F3-E13865902962}"/>
              </a:ext>
            </a:extLst>
          </p:cNvPr>
          <p:cNvSpPr txBox="1"/>
          <p:nvPr/>
        </p:nvSpPr>
        <p:spPr>
          <a:xfrm>
            <a:off x="6625831" y="633736"/>
            <a:ext cx="1452575" cy="369332"/>
          </a:xfrm>
          <a:prstGeom prst="rect">
            <a:avLst/>
          </a:prstGeom>
          <a:noFill/>
        </p:spPr>
        <p:txBody>
          <a:bodyPr wrap="square" lIns="0" rtlCol="0">
            <a:spAutoFit/>
          </a:bodyPr>
          <a:lstStyle/>
          <a:p>
            <a:pPr algn="ctr"/>
            <a:r>
              <a:rPr lang="nb-NO" b="1" dirty="0">
                <a:solidFill>
                  <a:srgbClr val="0455A4"/>
                </a:solidFill>
                <a:latin typeface="Arial" panose="020B0604020202020204" pitchFamily="34" charset="0"/>
                <a:cs typeface="Arial" panose="020B0604020202020204" pitchFamily="34" charset="0"/>
              </a:rPr>
              <a:t>How?</a:t>
            </a:r>
          </a:p>
        </p:txBody>
      </p:sp>
      <p:sp>
        <p:nvSpPr>
          <p:cNvPr id="25" name="TekstSylinder 24">
            <a:extLst>
              <a:ext uri="{FF2B5EF4-FFF2-40B4-BE49-F238E27FC236}">
                <a16:creationId xmlns:a16="http://schemas.microsoft.com/office/drawing/2014/main" id="{500E3693-0642-D845-8160-7DB54D6A90F2}"/>
              </a:ext>
            </a:extLst>
          </p:cNvPr>
          <p:cNvSpPr txBox="1"/>
          <p:nvPr/>
        </p:nvSpPr>
        <p:spPr>
          <a:xfrm>
            <a:off x="3826123" y="4847803"/>
            <a:ext cx="1452575" cy="276999"/>
          </a:xfrm>
          <a:prstGeom prst="rect">
            <a:avLst/>
          </a:prstGeom>
          <a:noFill/>
        </p:spPr>
        <p:txBody>
          <a:bodyPr wrap="square" lIns="0" rtlCol="0">
            <a:spAutoFit/>
          </a:bodyPr>
          <a:lstStyle/>
          <a:p>
            <a:pPr algn="ctr"/>
            <a:r>
              <a:rPr lang="nb-NO" sz="1200" dirty="0" err="1">
                <a:solidFill>
                  <a:srgbClr val="0455A4"/>
                </a:solidFill>
                <a:latin typeface="Arial" panose="020B0604020202020204" pitchFamily="34" charset="0"/>
                <a:cs typeface="Arial" panose="020B0604020202020204" pitchFamily="34" charset="0"/>
              </a:rPr>
              <a:t>When</a:t>
            </a:r>
            <a:r>
              <a:rPr lang="nb-NO" sz="1200" dirty="0">
                <a:solidFill>
                  <a:srgbClr val="0455A4"/>
                </a:solidFill>
                <a:latin typeface="Arial" panose="020B0604020202020204" pitchFamily="34" charset="0"/>
                <a:cs typeface="Arial" panose="020B0604020202020204" pitchFamily="34" charset="0"/>
              </a:rPr>
              <a:t> and </a:t>
            </a:r>
            <a:r>
              <a:rPr lang="nb-NO" sz="1200" dirty="0" err="1">
                <a:solidFill>
                  <a:srgbClr val="0455A4"/>
                </a:solidFill>
                <a:latin typeface="Arial" panose="020B0604020202020204" pitchFamily="34" charset="0"/>
                <a:cs typeface="Arial" panose="020B0604020202020204" pitchFamily="34" charset="0"/>
              </a:rPr>
              <a:t>how</a:t>
            </a:r>
            <a:r>
              <a:rPr lang="nb-NO" sz="1200" dirty="0">
                <a:solidFill>
                  <a:srgbClr val="0455A4"/>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98399141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14:presetBounceEnd="50000">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14:bounceEnd="50000">
                                          <p:cBhvr additive="base">
                                            <p:cTn id="7" dur="1000" fill="hold"/>
                                            <p:tgtEl>
                                              <p:spTgt spid="19"/>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ppt_x"/>
                                              </p:val>
                                            </p:tav>
                                            <p:tav tm="100000">
                                              <p:val>
                                                <p:strVal val="#ppt_x"/>
                                              </p:val>
                                            </p:tav>
                                          </p:tavLst>
                                        </p:anim>
                                        <p:anim calcmode="lin" valueType="num">
                                          <p:cBhvr additive="base">
                                            <p:cTn id="8" dur="1000" fill="hold"/>
                                            <p:tgtEl>
                                              <p:spTgt spid="1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tel 3">
            <a:extLst>
              <a:ext uri="{FF2B5EF4-FFF2-40B4-BE49-F238E27FC236}">
                <a16:creationId xmlns:a16="http://schemas.microsoft.com/office/drawing/2014/main" id="{C3F50D10-91B5-0348-85C3-04B7A7343E36}"/>
              </a:ext>
            </a:extLst>
          </p:cNvPr>
          <p:cNvSpPr txBox="1">
            <a:spLocks/>
          </p:cNvSpPr>
          <p:nvPr/>
        </p:nvSpPr>
        <p:spPr>
          <a:xfrm>
            <a:off x="590550" y="1147903"/>
            <a:ext cx="3189362" cy="1000132"/>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3200" b="1" dirty="0" err="1">
                <a:solidFill>
                  <a:srgbClr val="0455A4"/>
                </a:solidFill>
                <a:latin typeface="Arial" panose="020B0604020202020204" pitchFamily="34" charset="0"/>
                <a:cs typeface="Arial" panose="020B0604020202020204" pitchFamily="34" charset="0"/>
              </a:rPr>
              <a:t>Climate</a:t>
            </a:r>
            <a:r>
              <a:rPr lang="nb-NO" sz="3200" b="1" dirty="0">
                <a:solidFill>
                  <a:srgbClr val="0455A4"/>
                </a:solidFill>
                <a:latin typeface="Arial" panose="020B0604020202020204" pitchFamily="34" charset="0"/>
                <a:cs typeface="Arial" panose="020B0604020202020204" pitchFamily="34" charset="0"/>
              </a:rPr>
              <a:t> </a:t>
            </a:r>
            <a:r>
              <a:rPr lang="nb-NO" sz="3200" b="1" dirty="0" err="1">
                <a:solidFill>
                  <a:srgbClr val="0455A4"/>
                </a:solidFill>
                <a:latin typeface="Arial" panose="020B0604020202020204" pitchFamily="34" charset="0"/>
                <a:cs typeface="Arial" panose="020B0604020202020204" pitchFamily="34" charset="0"/>
              </a:rPr>
              <a:t>communication</a:t>
            </a:r>
            <a:endParaRPr lang="nb-NO" sz="3200" b="1" dirty="0">
              <a:solidFill>
                <a:srgbClr val="0455A4"/>
              </a:solidFill>
              <a:latin typeface="Arial" panose="020B0604020202020204" pitchFamily="34" charset="0"/>
              <a:cs typeface="Arial" panose="020B0604020202020204" pitchFamily="34" charset="0"/>
            </a:endParaRPr>
          </a:p>
        </p:txBody>
      </p:sp>
      <p:sp>
        <p:nvSpPr>
          <p:cNvPr id="14" name="Plassholder for innhold 4">
            <a:extLst>
              <a:ext uri="{FF2B5EF4-FFF2-40B4-BE49-F238E27FC236}">
                <a16:creationId xmlns:a16="http://schemas.microsoft.com/office/drawing/2014/main" id="{72089E73-2A37-3447-A608-7027CD63CC72}"/>
              </a:ext>
            </a:extLst>
          </p:cNvPr>
          <p:cNvSpPr txBox="1">
            <a:spLocks/>
          </p:cNvSpPr>
          <p:nvPr/>
        </p:nvSpPr>
        <p:spPr>
          <a:xfrm>
            <a:off x="619567" y="2397781"/>
            <a:ext cx="3160345" cy="1542122"/>
          </a:xfrm>
          <a:prstGeom prst="rect">
            <a:avLst/>
          </a:prstGeom>
        </p:spPr>
        <p:txBody>
          <a:bodyPr vert="horz" lIns="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2000" dirty="0">
                <a:solidFill>
                  <a:srgbClr val="0455A4"/>
                </a:solidFill>
                <a:latin typeface="Arial" panose="020B0604020202020204" pitchFamily="34" charset="0"/>
                <a:cs typeface="Arial" panose="020B0604020202020204" pitchFamily="34" charset="0"/>
              </a:rPr>
              <a:t>- </a:t>
            </a:r>
            <a:r>
              <a:rPr lang="nb-NO" sz="2000" i="1" dirty="0">
                <a:solidFill>
                  <a:srgbClr val="0455A4"/>
                </a:solidFill>
                <a:latin typeface="Arial" panose="020B0604020202020204" pitchFamily="34" charset="0"/>
                <a:cs typeface="Arial" panose="020B0604020202020204" pitchFamily="34" charset="0"/>
              </a:rPr>
              <a:t>from </a:t>
            </a:r>
            <a:r>
              <a:rPr lang="nb-NO" sz="2000" i="1" dirty="0" err="1">
                <a:solidFill>
                  <a:srgbClr val="0455A4"/>
                </a:solidFill>
                <a:latin typeface="Arial" panose="020B0604020202020204" pitchFamily="34" charset="0"/>
                <a:cs typeface="Arial" panose="020B0604020202020204" pitchFamily="34" charset="0"/>
              </a:rPr>
              <a:t>communicating</a:t>
            </a:r>
            <a:r>
              <a:rPr lang="nb-NO" sz="2000" i="1" dirty="0">
                <a:solidFill>
                  <a:srgbClr val="0455A4"/>
                </a:solidFill>
                <a:latin typeface="Arial" panose="020B0604020202020204" pitchFamily="34" charset="0"/>
                <a:cs typeface="Arial" panose="020B0604020202020204" pitchFamily="34" charset="0"/>
              </a:rPr>
              <a:t> </a:t>
            </a:r>
            <a:r>
              <a:rPr lang="nb-NO" sz="2000" i="1" dirty="0" err="1">
                <a:solidFill>
                  <a:srgbClr val="0455A4"/>
                </a:solidFill>
                <a:latin typeface="Arial" panose="020B0604020202020204" pitchFamily="34" charset="0"/>
                <a:cs typeface="Arial" panose="020B0604020202020204" pitchFamily="34" charset="0"/>
              </a:rPr>
              <a:t>ambitious</a:t>
            </a:r>
            <a:r>
              <a:rPr lang="nb-NO" sz="2000" i="1" dirty="0">
                <a:solidFill>
                  <a:srgbClr val="0455A4"/>
                </a:solidFill>
                <a:latin typeface="Arial" panose="020B0604020202020204" pitchFamily="34" charset="0"/>
                <a:cs typeface="Arial" panose="020B0604020202020204" pitchFamily="34" charset="0"/>
              </a:rPr>
              <a:t> </a:t>
            </a:r>
            <a:r>
              <a:rPr lang="nb-NO" sz="2000" i="1" dirty="0" err="1">
                <a:solidFill>
                  <a:srgbClr val="0455A4"/>
                </a:solidFill>
                <a:latin typeface="Arial" panose="020B0604020202020204" pitchFamily="34" charset="0"/>
                <a:cs typeface="Arial" panose="020B0604020202020204" pitchFamily="34" charset="0"/>
              </a:rPr>
              <a:t>climate</a:t>
            </a:r>
            <a:r>
              <a:rPr lang="nb-NO" sz="2000" i="1" dirty="0">
                <a:solidFill>
                  <a:srgbClr val="0455A4"/>
                </a:solidFill>
                <a:latin typeface="Arial" panose="020B0604020202020204" pitchFamily="34" charset="0"/>
                <a:cs typeface="Arial" panose="020B0604020202020204" pitchFamily="34" charset="0"/>
              </a:rPr>
              <a:t> goals to </a:t>
            </a:r>
            <a:r>
              <a:rPr lang="nb-NO" sz="2000" i="1" dirty="0" err="1">
                <a:solidFill>
                  <a:srgbClr val="0455A4"/>
                </a:solidFill>
                <a:latin typeface="Arial" panose="020B0604020202020204" pitchFamily="34" charset="0"/>
                <a:cs typeface="Arial" panose="020B0604020202020204" pitchFamily="34" charset="0"/>
              </a:rPr>
              <a:t>engagement</a:t>
            </a:r>
            <a:r>
              <a:rPr lang="nb-NO" sz="2000" i="1" dirty="0">
                <a:solidFill>
                  <a:srgbClr val="0455A4"/>
                </a:solidFill>
                <a:latin typeface="Arial" panose="020B0604020202020204" pitchFamily="34" charset="0"/>
                <a:cs typeface="Arial" panose="020B0604020202020204" pitchFamily="34" charset="0"/>
              </a:rPr>
              <a:t>, </a:t>
            </a:r>
            <a:r>
              <a:rPr lang="nb-NO" sz="2000" i="1" dirty="0" err="1">
                <a:solidFill>
                  <a:srgbClr val="0455A4"/>
                </a:solidFill>
                <a:latin typeface="Arial" panose="020B0604020202020204" pitchFamily="34" charset="0"/>
                <a:cs typeface="Arial" panose="020B0604020202020204" pitchFamily="34" charset="0"/>
              </a:rPr>
              <a:t>proximity</a:t>
            </a:r>
            <a:r>
              <a:rPr lang="nb-NO" sz="2000" i="1" dirty="0">
                <a:solidFill>
                  <a:srgbClr val="0455A4"/>
                </a:solidFill>
                <a:latin typeface="Arial" panose="020B0604020202020204" pitchFamily="34" charset="0"/>
                <a:cs typeface="Arial" panose="020B0604020202020204" pitchFamily="34" charset="0"/>
              </a:rPr>
              <a:t> and </a:t>
            </a:r>
            <a:r>
              <a:rPr lang="nb-NO" sz="2000" i="1" dirty="0" err="1">
                <a:solidFill>
                  <a:srgbClr val="0455A4"/>
                </a:solidFill>
                <a:latin typeface="Arial" panose="020B0604020202020204" pitchFamily="34" charset="0"/>
                <a:cs typeface="Arial" panose="020B0604020202020204" pitchFamily="34" charset="0"/>
              </a:rPr>
              <a:t>daily</a:t>
            </a:r>
            <a:r>
              <a:rPr lang="nb-NO" sz="2000" i="1" dirty="0">
                <a:solidFill>
                  <a:srgbClr val="0455A4"/>
                </a:solidFill>
                <a:latin typeface="Arial" panose="020B0604020202020204" pitchFamily="34" charset="0"/>
                <a:cs typeface="Arial" panose="020B0604020202020204" pitchFamily="34" charset="0"/>
              </a:rPr>
              <a:t> </a:t>
            </a:r>
            <a:r>
              <a:rPr lang="nb-NO" sz="2000" i="1" dirty="0" err="1">
                <a:solidFill>
                  <a:srgbClr val="0455A4"/>
                </a:solidFill>
                <a:latin typeface="Arial" panose="020B0604020202020204" pitchFamily="34" charset="0"/>
                <a:cs typeface="Arial" panose="020B0604020202020204" pitchFamily="34" charset="0"/>
              </a:rPr>
              <a:t>challenges</a:t>
            </a:r>
            <a:endParaRPr lang="nb-NO" sz="2000" i="1" dirty="0">
              <a:solidFill>
                <a:srgbClr val="0455A4"/>
              </a:solidFill>
              <a:latin typeface="Arial" panose="020B0604020202020204" pitchFamily="34" charset="0"/>
              <a:cs typeface="Arial" panose="020B0604020202020204" pitchFamily="34" charset="0"/>
            </a:endParaRPr>
          </a:p>
        </p:txBody>
      </p:sp>
      <p:pic>
        <p:nvPicPr>
          <p:cNvPr id="3" name="Bilde 2">
            <a:extLst>
              <a:ext uri="{FF2B5EF4-FFF2-40B4-BE49-F238E27FC236}">
                <a16:creationId xmlns:a16="http://schemas.microsoft.com/office/drawing/2014/main" id="{F41E35FA-CE5D-484B-AFDD-541B1BDC7A3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733" t="7" r="3441" b="1760"/>
          <a:stretch/>
        </p:blipFill>
        <p:spPr>
          <a:xfrm>
            <a:off x="4211638" y="-20538"/>
            <a:ext cx="4932362" cy="5164037"/>
          </a:xfrm>
          <a:prstGeom prst="rect">
            <a:avLst/>
          </a:prstGeom>
        </p:spPr>
      </p:pic>
    </p:spTree>
    <p:extLst>
      <p:ext uri="{BB962C8B-B14F-4D97-AF65-F5344CB8AC3E}">
        <p14:creationId xmlns:p14="http://schemas.microsoft.com/office/powerpoint/2010/main" val="26449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Ellipse 12">
            <a:extLst>
              <a:ext uri="{FF2B5EF4-FFF2-40B4-BE49-F238E27FC236}">
                <a16:creationId xmlns:a16="http://schemas.microsoft.com/office/drawing/2014/main" id="{CE56E13F-EAA4-B044-8F80-B11C1F63E385}"/>
              </a:ext>
            </a:extLst>
          </p:cNvPr>
          <p:cNvSpPr/>
          <p:nvPr/>
        </p:nvSpPr>
        <p:spPr>
          <a:xfrm>
            <a:off x="3535729" y="292396"/>
            <a:ext cx="2111817" cy="2111817"/>
          </a:xfrm>
          <a:prstGeom prst="ellipse">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2" name="Ellipse 11">
            <a:extLst>
              <a:ext uri="{FF2B5EF4-FFF2-40B4-BE49-F238E27FC236}">
                <a16:creationId xmlns:a16="http://schemas.microsoft.com/office/drawing/2014/main" id="{E21D6102-EC28-5E4F-8117-9E094A48F2A9}"/>
              </a:ext>
            </a:extLst>
          </p:cNvPr>
          <p:cNvSpPr/>
          <p:nvPr/>
        </p:nvSpPr>
        <p:spPr>
          <a:xfrm>
            <a:off x="5437172" y="2719524"/>
            <a:ext cx="2111817" cy="2111817"/>
          </a:xfrm>
          <a:prstGeom prst="ellipse">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1" name="Ellipse 10">
            <a:extLst>
              <a:ext uri="{FF2B5EF4-FFF2-40B4-BE49-F238E27FC236}">
                <a16:creationId xmlns:a16="http://schemas.microsoft.com/office/drawing/2014/main" id="{E8FBBB75-9500-9146-B1F4-FA65EB739C83}"/>
              </a:ext>
            </a:extLst>
          </p:cNvPr>
          <p:cNvSpPr/>
          <p:nvPr/>
        </p:nvSpPr>
        <p:spPr>
          <a:xfrm>
            <a:off x="1674970" y="2719524"/>
            <a:ext cx="2111817" cy="2111817"/>
          </a:xfrm>
          <a:prstGeom prst="ellipse">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7" name="Tittel 3">
            <a:extLst>
              <a:ext uri="{FF2B5EF4-FFF2-40B4-BE49-F238E27FC236}">
                <a16:creationId xmlns:a16="http://schemas.microsoft.com/office/drawing/2014/main" id="{60BA772E-E292-4041-994E-7674DAF490CC}"/>
              </a:ext>
            </a:extLst>
          </p:cNvPr>
          <p:cNvSpPr txBox="1">
            <a:spLocks/>
          </p:cNvSpPr>
          <p:nvPr/>
        </p:nvSpPr>
        <p:spPr>
          <a:xfrm>
            <a:off x="3637284" y="848239"/>
            <a:ext cx="2037234" cy="1000132"/>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b-NO" sz="2400" b="1" dirty="0">
                <a:solidFill>
                  <a:schemeClr val="bg1"/>
                </a:solidFill>
                <a:latin typeface="Arial" panose="020B0604020202020204" pitchFamily="34" charset="0"/>
                <a:cs typeface="Arial" panose="020B0604020202020204" pitchFamily="34" charset="0"/>
              </a:rPr>
              <a:t>KNOWING</a:t>
            </a:r>
          </a:p>
          <a:p>
            <a:r>
              <a:rPr lang="nb-NO" sz="1600" dirty="0" err="1">
                <a:solidFill>
                  <a:schemeClr val="bg1"/>
                </a:solidFill>
                <a:latin typeface="Arial" panose="020B0604020202020204" pitchFamily="34" charset="0"/>
                <a:cs typeface="Arial" panose="020B0604020202020204" pitchFamily="34" charset="0"/>
              </a:rPr>
              <a:t>Having</a:t>
            </a:r>
            <a:r>
              <a:rPr lang="nb-NO" sz="1600" dirty="0">
                <a:solidFill>
                  <a:schemeClr val="bg1"/>
                </a:solidFill>
                <a:latin typeface="Arial" panose="020B0604020202020204" pitchFamily="34" charset="0"/>
                <a:cs typeface="Arial" panose="020B0604020202020204" pitchFamily="34" charset="0"/>
              </a:rPr>
              <a:t> </a:t>
            </a:r>
            <a:r>
              <a:rPr lang="nb-NO" sz="1600" dirty="0" err="1">
                <a:solidFill>
                  <a:schemeClr val="bg1"/>
                </a:solidFill>
                <a:latin typeface="Arial" panose="020B0604020202020204" pitchFamily="34" charset="0"/>
                <a:cs typeface="Arial" panose="020B0604020202020204" pitchFamily="34" charset="0"/>
              </a:rPr>
              <a:t>knowledge</a:t>
            </a:r>
            <a:endParaRPr lang="nb-NO" sz="1600" dirty="0">
              <a:solidFill>
                <a:schemeClr val="bg1"/>
              </a:solidFill>
              <a:latin typeface="Arial" panose="020B0604020202020204" pitchFamily="34" charset="0"/>
              <a:cs typeface="Arial" panose="020B0604020202020204" pitchFamily="34" charset="0"/>
            </a:endParaRPr>
          </a:p>
        </p:txBody>
      </p:sp>
      <p:sp>
        <p:nvSpPr>
          <p:cNvPr id="8" name="Rektangel 7">
            <a:extLst>
              <a:ext uri="{FF2B5EF4-FFF2-40B4-BE49-F238E27FC236}">
                <a16:creationId xmlns:a16="http://schemas.microsoft.com/office/drawing/2014/main" id="{9790B345-0117-024C-80D7-36C45A018BC7}"/>
              </a:ext>
            </a:extLst>
          </p:cNvPr>
          <p:cNvSpPr/>
          <p:nvPr/>
        </p:nvSpPr>
        <p:spPr>
          <a:xfrm>
            <a:off x="5405161" y="3389742"/>
            <a:ext cx="2175837" cy="954107"/>
          </a:xfrm>
          <a:prstGeom prst="rect">
            <a:avLst/>
          </a:prstGeom>
        </p:spPr>
        <p:txBody>
          <a:bodyPr wrap="square">
            <a:spAutoFit/>
          </a:bodyPr>
          <a:lstStyle/>
          <a:p>
            <a:pPr algn="ctr"/>
            <a:r>
              <a:rPr lang="nb-NO" sz="2400" b="1" dirty="0">
                <a:solidFill>
                  <a:schemeClr val="bg1"/>
                </a:solidFill>
                <a:latin typeface="Arial" panose="020B0604020202020204" pitchFamily="34" charset="0"/>
                <a:cs typeface="Arial" panose="020B0604020202020204" pitchFamily="34" charset="0"/>
              </a:rPr>
              <a:t>BEING ABLE</a:t>
            </a:r>
          </a:p>
          <a:p>
            <a:pPr algn="ctr"/>
            <a:r>
              <a:rPr lang="nb-NO" sz="1600" dirty="0" err="1">
                <a:solidFill>
                  <a:schemeClr val="bg1"/>
                </a:solidFill>
                <a:latin typeface="Arial" panose="020B0604020202020204" pitchFamily="34" charset="0"/>
                <a:cs typeface="Arial" panose="020B0604020202020204" pitchFamily="34" charset="0"/>
              </a:rPr>
              <a:t>Having</a:t>
            </a:r>
            <a:r>
              <a:rPr lang="nb-NO" sz="1600" dirty="0">
                <a:solidFill>
                  <a:schemeClr val="bg1"/>
                </a:solidFill>
                <a:latin typeface="Arial" panose="020B0604020202020204" pitchFamily="34" charset="0"/>
                <a:cs typeface="Arial" panose="020B0604020202020204" pitchFamily="34" charset="0"/>
              </a:rPr>
              <a:t> </a:t>
            </a:r>
            <a:r>
              <a:rPr lang="nb-NO" sz="1600" dirty="0" err="1">
                <a:solidFill>
                  <a:schemeClr val="bg1"/>
                </a:solidFill>
                <a:latin typeface="Arial" panose="020B0604020202020204" pitchFamily="34" charset="0"/>
                <a:cs typeface="Arial" panose="020B0604020202020204" pitchFamily="34" charset="0"/>
              </a:rPr>
              <a:t>the</a:t>
            </a:r>
            <a:r>
              <a:rPr lang="nb-NO" sz="1600" dirty="0">
                <a:solidFill>
                  <a:schemeClr val="bg1"/>
                </a:solidFill>
                <a:latin typeface="Arial" panose="020B0604020202020204" pitchFamily="34" charset="0"/>
                <a:cs typeface="Arial" panose="020B0604020202020204" pitchFamily="34" charset="0"/>
              </a:rPr>
              <a:t> </a:t>
            </a:r>
            <a:r>
              <a:rPr lang="nb-NO" sz="1600" dirty="0" err="1">
                <a:solidFill>
                  <a:schemeClr val="bg1"/>
                </a:solidFill>
                <a:latin typeface="Arial" panose="020B0604020202020204" pitchFamily="34" charset="0"/>
                <a:cs typeface="Arial" panose="020B0604020202020204" pitchFamily="34" charset="0"/>
              </a:rPr>
              <a:t>opportunity</a:t>
            </a:r>
            <a:endParaRPr lang="nb-NO" sz="1600" dirty="0">
              <a:solidFill>
                <a:schemeClr val="bg1"/>
              </a:solidFill>
              <a:latin typeface="Arial" panose="020B0604020202020204" pitchFamily="34" charset="0"/>
              <a:cs typeface="Arial" panose="020B0604020202020204" pitchFamily="34" charset="0"/>
            </a:endParaRPr>
          </a:p>
        </p:txBody>
      </p:sp>
      <p:sp>
        <p:nvSpPr>
          <p:cNvPr id="9" name="Rektangel 8">
            <a:extLst>
              <a:ext uri="{FF2B5EF4-FFF2-40B4-BE49-F238E27FC236}">
                <a16:creationId xmlns:a16="http://schemas.microsoft.com/office/drawing/2014/main" id="{6BA8D5DC-DD8F-A845-9A06-62553E339DCD}"/>
              </a:ext>
            </a:extLst>
          </p:cNvPr>
          <p:cNvSpPr/>
          <p:nvPr/>
        </p:nvSpPr>
        <p:spPr>
          <a:xfrm>
            <a:off x="1843399" y="3375322"/>
            <a:ext cx="1841774" cy="707886"/>
          </a:xfrm>
          <a:prstGeom prst="rect">
            <a:avLst/>
          </a:prstGeom>
        </p:spPr>
        <p:txBody>
          <a:bodyPr wrap="square">
            <a:spAutoFit/>
          </a:bodyPr>
          <a:lstStyle/>
          <a:p>
            <a:pPr algn="ctr"/>
            <a:r>
              <a:rPr lang="nb-NO" sz="2400" b="1" dirty="0">
                <a:solidFill>
                  <a:schemeClr val="bg1"/>
                </a:solidFill>
                <a:latin typeface="Arial" panose="020B0604020202020204" pitchFamily="34" charset="0"/>
                <a:cs typeface="Arial" panose="020B0604020202020204" pitchFamily="34" charset="0"/>
              </a:rPr>
              <a:t>WILLING</a:t>
            </a:r>
          </a:p>
          <a:p>
            <a:pPr algn="ctr"/>
            <a:r>
              <a:rPr lang="nb-NO" sz="1600" dirty="0" err="1">
                <a:solidFill>
                  <a:schemeClr val="bg1"/>
                </a:solidFill>
                <a:latin typeface="Arial" panose="020B0604020202020204" pitchFamily="34" charset="0"/>
                <a:cs typeface="Arial" panose="020B0604020202020204" pitchFamily="34" charset="0"/>
              </a:rPr>
              <a:t>Desiring</a:t>
            </a:r>
            <a:r>
              <a:rPr lang="nb-NO" sz="1600" dirty="0">
                <a:solidFill>
                  <a:schemeClr val="bg1"/>
                </a:solidFill>
                <a:latin typeface="Arial" panose="020B0604020202020204" pitchFamily="34" charset="0"/>
                <a:cs typeface="Arial" panose="020B0604020202020204" pitchFamily="34" charset="0"/>
              </a:rPr>
              <a:t> </a:t>
            </a:r>
            <a:r>
              <a:rPr lang="nb-NO" sz="1600" dirty="0" err="1">
                <a:solidFill>
                  <a:schemeClr val="bg1"/>
                </a:solidFill>
                <a:latin typeface="Arial" panose="020B0604020202020204" pitchFamily="34" charset="0"/>
                <a:cs typeface="Arial" panose="020B0604020202020204" pitchFamily="34" charset="0"/>
              </a:rPr>
              <a:t>change</a:t>
            </a:r>
            <a:endParaRPr lang="nb-NO" sz="1600" dirty="0">
              <a:solidFill>
                <a:schemeClr val="bg1"/>
              </a:solidFill>
              <a:latin typeface="Arial" panose="020B0604020202020204" pitchFamily="34" charset="0"/>
              <a:cs typeface="Arial" panose="020B0604020202020204" pitchFamily="34" charset="0"/>
            </a:endParaRPr>
          </a:p>
        </p:txBody>
      </p:sp>
      <p:sp>
        <p:nvSpPr>
          <p:cNvPr id="10" name="Tittel 3">
            <a:extLst>
              <a:ext uri="{FF2B5EF4-FFF2-40B4-BE49-F238E27FC236}">
                <a16:creationId xmlns:a16="http://schemas.microsoft.com/office/drawing/2014/main" id="{6B34D9A2-149C-D846-A10C-EDA48B39FA57}"/>
              </a:ext>
            </a:extLst>
          </p:cNvPr>
          <p:cNvSpPr txBox="1">
            <a:spLocks/>
          </p:cNvSpPr>
          <p:nvPr/>
        </p:nvSpPr>
        <p:spPr>
          <a:xfrm>
            <a:off x="3469826" y="2457776"/>
            <a:ext cx="2295123" cy="869720"/>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b-NO" sz="2400" b="1" dirty="0">
                <a:solidFill>
                  <a:srgbClr val="1EB78A"/>
                </a:solidFill>
                <a:latin typeface="Arial" panose="020B0604020202020204" pitchFamily="34" charset="0"/>
                <a:cs typeface="Arial" panose="020B0604020202020204" pitchFamily="34" charset="0"/>
              </a:rPr>
              <a:t>New </a:t>
            </a:r>
            <a:r>
              <a:rPr lang="nb-NO" sz="2400" b="1" dirty="0" err="1">
                <a:solidFill>
                  <a:srgbClr val="1EB78A"/>
                </a:solidFill>
                <a:latin typeface="Arial" panose="020B0604020202020204" pitchFamily="34" charset="0"/>
                <a:cs typeface="Arial" panose="020B0604020202020204" pitchFamily="34" charset="0"/>
              </a:rPr>
              <a:t>habits</a:t>
            </a:r>
            <a:endParaRPr lang="nb-NO" sz="2400" b="1" dirty="0">
              <a:solidFill>
                <a:srgbClr val="1EB78A"/>
              </a:solidFill>
              <a:latin typeface="Arial" panose="020B0604020202020204" pitchFamily="34" charset="0"/>
              <a:cs typeface="Arial" panose="020B0604020202020204" pitchFamily="34" charset="0"/>
            </a:endParaRPr>
          </a:p>
        </p:txBody>
      </p:sp>
      <p:sp>
        <p:nvSpPr>
          <p:cNvPr id="14" name="Pil ned 13">
            <a:extLst>
              <a:ext uri="{FF2B5EF4-FFF2-40B4-BE49-F238E27FC236}">
                <a16:creationId xmlns:a16="http://schemas.microsoft.com/office/drawing/2014/main" id="{08CB2829-C83C-E54E-99DD-DE75FDD3F6FD}"/>
              </a:ext>
            </a:extLst>
          </p:cNvPr>
          <p:cNvSpPr/>
          <p:nvPr/>
        </p:nvSpPr>
        <p:spPr>
          <a:xfrm rot="3066940">
            <a:off x="5451736" y="2014702"/>
            <a:ext cx="720080" cy="612113"/>
          </a:xfrm>
          <a:prstGeom prst="downArrow">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5" name="Pil ned 14">
            <a:extLst>
              <a:ext uri="{FF2B5EF4-FFF2-40B4-BE49-F238E27FC236}">
                <a16:creationId xmlns:a16="http://schemas.microsoft.com/office/drawing/2014/main" id="{71299FC3-CAC4-3840-AB84-89DAF63C684E}"/>
              </a:ext>
            </a:extLst>
          </p:cNvPr>
          <p:cNvSpPr/>
          <p:nvPr/>
        </p:nvSpPr>
        <p:spPr>
          <a:xfrm rot="17856209">
            <a:off x="3067467" y="2056748"/>
            <a:ext cx="720080" cy="612113"/>
          </a:xfrm>
          <a:prstGeom prst="downArrow">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16" name="Pil ned 15">
            <a:extLst>
              <a:ext uri="{FF2B5EF4-FFF2-40B4-BE49-F238E27FC236}">
                <a16:creationId xmlns:a16="http://schemas.microsoft.com/office/drawing/2014/main" id="{0DFB196E-D9D0-BF40-B7F4-B53F4FEA532B}"/>
              </a:ext>
            </a:extLst>
          </p:cNvPr>
          <p:cNvSpPr/>
          <p:nvPr/>
        </p:nvSpPr>
        <p:spPr>
          <a:xfrm rot="10800000">
            <a:off x="4242812" y="3434219"/>
            <a:ext cx="720080" cy="612113"/>
          </a:xfrm>
          <a:prstGeom prst="downArrow">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Tree>
    <p:extLst>
      <p:ext uri="{BB962C8B-B14F-4D97-AF65-F5344CB8AC3E}">
        <p14:creationId xmlns:p14="http://schemas.microsoft.com/office/powerpoint/2010/main" val="1666085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repeatCount="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9" repeatCount="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4" repeatCount="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A221BC9C-7AC7-1648-8A58-FCEE1C253D76}"/>
              </a:ext>
            </a:extLst>
          </p:cNvPr>
          <p:cNvSpPr/>
          <p:nvPr/>
        </p:nvSpPr>
        <p:spPr>
          <a:xfrm>
            <a:off x="4211638" y="0"/>
            <a:ext cx="4932362" cy="5143500"/>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innhold 2">
            <a:extLst>
              <a:ext uri="{FF2B5EF4-FFF2-40B4-BE49-F238E27FC236}">
                <a16:creationId xmlns:a16="http://schemas.microsoft.com/office/drawing/2014/main" id="{17F8E52D-A2CC-8543-B936-742E9997D221}"/>
              </a:ext>
            </a:extLst>
          </p:cNvPr>
          <p:cNvSpPr txBox="1">
            <a:spLocks/>
          </p:cNvSpPr>
          <p:nvPr/>
        </p:nvSpPr>
        <p:spPr>
          <a:xfrm>
            <a:off x="4860032" y="2684488"/>
            <a:ext cx="3168352" cy="1471437"/>
          </a:xfrm>
          <a:prstGeom prst="rect">
            <a:avLst/>
          </a:prstGeom>
        </p:spPr>
        <p:txBody>
          <a:bodyPr vert="horz" lIns="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nb-NO" sz="2000" dirty="0">
                <a:solidFill>
                  <a:schemeClr val="bg1"/>
                </a:solidFill>
                <a:latin typeface="Arial" panose="020B0604020202020204" pitchFamily="34" charset="0"/>
                <a:cs typeface="Arial" panose="020B0604020202020204" pitchFamily="34" charset="0"/>
              </a:rPr>
              <a:t>Major </a:t>
            </a:r>
            <a:r>
              <a:rPr lang="nb-NO" sz="2000" dirty="0" err="1">
                <a:solidFill>
                  <a:schemeClr val="bg1"/>
                </a:solidFill>
                <a:latin typeface="Arial" panose="020B0604020202020204" pitchFamily="34" charset="0"/>
                <a:cs typeface="Arial" panose="020B0604020202020204" pitchFamily="34" charset="0"/>
              </a:rPr>
              <a:t>changes</a:t>
            </a:r>
            <a:r>
              <a:rPr lang="nb-NO" sz="2000" dirty="0">
                <a:solidFill>
                  <a:schemeClr val="bg1"/>
                </a:solidFill>
                <a:latin typeface="Arial" panose="020B0604020202020204" pitchFamily="34" charset="0"/>
                <a:cs typeface="Arial" panose="020B0604020202020204" pitchFamily="34" charset="0"/>
              </a:rPr>
              <a:t> in </a:t>
            </a:r>
            <a:br>
              <a:rPr lang="nb-NO" sz="2000" dirty="0">
                <a:solidFill>
                  <a:schemeClr val="bg1"/>
                </a:solidFill>
                <a:latin typeface="Arial" panose="020B0604020202020204" pitchFamily="34" charset="0"/>
                <a:cs typeface="Arial" panose="020B0604020202020204" pitchFamily="34" charset="0"/>
              </a:rPr>
            </a:br>
            <a:r>
              <a:rPr lang="nb-NO" sz="2000" dirty="0">
                <a:solidFill>
                  <a:schemeClr val="bg1"/>
                </a:solidFill>
                <a:latin typeface="Arial" panose="020B0604020202020204" pitchFamily="34" charset="0"/>
                <a:cs typeface="Arial" panose="020B0604020202020204" pitchFamily="34" charset="0"/>
              </a:rPr>
              <a:t>a </a:t>
            </a:r>
            <a:r>
              <a:rPr lang="nb-NO" sz="2000" dirty="0" err="1">
                <a:solidFill>
                  <a:schemeClr val="bg1"/>
                </a:solidFill>
                <a:latin typeface="Arial" panose="020B0604020202020204" pitchFamily="34" charset="0"/>
                <a:cs typeface="Arial" panose="020B0604020202020204" pitchFamily="34" charset="0"/>
              </a:rPr>
              <a:t>short</a:t>
            </a:r>
            <a:r>
              <a:rPr lang="nb-NO" sz="2000" dirty="0">
                <a:solidFill>
                  <a:schemeClr val="bg1"/>
                </a:solidFill>
                <a:latin typeface="Arial" panose="020B0604020202020204" pitchFamily="34" charset="0"/>
                <a:cs typeface="Arial" panose="020B0604020202020204" pitchFamily="34" charset="0"/>
              </a:rPr>
              <a:t> time</a:t>
            </a:r>
          </a:p>
          <a:p>
            <a:r>
              <a:rPr lang="nb-NO" sz="2000" dirty="0">
                <a:solidFill>
                  <a:schemeClr val="bg1"/>
                </a:solidFill>
                <a:latin typeface="Arial" panose="020B0604020202020204" pitchFamily="34" charset="0"/>
                <a:cs typeface="Arial" panose="020B0604020202020204" pitchFamily="34" charset="0"/>
              </a:rPr>
              <a:t>New </a:t>
            </a:r>
            <a:r>
              <a:rPr lang="nb-NO" sz="2000" dirty="0" err="1">
                <a:solidFill>
                  <a:schemeClr val="bg1"/>
                </a:solidFill>
                <a:latin typeface="Arial" panose="020B0604020202020204" pitchFamily="34" charset="0"/>
                <a:cs typeface="Arial" panose="020B0604020202020204" pitchFamily="34" charset="0"/>
              </a:rPr>
              <a:t>technology</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will</a:t>
            </a:r>
            <a:r>
              <a:rPr lang="nb-NO" sz="2000" dirty="0">
                <a:solidFill>
                  <a:schemeClr val="bg1"/>
                </a:solidFill>
                <a:latin typeface="Arial" panose="020B0604020202020204" pitchFamily="34" charset="0"/>
                <a:cs typeface="Arial" panose="020B0604020202020204" pitchFamily="34" charset="0"/>
              </a:rPr>
              <a:t> </a:t>
            </a:r>
            <a:br>
              <a:rPr lang="nb-NO" sz="2000" dirty="0">
                <a:solidFill>
                  <a:schemeClr val="bg1"/>
                </a:solidFill>
                <a:latin typeface="Arial" panose="020B0604020202020204" pitchFamily="34" charset="0"/>
                <a:cs typeface="Arial" panose="020B0604020202020204" pitchFamily="34" charset="0"/>
              </a:rPr>
            </a:br>
            <a:r>
              <a:rPr lang="nb-NO" sz="2000" dirty="0">
                <a:solidFill>
                  <a:schemeClr val="bg1"/>
                </a:solidFill>
                <a:latin typeface="Arial" panose="020B0604020202020204" pitchFamily="34" charset="0"/>
                <a:cs typeface="Arial" panose="020B0604020202020204" pitchFamily="34" charset="0"/>
              </a:rPr>
              <a:t>be </a:t>
            </a:r>
            <a:r>
              <a:rPr lang="nb-NO" sz="2000" dirty="0" err="1">
                <a:solidFill>
                  <a:schemeClr val="bg1"/>
                </a:solidFill>
                <a:latin typeface="Arial" panose="020B0604020202020204" pitchFamily="34" charset="0"/>
                <a:cs typeface="Arial" panose="020B0604020202020204" pitchFamily="34" charset="0"/>
              </a:rPr>
              <a:t>phased</a:t>
            </a:r>
            <a:r>
              <a:rPr lang="nb-NO" sz="2000" dirty="0">
                <a:solidFill>
                  <a:schemeClr val="bg1"/>
                </a:solidFill>
                <a:latin typeface="Arial" panose="020B0604020202020204" pitchFamily="34" charset="0"/>
                <a:cs typeface="Arial" panose="020B0604020202020204" pitchFamily="34" charset="0"/>
              </a:rPr>
              <a:t> in</a:t>
            </a:r>
          </a:p>
          <a:p>
            <a:endParaRPr lang="nb-NO" sz="2000" dirty="0">
              <a:solidFill>
                <a:schemeClr val="bg1"/>
              </a:solidFill>
              <a:latin typeface="Arial" panose="020B0604020202020204" pitchFamily="34" charset="0"/>
              <a:cs typeface="Arial" panose="020B0604020202020204" pitchFamily="34" charset="0"/>
            </a:endParaRPr>
          </a:p>
        </p:txBody>
      </p:sp>
      <p:sp>
        <p:nvSpPr>
          <p:cNvPr id="5" name="Tittel 1">
            <a:extLst>
              <a:ext uri="{FF2B5EF4-FFF2-40B4-BE49-F238E27FC236}">
                <a16:creationId xmlns:a16="http://schemas.microsoft.com/office/drawing/2014/main" id="{1C34AEDE-5D11-E849-B5EF-ADB9E159967B}"/>
              </a:ext>
            </a:extLst>
          </p:cNvPr>
          <p:cNvSpPr txBox="1">
            <a:spLocks/>
          </p:cNvSpPr>
          <p:nvPr/>
        </p:nvSpPr>
        <p:spPr>
          <a:xfrm>
            <a:off x="4858122" y="1133062"/>
            <a:ext cx="3602310" cy="1255414"/>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2800" b="1" dirty="0" err="1">
                <a:solidFill>
                  <a:schemeClr val="bg1"/>
                </a:solidFill>
                <a:latin typeface="Arial" panose="020B0604020202020204" pitchFamily="34" charset="0"/>
                <a:cs typeface="Arial" panose="020B0604020202020204" pitchFamily="34" charset="0"/>
              </a:rPr>
              <a:t>Implementation</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of</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the</a:t>
            </a:r>
            <a:r>
              <a:rPr lang="nb-NO" sz="2800" b="1" dirty="0">
                <a:solidFill>
                  <a:schemeClr val="bg1"/>
                </a:solidFill>
                <a:latin typeface="Arial" panose="020B0604020202020204" pitchFamily="34" charset="0"/>
                <a:cs typeface="Arial" panose="020B0604020202020204" pitchFamily="34" charset="0"/>
              </a:rPr>
              <a:t> Paris Agreement has </a:t>
            </a:r>
            <a:r>
              <a:rPr lang="nb-NO" sz="2800" b="1" dirty="0" err="1">
                <a:solidFill>
                  <a:schemeClr val="bg1"/>
                </a:solidFill>
                <a:latin typeface="Arial" panose="020B0604020202020204" pitchFamily="34" charset="0"/>
                <a:cs typeface="Arial" panose="020B0604020202020204" pitchFamily="34" charset="0"/>
              </a:rPr>
              <a:t>already</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started</a:t>
            </a:r>
            <a:endParaRPr lang="nb-NO" sz="2800" b="1" dirty="0">
              <a:solidFill>
                <a:schemeClr val="bg1"/>
              </a:solidFill>
              <a:latin typeface="Arial" panose="020B0604020202020204" pitchFamily="34" charset="0"/>
              <a:cs typeface="Arial" panose="020B0604020202020204" pitchFamily="34" charset="0"/>
            </a:endParaRPr>
          </a:p>
        </p:txBody>
      </p:sp>
      <p:sp>
        <p:nvSpPr>
          <p:cNvPr id="7" name="TekstSylinder 6">
            <a:extLst>
              <a:ext uri="{FF2B5EF4-FFF2-40B4-BE49-F238E27FC236}">
                <a16:creationId xmlns:a16="http://schemas.microsoft.com/office/drawing/2014/main" id="{C371DEB6-9D84-9E45-8A98-0E994FEB164F}"/>
              </a:ext>
            </a:extLst>
          </p:cNvPr>
          <p:cNvSpPr txBox="1"/>
          <p:nvPr/>
        </p:nvSpPr>
        <p:spPr>
          <a:xfrm>
            <a:off x="3996559" y="2388476"/>
            <a:ext cx="184731" cy="369332"/>
          </a:xfrm>
          <a:prstGeom prst="rect">
            <a:avLst/>
          </a:prstGeom>
          <a:noFill/>
        </p:spPr>
        <p:txBody>
          <a:bodyPr wrap="none" rtlCol="0">
            <a:spAutoFit/>
          </a:bodyPr>
          <a:lstStyle/>
          <a:p>
            <a:endParaRPr lang="nb-NO" dirty="0"/>
          </a:p>
        </p:txBody>
      </p:sp>
      <p:pic>
        <p:nvPicPr>
          <p:cNvPr id="9" name="Bilde 8">
            <a:extLst>
              <a:ext uri="{FF2B5EF4-FFF2-40B4-BE49-F238E27FC236}">
                <a16:creationId xmlns:a16="http://schemas.microsoft.com/office/drawing/2014/main" id="{B1CAD43E-6692-1C46-B1B2-3DE5F464ECC2}"/>
              </a:ext>
            </a:extLst>
          </p:cNvPr>
          <p:cNvPicPr>
            <a:picLocks noChangeAspect="1"/>
          </p:cNvPicPr>
          <p:nvPr/>
        </p:nvPicPr>
        <p:blipFill rotWithShape="1">
          <a:blip r:embed="rId3">
            <a:extLst>
              <a:ext uri="{28A0092B-C50C-407E-A947-70E740481C1C}">
                <a14:useLocalDpi xmlns:a14="http://schemas.microsoft.com/office/drawing/2010/main" val="0"/>
              </a:ext>
            </a:extLst>
          </a:blip>
          <a:srcRect l="25515" r="28997"/>
          <a:stretch/>
        </p:blipFill>
        <p:spPr>
          <a:xfrm>
            <a:off x="623177" y="534496"/>
            <a:ext cx="2664296" cy="3931634"/>
          </a:xfrm>
          <a:prstGeom prst="rect">
            <a:avLst/>
          </a:prstGeom>
        </p:spPr>
      </p:pic>
    </p:spTree>
    <p:extLst>
      <p:ext uri="{BB962C8B-B14F-4D97-AF65-F5344CB8AC3E}">
        <p14:creationId xmlns:p14="http://schemas.microsoft.com/office/powerpoint/2010/main" val="1667259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llipse 14">
            <a:extLst>
              <a:ext uri="{FF2B5EF4-FFF2-40B4-BE49-F238E27FC236}">
                <a16:creationId xmlns:a16="http://schemas.microsoft.com/office/drawing/2014/main" id="{E69CE79A-4928-A440-8B2B-A96E2AD21FD2}"/>
              </a:ext>
            </a:extLst>
          </p:cNvPr>
          <p:cNvSpPr/>
          <p:nvPr/>
        </p:nvSpPr>
        <p:spPr>
          <a:xfrm>
            <a:off x="3563888" y="1972101"/>
            <a:ext cx="2111817" cy="2111817"/>
          </a:xfrm>
          <a:prstGeom prst="ellipse">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b="1" dirty="0" err="1">
                <a:solidFill>
                  <a:schemeClr val="bg1"/>
                </a:solidFill>
                <a:latin typeface="Arial" panose="020B0604020202020204" pitchFamily="34" charset="0"/>
                <a:cs typeface="Arial" panose="020B0604020202020204" pitchFamily="34" charset="0"/>
              </a:rPr>
              <a:t>Attitude</a:t>
            </a:r>
            <a:endParaRPr lang="nb-NO" b="1" dirty="0">
              <a:solidFill>
                <a:schemeClr val="bg1"/>
              </a:solidFill>
              <a:latin typeface="Arial" panose="020B0604020202020204" pitchFamily="34" charset="0"/>
              <a:cs typeface="Arial" panose="020B0604020202020204" pitchFamily="34" charset="0"/>
            </a:endParaRPr>
          </a:p>
        </p:txBody>
      </p:sp>
      <p:sp>
        <p:nvSpPr>
          <p:cNvPr id="16" name="Ellipse 15">
            <a:extLst>
              <a:ext uri="{FF2B5EF4-FFF2-40B4-BE49-F238E27FC236}">
                <a16:creationId xmlns:a16="http://schemas.microsoft.com/office/drawing/2014/main" id="{61CB02C4-4C97-6F43-A0A5-BCD54561A812}"/>
              </a:ext>
            </a:extLst>
          </p:cNvPr>
          <p:cNvSpPr/>
          <p:nvPr/>
        </p:nvSpPr>
        <p:spPr>
          <a:xfrm>
            <a:off x="6636647" y="1972101"/>
            <a:ext cx="2111817" cy="2111817"/>
          </a:xfrm>
          <a:prstGeom prst="ellipse">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b-NO" b="1" dirty="0" err="1">
                <a:solidFill>
                  <a:schemeClr val="bg1"/>
                </a:solidFill>
                <a:latin typeface="Arial" panose="020B0604020202020204" pitchFamily="34" charset="0"/>
                <a:cs typeface="Arial" panose="020B0604020202020204" pitchFamily="34" charset="0"/>
              </a:rPr>
              <a:t>Behaviour</a:t>
            </a:r>
            <a:endParaRPr lang="nb-NO" b="1" dirty="0">
              <a:solidFill>
                <a:schemeClr val="bg1"/>
              </a:solidFill>
              <a:latin typeface="Arial" panose="020B0604020202020204" pitchFamily="34" charset="0"/>
              <a:cs typeface="Arial" panose="020B0604020202020204" pitchFamily="34" charset="0"/>
            </a:endParaRPr>
          </a:p>
        </p:txBody>
      </p:sp>
      <p:sp>
        <p:nvSpPr>
          <p:cNvPr id="4" name="Tittel 1"/>
          <p:cNvSpPr txBox="1">
            <a:spLocks/>
          </p:cNvSpPr>
          <p:nvPr/>
        </p:nvSpPr>
        <p:spPr>
          <a:xfrm>
            <a:off x="589014" y="477919"/>
            <a:ext cx="4199010" cy="844936"/>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altLang="nb-NO" sz="2800" b="1" dirty="0">
                <a:solidFill>
                  <a:srgbClr val="0455A4"/>
                </a:solidFill>
                <a:latin typeface="Arial" panose="020B0604020202020204" pitchFamily="34" charset="0"/>
                <a:cs typeface="Arial" panose="020B0604020202020204" pitchFamily="34" charset="0"/>
              </a:rPr>
              <a:t>Too </a:t>
            </a:r>
            <a:r>
              <a:rPr lang="nb-NO" altLang="nb-NO" sz="2800" b="1" dirty="0" err="1">
                <a:solidFill>
                  <a:srgbClr val="0455A4"/>
                </a:solidFill>
                <a:latin typeface="Arial" panose="020B0604020202020204" pitchFamily="34" charset="0"/>
                <a:cs typeface="Arial" panose="020B0604020202020204" pitchFamily="34" charset="0"/>
              </a:rPr>
              <a:t>much</a:t>
            </a:r>
            <a:r>
              <a:rPr lang="nb-NO" altLang="nb-NO" sz="2800" b="1" dirty="0">
                <a:solidFill>
                  <a:srgbClr val="0455A4"/>
                </a:solidFill>
                <a:latin typeface="Arial" panose="020B0604020202020204" pitchFamily="34" charset="0"/>
                <a:cs typeface="Arial" panose="020B0604020202020204" pitchFamily="34" charset="0"/>
              </a:rPr>
              <a:t> </a:t>
            </a:r>
            <a:r>
              <a:rPr lang="nb-NO" altLang="nb-NO" sz="2800" b="1" dirty="0" err="1">
                <a:solidFill>
                  <a:srgbClr val="0455A4"/>
                </a:solidFill>
                <a:latin typeface="Arial" panose="020B0604020202020204" pitchFamily="34" charset="0"/>
                <a:cs typeface="Arial" panose="020B0604020202020204" pitchFamily="34" charset="0"/>
              </a:rPr>
              <a:t>faith</a:t>
            </a:r>
            <a:r>
              <a:rPr lang="nb-NO" altLang="nb-NO" sz="2800" b="1" dirty="0">
                <a:solidFill>
                  <a:srgbClr val="0455A4"/>
                </a:solidFill>
                <a:latin typeface="Arial" panose="020B0604020202020204" pitchFamily="34" charset="0"/>
                <a:cs typeface="Arial" panose="020B0604020202020204" pitchFamily="34" charset="0"/>
              </a:rPr>
              <a:t> in </a:t>
            </a:r>
            <a:r>
              <a:rPr lang="nb-NO" altLang="nb-NO" sz="2800" b="1" dirty="0" err="1">
                <a:solidFill>
                  <a:srgbClr val="0455A4"/>
                </a:solidFill>
                <a:latin typeface="Arial" panose="020B0604020202020204" pitchFamily="34" charset="0"/>
                <a:cs typeface="Arial" panose="020B0604020202020204" pitchFamily="34" charset="0"/>
              </a:rPr>
              <a:t>our</a:t>
            </a:r>
            <a:r>
              <a:rPr lang="nb-NO" altLang="nb-NO" sz="2800" b="1" dirty="0">
                <a:solidFill>
                  <a:srgbClr val="0455A4"/>
                </a:solidFill>
                <a:latin typeface="Arial" panose="020B0604020202020204" pitchFamily="34" charset="0"/>
                <a:cs typeface="Arial" panose="020B0604020202020204" pitchFamily="34" charset="0"/>
              </a:rPr>
              <a:t> </a:t>
            </a:r>
            <a:r>
              <a:rPr lang="nb-NO" altLang="nb-NO" sz="2800" b="1" dirty="0" err="1">
                <a:solidFill>
                  <a:srgbClr val="0455A4"/>
                </a:solidFill>
                <a:latin typeface="Arial" panose="020B0604020202020204" pitchFamily="34" charset="0"/>
                <a:cs typeface="Arial" panose="020B0604020202020204" pitchFamily="34" charset="0"/>
              </a:rPr>
              <a:t>information</a:t>
            </a:r>
            <a:endParaRPr lang="nb-NO" altLang="nb-NO" sz="2800" b="1" dirty="0">
              <a:solidFill>
                <a:srgbClr val="0455A4"/>
              </a:solidFill>
              <a:latin typeface="Arial" panose="020B0604020202020204" pitchFamily="34" charset="0"/>
              <a:cs typeface="Arial" panose="020B0604020202020204" pitchFamily="34" charset="0"/>
            </a:endParaRPr>
          </a:p>
        </p:txBody>
      </p:sp>
      <p:sp>
        <p:nvSpPr>
          <p:cNvPr id="8" name="Ellipse 7">
            <a:extLst>
              <a:ext uri="{FF2B5EF4-FFF2-40B4-BE49-F238E27FC236}">
                <a16:creationId xmlns:a16="http://schemas.microsoft.com/office/drawing/2014/main" id="{0F73233C-4361-754F-A37E-7C5743ADBA89}"/>
              </a:ext>
            </a:extLst>
          </p:cNvPr>
          <p:cNvSpPr/>
          <p:nvPr/>
        </p:nvSpPr>
        <p:spPr>
          <a:xfrm>
            <a:off x="515967" y="1972101"/>
            <a:ext cx="2111817" cy="2111817"/>
          </a:xfrm>
          <a:prstGeom prst="ellipse">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9" name="Tittel 3">
            <a:extLst>
              <a:ext uri="{FF2B5EF4-FFF2-40B4-BE49-F238E27FC236}">
                <a16:creationId xmlns:a16="http://schemas.microsoft.com/office/drawing/2014/main" id="{0BB97458-30AD-AC49-A79D-C9C5AEC13976}"/>
              </a:ext>
            </a:extLst>
          </p:cNvPr>
          <p:cNvSpPr txBox="1">
            <a:spLocks/>
          </p:cNvSpPr>
          <p:nvPr/>
        </p:nvSpPr>
        <p:spPr>
          <a:xfrm>
            <a:off x="605042" y="2679065"/>
            <a:ext cx="1971934" cy="708985"/>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b-NO" sz="2000" b="1" dirty="0">
                <a:solidFill>
                  <a:schemeClr val="bg1"/>
                </a:solidFill>
                <a:latin typeface="Arial" panose="020B0604020202020204" pitchFamily="34" charset="0"/>
                <a:cs typeface="Arial" panose="020B0604020202020204" pitchFamily="34" charset="0"/>
              </a:rPr>
              <a:t>Information and </a:t>
            </a:r>
            <a:r>
              <a:rPr lang="nb-NO" sz="2000" b="1" dirty="0" err="1">
                <a:solidFill>
                  <a:schemeClr val="bg1"/>
                </a:solidFill>
                <a:latin typeface="Arial" panose="020B0604020202020204" pitchFamily="34" charset="0"/>
                <a:cs typeface="Arial" panose="020B0604020202020204" pitchFamily="34" charset="0"/>
              </a:rPr>
              <a:t>knowledge</a:t>
            </a:r>
            <a:endParaRPr lang="nb-NO" sz="2000" b="1" dirty="0">
              <a:solidFill>
                <a:schemeClr val="bg1"/>
              </a:solidFill>
              <a:latin typeface="Arial" panose="020B0604020202020204" pitchFamily="34" charset="0"/>
              <a:cs typeface="Arial" panose="020B0604020202020204" pitchFamily="34" charset="0"/>
            </a:endParaRPr>
          </a:p>
        </p:txBody>
      </p:sp>
      <p:sp>
        <p:nvSpPr>
          <p:cNvPr id="17" name="Pil ned 16">
            <a:extLst>
              <a:ext uri="{FF2B5EF4-FFF2-40B4-BE49-F238E27FC236}">
                <a16:creationId xmlns:a16="http://schemas.microsoft.com/office/drawing/2014/main" id="{67EE7838-23D1-1246-B3CF-452DFE7E2BF0}"/>
              </a:ext>
            </a:extLst>
          </p:cNvPr>
          <p:cNvSpPr/>
          <p:nvPr/>
        </p:nvSpPr>
        <p:spPr>
          <a:xfrm rot="16200000">
            <a:off x="2748014" y="2736242"/>
            <a:ext cx="720080" cy="612113"/>
          </a:xfrm>
          <a:prstGeom prst="downArrow">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8" name="Pil ned 17">
            <a:extLst>
              <a:ext uri="{FF2B5EF4-FFF2-40B4-BE49-F238E27FC236}">
                <a16:creationId xmlns:a16="http://schemas.microsoft.com/office/drawing/2014/main" id="{A045CFBC-49EA-3948-B926-CC4CE4ACAA45}"/>
              </a:ext>
            </a:extLst>
          </p:cNvPr>
          <p:cNvSpPr/>
          <p:nvPr/>
        </p:nvSpPr>
        <p:spPr>
          <a:xfrm rot="16200000">
            <a:off x="5797159" y="2736243"/>
            <a:ext cx="720080" cy="612113"/>
          </a:xfrm>
          <a:prstGeom prst="downArrow">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9" name="Tittel 3">
            <a:extLst>
              <a:ext uri="{FF2B5EF4-FFF2-40B4-BE49-F238E27FC236}">
                <a16:creationId xmlns:a16="http://schemas.microsoft.com/office/drawing/2014/main" id="{BCB8A422-3CB8-5D4F-8A72-889A9BAD00E6}"/>
              </a:ext>
            </a:extLst>
          </p:cNvPr>
          <p:cNvSpPr txBox="1">
            <a:spLocks/>
          </p:cNvSpPr>
          <p:nvPr/>
        </p:nvSpPr>
        <p:spPr>
          <a:xfrm>
            <a:off x="2848636" y="1847586"/>
            <a:ext cx="654590" cy="708985"/>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b-NO" sz="4800" b="1" dirty="0">
                <a:solidFill>
                  <a:srgbClr val="0455A4"/>
                </a:solidFill>
                <a:latin typeface="Arial" panose="020B0604020202020204" pitchFamily="34" charset="0"/>
                <a:cs typeface="Arial" panose="020B0604020202020204" pitchFamily="34" charset="0"/>
              </a:rPr>
              <a:t>?</a:t>
            </a:r>
          </a:p>
        </p:txBody>
      </p:sp>
      <p:sp>
        <p:nvSpPr>
          <p:cNvPr id="21" name="Tittel 3">
            <a:extLst>
              <a:ext uri="{FF2B5EF4-FFF2-40B4-BE49-F238E27FC236}">
                <a16:creationId xmlns:a16="http://schemas.microsoft.com/office/drawing/2014/main" id="{4031D51E-E927-6B4F-A76A-9E3BE41A18B7}"/>
              </a:ext>
            </a:extLst>
          </p:cNvPr>
          <p:cNvSpPr txBox="1">
            <a:spLocks/>
          </p:cNvSpPr>
          <p:nvPr/>
        </p:nvSpPr>
        <p:spPr>
          <a:xfrm>
            <a:off x="5849012" y="1847586"/>
            <a:ext cx="654590" cy="708985"/>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b-NO" sz="4800" b="1" dirty="0">
                <a:solidFill>
                  <a:srgbClr val="0455A4"/>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93372498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accel="50000" fill="hold" grpId="0" nodeType="clickEffect" p14:presetBounceEnd="50000">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 calcmode="lin" valueType="num" p14:bounceEnd="50000">
                                          <p:cBhvr additive="base">
                                            <p:cTn id="7" dur="1000" fill="hold"/>
                                            <p:tgtEl>
                                              <p:spTgt spid="19">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19">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accel="50000" fill="hold" grpId="0" nodeType="clickEffect" p14:presetBounceEnd="50000">
                                      <p:stCondLst>
                                        <p:cond delay="0"/>
                                      </p:stCondLst>
                                      <p:childTnLst>
                                        <p:set>
                                          <p:cBhvr>
                                            <p:cTn id="12" dur="1" fill="hold">
                                              <p:stCondLst>
                                                <p:cond delay="0"/>
                                              </p:stCondLst>
                                            </p:cTn>
                                            <p:tgtEl>
                                              <p:spTgt spid="21">
                                                <p:txEl>
                                                  <p:pRg st="0" end="0"/>
                                                </p:txEl>
                                              </p:spTgt>
                                            </p:tgtEl>
                                            <p:attrNameLst>
                                              <p:attrName>style.visibility</p:attrName>
                                            </p:attrNameLst>
                                          </p:cBhvr>
                                          <p:to>
                                            <p:strVal val="visible"/>
                                          </p:to>
                                        </p:set>
                                        <p:anim calcmode="lin" valueType="num" p14:bounceEnd="50000">
                                          <p:cBhvr additive="base">
                                            <p:cTn id="13" dur="1000" fill="hold"/>
                                            <p:tgtEl>
                                              <p:spTgt spid="2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14" dur="1000" fill="hold"/>
                                            <p:tgtEl>
                                              <p:spTgt spid="21">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8" presetClass="emph" presetSubtype="0" fill="hold" grpId="0" nodeType="clickEffect">
                                      <p:stCondLst>
                                        <p:cond delay="0"/>
                                      </p:stCondLst>
                                      <p:childTnLst>
                                        <p:animRot by="10800000">
                                          <p:cBhvr>
                                            <p:cTn id="18" dur="500" fill="hold"/>
                                            <p:tgtEl>
                                              <p:spTgt spid="18"/>
                                            </p:tgtEl>
                                            <p:attrNameLst>
                                              <p:attrName>r</p:attrName>
                                            </p:attrNameLst>
                                          </p:cBhvr>
                                        </p:animRot>
                                      </p:childTnLst>
                                    </p:cTn>
                                  </p:par>
                                  <p:par>
                                    <p:cTn id="19" presetID="8" presetClass="emph" presetSubtype="0" fill="hold" grpId="0" nodeType="withEffect">
                                      <p:stCondLst>
                                        <p:cond delay="0"/>
                                      </p:stCondLst>
                                      <p:childTnLst>
                                        <p:animRot by="10800000">
                                          <p:cBhvr>
                                            <p:cTn id="20" dur="5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build="p" bldLvl="5"/>
          <p:bldP spid="21" grpId="0" build="p"/>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accel="50000" fill="hold" grpId="0"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 calcmode="lin" valueType="num">
                                          <p:cBhvr additive="base">
                                            <p:cTn id="7" dur="1000" fill="hold"/>
                                            <p:tgtEl>
                                              <p:spTgt spid="19">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19">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accel="50000" fill="hold" grpId="0" nodeType="clickEffect">
                                      <p:stCondLst>
                                        <p:cond delay="0"/>
                                      </p:stCondLst>
                                      <p:childTnLst>
                                        <p:set>
                                          <p:cBhvr>
                                            <p:cTn id="12" dur="1" fill="hold">
                                              <p:stCondLst>
                                                <p:cond delay="0"/>
                                              </p:stCondLst>
                                            </p:cTn>
                                            <p:tgtEl>
                                              <p:spTgt spid="21">
                                                <p:txEl>
                                                  <p:pRg st="0" end="0"/>
                                                </p:txEl>
                                              </p:spTgt>
                                            </p:tgtEl>
                                            <p:attrNameLst>
                                              <p:attrName>style.visibility</p:attrName>
                                            </p:attrNameLst>
                                          </p:cBhvr>
                                          <p:to>
                                            <p:strVal val="visible"/>
                                          </p:to>
                                        </p:set>
                                        <p:anim calcmode="lin" valueType="num">
                                          <p:cBhvr additive="base">
                                            <p:cTn id="13" dur="100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21">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8" presetClass="emph" presetSubtype="0" fill="hold" grpId="0" nodeType="clickEffect">
                                      <p:stCondLst>
                                        <p:cond delay="0"/>
                                      </p:stCondLst>
                                      <p:childTnLst>
                                        <p:animRot by="10800000">
                                          <p:cBhvr>
                                            <p:cTn id="18" dur="500" fill="hold"/>
                                            <p:tgtEl>
                                              <p:spTgt spid="18"/>
                                            </p:tgtEl>
                                            <p:attrNameLst>
                                              <p:attrName>r</p:attrName>
                                            </p:attrNameLst>
                                          </p:cBhvr>
                                        </p:animRot>
                                      </p:childTnLst>
                                    </p:cTn>
                                  </p:par>
                                  <p:par>
                                    <p:cTn id="19" presetID="8" presetClass="emph" presetSubtype="0" fill="hold" grpId="0" nodeType="withEffect">
                                      <p:stCondLst>
                                        <p:cond delay="0"/>
                                      </p:stCondLst>
                                      <p:childTnLst>
                                        <p:animRot by="10800000">
                                          <p:cBhvr>
                                            <p:cTn id="20" dur="5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build="p" bldLvl="5"/>
          <p:bldP spid="21" grpId="0" build="p"/>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EB78A"/>
        </a:solidFill>
        <a:effectLst/>
      </p:bgPr>
    </p:bg>
    <p:spTree>
      <p:nvGrpSpPr>
        <p:cNvPr id="1" name=""/>
        <p:cNvGrpSpPr/>
        <p:nvPr/>
      </p:nvGrpSpPr>
      <p:grpSpPr>
        <a:xfrm>
          <a:off x="0" y="0"/>
          <a:ext cx="0" cy="0"/>
          <a:chOff x="0" y="0"/>
          <a:chExt cx="0" cy="0"/>
        </a:xfrm>
      </p:grpSpPr>
      <p:pic>
        <p:nvPicPr>
          <p:cNvPr id="8" name="Bilde 7">
            <a:extLst>
              <a:ext uri="{FF2B5EF4-FFF2-40B4-BE49-F238E27FC236}">
                <a16:creationId xmlns:a16="http://schemas.microsoft.com/office/drawing/2014/main" id="{0150BEBA-06FD-484C-BD68-E824B89ABD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65739" y="3516715"/>
            <a:ext cx="952171" cy="921715"/>
          </a:xfrm>
          <a:prstGeom prst="rect">
            <a:avLst/>
          </a:prstGeom>
        </p:spPr>
      </p:pic>
      <p:pic>
        <p:nvPicPr>
          <p:cNvPr id="6" name="Bilde 5">
            <a:extLst>
              <a:ext uri="{FF2B5EF4-FFF2-40B4-BE49-F238E27FC236}">
                <a16:creationId xmlns:a16="http://schemas.microsoft.com/office/drawing/2014/main" id="{54F09ADD-26FE-004A-A271-F7D816BCED9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03071" y="493040"/>
            <a:ext cx="4379019" cy="4238950"/>
          </a:xfrm>
          <a:prstGeom prst="rect">
            <a:avLst/>
          </a:prstGeom>
        </p:spPr>
      </p:pic>
      <p:sp>
        <p:nvSpPr>
          <p:cNvPr id="17" name="Pil opp 16">
            <a:extLst>
              <a:ext uri="{FF2B5EF4-FFF2-40B4-BE49-F238E27FC236}">
                <a16:creationId xmlns:a16="http://schemas.microsoft.com/office/drawing/2014/main" id="{8509B8F6-DEAD-B34F-8E92-B473E5FFB5B0}"/>
              </a:ext>
            </a:extLst>
          </p:cNvPr>
          <p:cNvSpPr/>
          <p:nvPr/>
        </p:nvSpPr>
        <p:spPr>
          <a:xfrm rot="4226324">
            <a:off x="2579548" y="3341489"/>
            <a:ext cx="432048" cy="648072"/>
          </a:xfrm>
          <a:prstGeom prst="upArrow">
            <a:avLst/>
          </a:prstGeom>
          <a:solidFill>
            <a:srgbClr val="CFE9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993353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ittel 3">
            <a:extLst>
              <a:ext uri="{FF2B5EF4-FFF2-40B4-BE49-F238E27FC236}">
                <a16:creationId xmlns:a16="http://schemas.microsoft.com/office/drawing/2014/main" id="{933A7851-9DE1-BC4D-8125-9E75B5469AB6}"/>
              </a:ext>
            </a:extLst>
          </p:cNvPr>
          <p:cNvSpPr txBox="1">
            <a:spLocks/>
          </p:cNvSpPr>
          <p:nvPr/>
        </p:nvSpPr>
        <p:spPr>
          <a:xfrm>
            <a:off x="590549" y="200022"/>
            <a:ext cx="3549403" cy="1000132"/>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2800" b="1" dirty="0">
                <a:solidFill>
                  <a:srgbClr val="0455A4"/>
                </a:solidFill>
                <a:latin typeface="Arial" panose="020B0604020202020204" pitchFamily="34" charset="0"/>
                <a:cs typeface="Arial" panose="020B0604020202020204" pitchFamily="34" charset="0"/>
              </a:rPr>
              <a:t>The </a:t>
            </a:r>
            <a:r>
              <a:rPr lang="nb-NO" sz="2800" b="1" dirty="0" err="1">
                <a:solidFill>
                  <a:srgbClr val="0455A4"/>
                </a:solidFill>
                <a:latin typeface="Arial" panose="020B0604020202020204" pitchFamily="34" charset="0"/>
                <a:cs typeface="Arial" panose="020B0604020202020204" pitchFamily="34" charset="0"/>
              </a:rPr>
              <a:t>communication</a:t>
            </a:r>
            <a:endParaRPr lang="nb-NO" sz="2800" b="1" dirty="0">
              <a:solidFill>
                <a:srgbClr val="0455A4"/>
              </a:solidFill>
              <a:latin typeface="Arial" panose="020B0604020202020204" pitchFamily="34" charset="0"/>
              <a:cs typeface="Arial" panose="020B0604020202020204" pitchFamily="34" charset="0"/>
            </a:endParaRPr>
          </a:p>
          <a:p>
            <a:pPr algn="l"/>
            <a:r>
              <a:rPr lang="nb-NO" sz="2800" b="1" dirty="0">
                <a:solidFill>
                  <a:srgbClr val="0455A4"/>
                </a:solidFill>
                <a:latin typeface="Arial" panose="020B0604020202020204" pitchFamily="34" charset="0"/>
                <a:cs typeface="Arial" panose="020B0604020202020204" pitchFamily="34" charset="0"/>
              </a:rPr>
              <a:t>ladder</a:t>
            </a:r>
          </a:p>
        </p:txBody>
      </p:sp>
      <p:sp>
        <p:nvSpPr>
          <p:cNvPr id="44" name="Rektangel 43">
            <a:extLst>
              <a:ext uri="{FF2B5EF4-FFF2-40B4-BE49-F238E27FC236}">
                <a16:creationId xmlns:a16="http://schemas.microsoft.com/office/drawing/2014/main" id="{7B4A6B19-3BCC-5F4D-A04F-7080AF2F2869}"/>
              </a:ext>
            </a:extLst>
          </p:cNvPr>
          <p:cNvSpPr/>
          <p:nvPr/>
        </p:nvSpPr>
        <p:spPr>
          <a:xfrm>
            <a:off x="864495" y="3171036"/>
            <a:ext cx="1854769" cy="1355060"/>
          </a:xfrm>
          <a:prstGeom prst="rect">
            <a:avLst/>
          </a:prstGeom>
          <a:solidFill>
            <a:srgbClr val="108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5" name="Rektangel 44">
            <a:extLst>
              <a:ext uri="{FF2B5EF4-FFF2-40B4-BE49-F238E27FC236}">
                <a16:creationId xmlns:a16="http://schemas.microsoft.com/office/drawing/2014/main" id="{38C26FB8-E9C9-F848-8C31-90D08A70F425}"/>
              </a:ext>
            </a:extLst>
          </p:cNvPr>
          <p:cNvSpPr/>
          <p:nvPr/>
        </p:nvSpPr>
        <p:spPr>
          <a:xfrm>
            <a:off x="2719264" y="2459875"/>
            <a:ext cx="1854769" cy="2066220"/>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46" name="Rektangel 45">
            <a:extLst>
              <a:ext uri="{FF2B5EF4-FFF2-40B4-BE49-F238E27FC236}">
                <a16:creationId xmlns:a16="http://schemas.microsoft.com/office/drawing/2014/main" id="{14017548-06F6-2A49-B0C5-1BB65D501FFB}"/>
              </a:ext>
            </a:extLst>
          </p:cNvPr>
          <p:cNvSpPr/>
          <p:nvPr/>
        </p:nvSpPr>
        <p:spPr>
          <a:xfrm>
            <a:off x="4569967" y="1748715"/>
            <a:ext cx="1854769" cy="2777380"/>
          </a:xfrm>
          <a:prstGeom prst="rect">
            <a:avLst/>
          </a:prstGeom>
          <a:solidFill>
            <a:srgbClr val="1FBE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7" name="Rektangel 46">
            <a:extLst>
              <a:ext uri="{FF2B5EF4-FFF2-40B4-BE49-F238E27FC236}">
                <a16:creationId xmlns:a16="http://schemas.microsoft.com/office/drawing/2014/main" id="{A2292306-67C6-7F4E-89B5-7A63189CB580}"/>
              </a:ext>
            </a:extLst>
          </p:cNvPr>
          <p:cNvSpPr/>
          <p:nvPr/>
        </p:nvSpPr>
        <p:spPr>
          <a:xfrm>
            <a:off x="6424735" y="1037555"/>
            <a:ext cx="1854769" cy="3488540"/>
          </a:xfrm>
          <a:prstGeom prst="rect">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48" name="Plassholder for innhold 2">
            <a:extLst>
              <a:ext uri="{FF2B5EF4-FFF2-40B4-BE49-F238E27FC236}">
                <a16:creationId xmlns:a16="http://schemas.microsoft.com/office/drawing/2014/main" id="{00FEF269-5EB3-E74C-BA91-518C79106357}"/>
              </a:ext>
            </a:extLst>
          </p:cNvPr>
          <p:cNvSpPr>
            <a:spLocks noGrp="1"/>
          </p:cNvSpPr>
          <p:nvPr>
            <p:ph idx="1"/>
          </p:nvPr>
        </p:nvSpPr>
        <p:spPr>
          <a:xfrm>
            <a:off x="1051888" y="3226736"/>
            <a:ext cx="2512000" cy="1452000"/>
          </a:xfrm>
        </p:spPr>
        <p:txBody>
          <a:bodyPr lIns="0" rIns="0">
            <a:noAutofit/>
          </a:bodyPr>
          <a:lstStyle/>
          <a:p>
            <a:pPr marL="0" indent="0">
              <a:buNone/>
            </a:pPr>
            <a:r>
              <a:rPr lang="nb-NO" sz="1200" b="1" dirty="0">
                <a:solidFill>
                  <a:schemeClr val="bg1"/>
                </a:solidFill>
                <a:latin typeface="Arial" panose="020B0604020202020204" pitchFamily="34" charset="0"/>
                <a:cs typeface="Arial" panose="020B0604020202020204" pitchFamily="34" charset="0"/>
              </a:rPr>
              <a:t>GOALS AND </a:t>
            </a:r>
            <a:br>
              <a:rPr lang="nb-NO" sz="1200" b="1" dirty="0">
                <a:solidFill>
                  <a:schemeClr val="bg1"/>
                </a:solidFill>
                <a:latin typeface="Arial" panose="020B0604020202020204" pitchFamily="34" charset="0"/>
                <a:cs typeface="Arial" panose="020B0604020202020204" pitchFamily="34" charset="0"/>
              </a:rPr>
            </a:br>
            <a:r>
              <a:rPr lang="nb-NO" sz="1200" b="1" dirty="0">
                <a:solidFill>
                  <a:schemeClr val="bg1"/>
                </a:solidFill>
                <a:latin typeface="Arial" panose="020B0604020202020204" pitchFamily="34" charset="0"/>
                <a:cs typeface="Arial" panose="020B0604020202020204" pitchFamily="34" charset="0"/>
              </a:rPr>
              <a:t>PURPOSE</a:t>
            </a:r>
          </a:p>
          <a:p>
            <a:pPr marL="180000" indent="-180000"/>
            <a:r>
              <a:rPr lang="nb-NO" sz="1200" dirty="0" err="1">
                <a:solidFill>
                  <a:schemeClr val="bg1"/>
                </a:solidFill>
                <a:latin typeface="Arial" panose="020B0604020202020204" pitchFamily="34" charset="0"/>
                <a:cs typeface="Arial" panose="020B0604020202020204" pitchFamily="34" charset="0"/>
              </a:rPr>
              <a:t>What</a:t>
            </a:r>
            <a:r>
              <a:rPr lang="nb-NO" sz="1200" dirty="0">
                <a:solidFill>
                  <a:schemeClr val="bg1"/>
                </a:solidFill>
                <a:latin typeface="Arial" panose="020B0604020202020204" pitchFamily="34" charset="0"/>
                <a:cs typeface="Arial" panose="020B0604020202020204" pitchFamily="34" charset="0"/>
              </a:rPr>
              <a:t> do </a:t>
            </a:r>
            <a:r>
              <a:rPr lang="nb-NO" sz="1200" dirty="0" err="1">
                <a:solidFill>
                  <a:schemeClr val="bg1"/>
                </a:solidFill>
                <a:latin typeface="Arial" panose="020B0604020202020204" pitchFamily="34" charset="0"/>
                <a:cs typeface="Arial" panose="020B0604020202020204" pitchFamily="34" charset="0"/>
              </a:rPr>
              <a:t>we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want</a:t>
            </a:r>
            <a:r>
              <a:rPr lang="nb-NO" sz="1200" dirty="0">
                <a:solidFill>
                  <a:schemeClr val="bg1"/>
                </a:solidFill>
                <a:latin typeface="Arial" panose="020B0604020202020204" pitchFamily="34" charset="0"/>
                <a:cs typeface="Arial" panose="020B0604020202020204" pitchFamily="34" charset="0"/>
              </a:rPr>
              <a:t>?</a:t>
            </a:r>
          </a:p>
        </p:txBody>
      </p:sp>
      <p:sp>
        <p:nvSpPr>
          <p:cNvPr id="49" name="TekstSylinder 48">
            <a:extLst>
              <a:ext uri="{FF2B5EF4-FFF2-40B4-BE49-F238E27FC236}">
                <a16:creationId xmlns:a16="http://schemas.microsoft.com/office/drawing/2014/main" id="{AFC096ED-9F20-F54C-9846-2EEF212BC7EA}"/>
              </a:ext>
            </a:extLst>
          </p:cNvPr>
          <p:cNvSpPr txBox="1"/>
          <p:nvPr/>
        </p:nvSpPr>
        <p:spPr>
          <a:xfrm>
            <a:off x="1067445" y="2798585"/>
            <a:ext cx="1452575" cy="369332"/>
          </a:xfrm>
          <a:prstGeom prst="rect">
            <a:avLst/>
          </a:prstGeom>
          <a:noFill/>
        </p:spPr>
        <p:txBody>
          <a:bodyPr wrap="square" lIns="0" rtlCol="0">
            <a:spAutoFit/>
          </a:bodyPr>
          <a:lstStyle/>
          <a:p>
            <a:pPr algn="ctr"/>
            <a:r>
              <a:rPr lang="nb-NO" b="1" dirty="0" err="1">
                <a:solidFill>
                  <a:srgbClr val="108FCA"/>
                </a:solidFill>
                <a:latin typeface="Arial" panose="020B0604020202020204" pitchFamily="34" charset="0"/>
                <a:cs typeface="Arial" panose="020B0604020202020204" pitchFamily="34" charset="0"/>
              </a:rPr>
              <a:t>Why</a:t>
            </a:r>
            <a:r>
              <a:rPr lang="nb-NO" b="1" dirty="0">
                <a:solidFill>
                  <a:srgbClr val="108FCA"/>
                </a:solidFill>
                <a:latin typeface="Arial" panose="020B0604020202020204" pitchFamily="34" charset="0"/>
                <a:cs typeface="Arial" panose="020B0604020202020204" pitchFamily="34" charset="0"/>
              </a:rPr>
              <a:t>?</a:t>
            </a:r>
          </a:p>
        </p:txBody>
      </p:sp>
      <p:sp>
        <p:nvSpPr>
          <p:cNvPr id="50" name="TekstSylinder 49">
            <a:extLst>
              <a:ext uri="{FF2B5EF4-FFF2-40B4-BE49-F238E27FC236}">
                <a16:creationId xmlns:a16="http://schemas.microsoft.com/office/drawing/2014/main" id="{8EFF7219-11C9-054C-BC74-A209AE0443CF}"/>
              </a:ext>
            </a:extLst>
          </p:cNvPr>
          <p:cNvSpPr txBox="1"/>
          <p:nvPr/>
        </p:nvSpPr>
        <p:spPr>
          <a:xfrm>
            <a:off x="2987824" y="2036375"/>
            <a:ext cx="1452575" cy="369332"/>
          </a:xfrm>
          <a:prstGeom prst="rect">
            <a:avLst/>
          </a:prstGeom>
          <a:noFill/>
        </p:spPr>
        <p:txBody>
          <a:bodyPr wrap="square" lIns="0" rtlCol="0">
            <a:spAutoFit/>
          </a:bodyPr>
          <a:lstStyle/>
          <a:p>
            <a:pPr algn="ctr"/>
            <a:r>
              <a:rPr lang="nb-NO" b="1" dirty="0">
                <a:solidFill>
                  <a:srgbClr val="1EB78A"/>
                </a:solidFill>
                <a:latin typeface="Arial" panose="020B0604020202020204" pitchFamily="34" charset="0"/>
                <a:cs typeface="Arial" panose="020B0604020202020204" pitchFamily="34" charset="0"/>
              </a:rPr>
              <a:t>Who?</a:t>
            </a:r>
          </a:p>
        </p:txBody>
      </p:sp>
      <p:sp>
        <p:nvSpPr>
          <p:cNvPr id="51" name="TekstSylinder 50">
            <a:extLst>
              <a:ext uri="{FF2B5EF4-FFF2-40B4-BE49-F238E27FC236}">
                <a16:creationId xmlns:a16="http://schemas.microsoft.com/office/drawing/2014/main" id="{96A0859C-4DA2-D24A-B099-09B7FA2C9D6E}"/>
              </a:ext>
            </a:extLst>
          </p:cNvPr>
          <p:cNvSpPr txBox="1"/>
          <p:nvPr/>
        </p:nvSpPr>
        <p:spPr>
          <a:xfrm>
            <a:off x="4769358" y="1341025"/>
            <a:ext cx="1452575" cy="369332"/>
          </a:xfrm>
          <a:prstGeom prst="rect">
            <a:avLst/>
          </a:prstGeom>
          <a:noFill/>
        </p:spPr>
        <p:txBody>
          <a:bodyPr wrap="square" lIns="0" rtlCol="0">
            <a:spAutoFit/>
          </a:bodyPr>
          <a:lstStyle/>
          <a:p>
            <a:pPr algn="ctr"/>
            <a:r>
              <a:rPr lang="nb-NO" b="1" dirty="0" err="1">
                <a:solidFill>
                  <a:srgbClr val="1FBED0"/>
                </a:solidFill>
                <a:latin typeface="Arial" panose="020B0604020202020204" pitchFamily="34" charset="0"/>
                <a:cs typeface="Arial" panose="020B0604020202020204" pitchFamily="34" charset="0"/>
              </a:rPr>
              <a:t>What</a:t>
            </a:r>
            <a:r>
              <a:rPr lang="nb-NO" b="1" dirty="0">
                <a:solidFill>
                  <a:srgbClr val="1FBED0"/>
                </a:solidFill>
                <a:latin typeface="Arial" panose="020B0604020202020204" pitchFamily="34" charset="0"/>
                <a:cs typeface="Arial" panose="020B0604020202020204" pitchFamily="34" charset="0"/>
              </a:rPr>
              <a:t>?</a:t>
            </a:r>
          </a:p>
        </p:txBody>
      </p:sp>
      <p:sp>
        <p:nvSpPr>
          <p:cNvPr id="52" name="Plassholder for innhold 2">
            <a:extLst>
              <a:ext uri="{FF2B5EF4-FFF2-40B4-BE49-F238E27FC236}">
                <a16:creationId xmlns:a16="http://schemas.microsoft.com/office/drawing/2014/main" id="{6CBCD31B-B3E5-E942-A2C2-05BF7A434D57}"/>
              </a:ext>
            </a:extLst>
          </p:cNvPr>
          <p:cNvSpPr txBox="1">
            <a:spLocks/>
          </p:cNvSpPr>
          <p:nvPr/>
        </p:nvSpPr>
        <p:spPr>
          <a:xfrm>
            <a:off x="2915816" y="2617104"/>
            <a:ext cx="1651658" cy="1181485"/>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TARGET GROUPS</a:t>
            </a:r>
            <a:endParaRPr lang="nb-NO" sz="1200" dirty="0">
              <a:solidFill>
                <a:schemeClr val="bg1"/>
              </a:solidFill>
              <a:latin typeface="Arial" panose="020B0604020202020204" pitchFamily="34" charset="0"/>
              <a:cs typeface="Arial" panose="020B0604020202020204" pitchFamily="34" charset="0"/>
            </a:endParaRPr>
          </a:p>
          <a:p>
            <a:pPr marL="180000" indent="-180000"/>
            <a:r>
              <a:rPr lang="nb-NO" sz="1200" dirty="0" err="1">
                <a:solidFill>
                  <a:schemeClr val="bg1"/>
                </a:solidFill>
                <a:latin typeface="Arial" panose="020B0604020202020204" pitchFamily="34" charset="0"/>
                <a:cs typeface="Arial" panose="020B0604020202020204" pitchFamily="34" charset="0"/>
              </a:rPr>
              <a:t>Characteristics</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Situations</a:t>
            </a:r>
            <a:r>
              <a:rPr lang="nb-NO" sz="1200" dirty="0">
                <a:solidFill>
                  <a:schemeClr val="bg1"/>
                </a:solidFill>
                <a:latin typeface="Arial" panose="020B0604020202020204" pitchFamily="34" charset="0"/>
                <a:cs typeface="Arial" panose="020B0604020202020204" pitchFamily="34" charset="0"/>
              </a:rPr>
              <a:t>?</a:t>
            </a: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53" name="Plassholder for innhold 2">
            <a:extLst>
              <a:ext uri="{FF2B5EF4-FFF2-40B4-BE49-F238E27FC236}">
                <a16:creationId xmlns:a16="http://schemas.microsoft.com/office/drawing/2014/main" id="{74F0A19B-6A1D-FB4F-BACE-77FF57039DE5}"/>
              </a:ext>
            </a:extLst>
          </p:cNvPr>
          <p:cNvSpPr txBox="1">
            <a:spLocks/>
          </p:cNvSpPr>
          <p:nvPr/>
        </p:nvSpPr>
        <p:spPr>
          <a:xfrm>
            <a:off x="4773277" y="1901651"/>
            <a:ext cx="1517825" cy="1296144"/>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CONTENT</a:t>
            </a:r>
          </a:p>
          <a:p>
            <a:pPr marL="180000" indent="-180000"/>
            <a:r>
              <a:rPr lang="nb-NO" sz="1200" dirty="0">
                <a:solidFill>
                  <a:schemeClr val="bg1"/>
                </a:solidFill>
                <a:latin typeface="Arial" panose="020B0604020202020204" pitchFamily="34" charset="0"/>
                <a:cs typeface="Arial" panose="020B0604020202020204" pitchFamily="34" charset="0"/>
              </a:rPr>
              <a:t>Message?</a:t>
            </a:r>
          </a:p>
          <a:p>
            <a:pPr marL="180000" indent="-180000"/>
            <a:r>
              <a:rPr lang="nb-NO" sz="1200" dirty="0">
                <a:solidFill>
                  <a:schemeClr val="bg1"/>
                </a:solidFill>
                <a:latin typeface="Arial" panose="020B0604020202020204" pitchFamily="34" charset="0"/>
                <a:cs typeface="Arial" panose="020B0604020202020204" pitchFamily="34" charset="0"/>
              </a:rPr>
              <a:t>Arguments?</a:t>
            </a:r>
          </a:p>
          <a:p>
            <a:pPr marL="180000" indent="-180000"/>
            <a:r>
              <a:rPr lang="nb-NO" sz="1200" dirty="0" err="1">
                <a:solidFill>
                  <a:schemeClr val="bg1"/>
                </a:solidFill>
                <a:latin typeface="Arial" panose="020B0604020202020204" pitchFamily="34" charset="0"/>
                <a:cs typeface="Arial" panose="020B0604020202020204" pitchFamily="34" charset="0"/>
              </a:rPr>
              <a:t>Usefulness</a:t>
            </a:r>
            <a:r>
              <a:rPr lang="nb-NO" sz="1200" dirty="0">
                <a:solidFill>
                  <a:schemeClr val="bg1"/>
                </a:solidFill>
                <a:latin typeface="Arial" panose="020B0604020202020204" pitchFamily="34" charset="0"/>
                <a:cs typeface="Arial" panose="020B0604020202020204" pitchFamily="34" charset="0"/>
              </a:rPr>
              <a:t> to target </a:t>
            </a:r>
            <a:r>
              <a:rPr lang="nb-NO" sz="1200" dirty="0" err="1">
                <a:solidFill>
                  <a:schemeClr val="bg1"/>
                </a:solidFill>
                <a:latin typeface="Arial" panose="020B0604020202020204" pitchFamily="34" charset="0"/>
                <a:cs typeface="Arial" panose="020B0604020202020204" pitchFamily="34" charset="0"/>
              </a:rPr>
              <a:t>group</a:t>
            </a:r>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54" name="Plassholder for innhold 2">
            <a:extLst>
              <a:ext uri="{FF2B5EF4-FFF2-40B4-BE49-F238E27FC236}">
                <a16:creationId xmlns:a16="http://schemas.microsoft.com/office/drawing/2014/main" id="{0CDD0737-DBB1-3244-A661-409D52A9A34D}"/>
              </a:ext>
            </a:extLst>
          </p:cNvPr>
          <p:cNvSpPr txBox="1">
            <a:spLocks/>
          </p:cNvSpPr>
          <p:nvPr/>
        </p:nvSpPr>
        <p:spPr>
          <a:xfrm>
            <a:off x="6592750" y="1204668"/>
            <a:ext cx="1651658" cy="1489071"/>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METHODS</a:t>
            </a:r>
          </a:p>
          <a:p>
            <a:pPr marL="180000" indent="-180000"/>
            <a:r>
              <a:rPr lang="nb-NO" sz="1200" dirty="0">
                <a:solidFill>
                  <a:schemeClr val="bg1"/>
                </a:solidFill>
                <a:latin typeface="Arial" panose="020B0604020202020204" pitchFamily="34" charset="0"/>
                <a:cs typeface="Arial" panose="020B0604020202020204" pitchFamily="34" charset="0"/>
              </a:rPr>
              <a:t>Media?</a:t>
            </a:r>
          </a:p>
          <a:p>
            <a:pPr marL="180000" indent="-180000"/>
            <a:r>
              <a:rPr lang="nb-NO" sz="1200" dirty="0">
                <a:solidFill>
                  <a:schemeClr val="bg1"/>
                </a:solidFill>
                <a:latin typeface="Arial" panose="020B0604020202020204" pitchFamily="34" charset="0"/>
                <a:cs typeface="Arial" panose="020B0604020202020204" pitchFamily="34" charset="0"/>
              </a:rPr>
              <a:t>Channels?</a:t>
            </a:r>
          </a:p>
          <a:p>
            <a:pPr marL="180000" indent="-180000"/>
            <a:r>
              <a:rPr lang="nb-NO" sz="1200" dirty="0">
                <a:solidFill>
                  <a:schemeClr val="bg1"/>
                </a:solidFill>
                <a:latin typeface="Arial" panose="020B0604020202020204" pitchFamily="34" charset="0"/>
                <a:cs typeface="Arial" panose="020B0604020202020204" pitchFamily="34" charset="0"/>
              </a:rPr>
              <a:t>Tools?</a:t>
            </a: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55" name="TekstSylinder 54">
            <a:extLst>
              <a:ext uri="{FF2B5EF4-FFF2-40B4-BE49-F238E27FC236}">
                <a16:creationId xmlns:a16="http://schemas.microsoft.com/office/drawing/2014/main" id="{C589CDD9-2F53-0743-96E7-C35F11D2FFA7}"/>
              </a:ext>
            </a:extLst>
          </p:cNvPr>
          <p:cNvSpPr txBox="1"/>
          <p:nvPr/>
        </p:nvSpPr>
        <p:spPr>
          <a:xfrm>
            <a:off x="3826123" y="4550623"/>
            <a:ext cx="1452575" cy="369332"/>
          </a:xfrm>
          <a:prstGeom prst="rect">
            <a:avLst/>
          </a:prstGeom>
          <a:noFill/>
        </p:spPr>
        <p:txBody>
          <a:bodyPr wrap="square" lIns="0" rtlCol="0">
            <a:spAutoFit/>
          </a:bodyPr>
          <a:lstStyle/>
          <a:p>
            <a:pPr algn="ctr"/>
            <a:r>
              <a:rPr lang="nb-NO" b="1" dirty="0">
                <a:solidFill>
                  <a:srgbClr val="0455A4"/>
                </a:solidFill>
                <a:latin typeface="Arial" panose="020B0604020202020204" pitchFamily="34" charset="0"/>
                <a:cs typeface="Arial" panose="020B0604020202020204" pitchFamily="34" charset="0"/>
              </a:rPr>
              <a:t>Evaluation</a:t>
            </a:r>
          </a:p>
        </p:txBody>
      </p:sp>
      <p:cxnSp>
        <p:nvCxnSpPr>
          <p:cNvPr id="56" name="Rett pil 55">
            <a:extLst>
              <a:ext uri="{FF2B5EF4-FFF2-40B4-BE49-F238E27FC236}">
                <a16:creationId xmlns:a16="http://schemas.microsoft.com/office/drawing/2014/main" id="{9A4A0BEE-CE44-8144-970D-8077F5494369}"/>
              </a:ext>
            </a:extLst>
          </p:cNvPr>
          <p:cNvCxnSpPr>
            <a:cxnSpLocks/>
          </p:cNvCxnSpPr>
          <p:nvPr/>
        </p:nvCxnSpPr>
        <p:spPr>
          <a:xfrm>
            <a:off x="5436096" y="4735289"/>
            <a:ext cx="2503588"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cxnSp>
        <p:nvCxnSpPr>
          <p:cNvPr id="57" name="Rett pil 56">
            <a:extLst>
              <a:ext uri="{FF2B5EF4-FFF2-40B4-BE49-F238E27FC236}">
                <a16:creationId xmlns:a16="http://schemas.microsoft.com/office/drawing/2014/main" id="{8ECCB512-E80C-0B47-86C0-6A07325CE016}"/>
              </a:ext>
            </a:extLst>
          </p:cNvPr>
          <p:cNvCxnSpPr>
            <a:cxnSpLocks/>
          </p:cNvCxnSpPr>
          <p:nvPr/>
        </p:nvCxnSpPr>
        <p:spPr>
          <a:xfrm flipH="1">
            <a:off x="1144765" y="4735289"/>
            <a:ext cx="2326245"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sp>
        <p:nvSpPr>
          <p:cNvPr id="58" name="Pil ned 57">
            <a:extLst>
              <a:ext uri="{FF2B5EF4-FFF2-40B4-BE49-F238E27FC236}">
                <a16:creationId xmlns:a16="http://schemas.microsoft.com/office/drawing/2014/main" id="{EA90F5E9-0E77-E84C-A8C7-1739B4441818}"/>
              </a:ext>
            </a:extLst>
          </p:cNvPr>
          <p:cNvSpPr/>
          <p:nvPr/>
        </p:nvSpPr>
        <p:spPr>
          <a:xfrm>
            <a:off x="3401793" y="1669653"/>
            <a:ext cx="443423" cy="366721"/>
          </a:xfrm>
          <a:prstGeom prst="downArrow">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59" name="TekstSylinder 58">
            <a:extLst>
              <a:ext uri="{FF2B5EF4-FFF2-40B4-BE49-F238E27FC236}">
                <a16:creationId xmlns:a16="http://schemas.microsoft.com/office/drawing/2014/main" id="{4795488B-FAFE-144E-BF36-7F6B748F4B51}"/>
              </a:ext>
            </a:extLst>
          </p:cNvPr>
          <p:cNvSpPr txBox="1"/>
          <p:nvPr/>
        </p:nvSpPr>
        <p:spPr>
          <a:xfrm>
            <a:off x="6625831" y="633736"/>
            <a:ext cx="1452575" cy="369332"/>
          </a:xfrm>
          <a:prstGeom prst="rect">
            <a:avLst/>
          </a:prstGeom>
          <a:noFill/>
        </p:spPr>
        <p:txBody>
          <a:bodyPr wrap="square" lIns="0" rtlCol="0">
            <a:spAutoFit/>
          </a:bodyPr>
          <a:lstStyle/>
          <a:p>
            <a:pPr algn="ctr"/>
            <a:r>
              <a:rPr lang="nb-NO" b="1" dirty="0">
                <a:solidFill>
                  <a:srgbClr val="0455A4"/>
                </a:solidFill>
                <a:latin typeface="Arial" panose="020B0604020202020204" pitchFamily="34" charset="0"/>
                <a:cs typeface="Arial" panose="020B0604020202020204" pitchFamily="34" charset="0"/>
              </a:rPr>
              <a:t>How?</a:t>
            </a:r>
          </a:p>
        </p:txBody>
      </p:sp>
      <p:sp>
        <p:nvSpPr>
          <p:cNvPr id="60" name="TekstSylinder 59">
            <a:extLst>
              <a:ext uri="{FF2B5EF4-FFF2-40B4-BE49-F238E27FC236}">
                <a16:creationId xmlns:a16="http://schemas.microsoft.com/office/drawing/2014/main" id="{64DF4352-D934-824E-B5CB-43B5D93B6CEB}"/>
              </a:ext>
            </a:extLst>
          </p:cNvPr>
          <p:cNvSpPr txBox="1"/>
          <p:nvPr/>
        </p:nvSpPr>
        <p:spPr>
          <a:xfrm>
            <a:off x="3826123" y="4847803"/>
            <a:ext cx="1452575" cy="276999"/>
          </a:xfrm>
          <a:prstGeom prst="rect">
            <a:avLst/>
          </a:prstGeom>
          <a:noFill/>
        </p:spPr>
        <p:txBody>
          <a:bodyPr wrap="square" lIns="0" rtlCol="0">
            <a:spAutoFit/>
          </a:bodyPr>
          <a:lstStyle/>
          <a:p>
            <a:pPr algn="ctr"/>
            <a:r>
              <a:rPr lang="nb-NO" sz="1200" dirty="0" err="1">
                <a:solidFill>
                  <a:srgbClr val="0455A4"/>
                </a:solidFill>
                <a:latin typeface="Arial" panose="020B0604020202020204" pitchFamily="34" charset="0"/>
                <a:cs typeface="Arial" panose="020B0604020202020204" pitchFamily="34" charset="0"/>
              </a:rPr>
              <a:t>When</a:t>
            </a:r>
            <a:r>
              <a:rPr lang="nb-NO" sz="1200" dirty="0">
                <a:solidFill>
                  <a:srgbClr val="0455A4"/>
                </a:solidFill>
                <a:latin typeface="Arial" panose="020B0604020202020204" pitchFamily="34" charset="0"/>
                <a:cs typeface="Arial" panose="020B0604020202020204" pitchFamily="34" charset="0"/>
              </a:rPr>
              <a:t> and </a:t>
            </a:r>
            <a:r>
              <a:rPr lang="nb-NO" sz="1200" dirty="0" err="1">
                <a:solidFill>
                  <a:srgbClr val="0455A4"/>
                </a:solidFill>
                <a:latin typeface="Arial" panose="020B0604020202020204" pitchFamily="34" charset="0"/>
                <a:cs typeface="Arial" panose="020B0604020202020204" pitchFamily="34" charset="0"/>
              </a:rPr>
              <a:t>how</a:t>
            </a:r>
            <a:r>
              <a:rPr lang="nb-NO" sz="1200" dirty="0">
                <a:solidFill>
                  <a:srgbClr val="0455A4"/>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36514675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14:presetBounceEnd="50000">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14:bounceEnd="50000">
                                          <p:cBhvr additive="base">
                                            <p:cTn id="7" dur="1000" fill="hold"/>
                                            <p:tgtEl>
                                              <p:spTgt spid="58"/>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5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1000" fill="hold"/>
                                            <p:tgtEl>
                                              <p:spTgt spid="58"/>
                                            </p:tgtEl>
                                            <p:attrNameLst>
                                              <p:attrName>ppt_x</p:attrName>
                                            </p:attrNameLst>
                                          </p:cBhvr>
                                          <p:tavLst>
                                            <p:tav tm="0">
                                              <p:val>
                                                <p:strVal val="#ppt_x"/>
                                              </p:val>
                                            </p:tav>
                                            <p:tav tm="100000">
                                              <p:val>
                                                <p:strVal val="#ppt_x"/>
                                              </p:val>
                                            </p:tav>
                                          </p:tavLst>
                                        </p:anim>
                                        <p:anim calcmode="lin" valueType="num">
                                          <p:cBhvr additive="base">
                                            <p:cTn id="8" dur="1000" fill="hold"/>
                                            <p:tgtEl>
                                              <p:spTgt spid="5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08FCA"/>
        </a:solidFill>
        <a:effectLst/>
      </p:bgPr>
    </p:bg>
    <p:spTree>
      <p:nvGrpSpPr>
        <p:cNvPr id="1" name=""/>
        <p:cNvGrpSpPr/>
        <p:nvPr/>
      </p:nvGrpSpPr>
      <p:grpSpPr>
        <a:xfrm>
          <a:off x="0" y="0"/>
          <a:ext cx="0" cy="0"/>
          <a:chOff x="0" y="0"/>
          <a:chExt cx="0" cy="0"/>
        </a:xfrm>
      </p:grpSpPr>
      <p:pic>
        <p:nvPicPr>
          <p:cNvPr id="8" name="Bilde 7">
            <a:extLst>
              <a:ext uri="{FF2B5EF4-FFF2-40B4-BE49-F238E27FC236}">
                <a16:creationId xmlns:a16="http://schemas.microsoft.com/office/drawing/2014/main" id="{5890BD1D-48A7-FA43-B70E-024E3A1013B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6168"/>
          <a:stretch/>
        </p:blipFill>
        <p:spPr>
          <a:xfrm>
            <a:off x="2483767" y="1165899"/>
            <a:ext cx="6660233" cy="3977601"/>
          </a:xfrm>
          <a:prstGeom prst="rect">
            <a:avLst/>
          </a:prstGeom>
        </p:spPr>
      </p:pic>
      <p:sp>
        <p:nvSpPr>
          <p:cNvPr id="7" name="TekstSylinder 6">
            <a:extLst>
              <a:ext uri="{FF2B5EF4-FFF2-40B4-BE49-F238E27FC236}">
                <a16:creationId xmlns:a16="http://schemas.microsoft.com/office/drawing/2014/main" id="{BCA4CACB-38B7-5946-9F81-64DFD9850BA8}"/>
              </a:ext>
            </a:extLst>
          </p:cNvPr>
          <p:cNvSpPr txBox="1"/>
          <p:nvPr/>
        </p:nvSpPr>
        <p:spPr>
          <a:xfrm>
            <a:off x="590550" y="717540"/>
            <a:ext cx="3492388" cy="523220"/>
          </a:xfrm>
          <a:prstGeom prst="rect">
            <a:avLst/>
          </a:prstGeom>
          <a:noFill/>
        </p:spPr>
        <p:txBody>
          <a:bodyPr wrap="square" lIns="0" rtlCol="0">
            <a:spAutoFit/>
          </a:bodyPr>
          <a:lstStyle/>
          <a:p>
            <a:r>
              <a:rPr lang="nb-NO" sz="2800" b="1" dirty="0">
                <a:solidFill>
                  <a:schemeClr val="bg1"/>
                </a:solidFill>
                <a:latin typeface="Arial" panose="020B0604020202020204" pitchFamily="34" charset="0"/>
                <a:cs typeface="Arial" panose="020B0604020202020204" pitchFamily="34" charset="0"/>
              </a:rPr>
              <a:t>Target </a:t>
            </a:r>
            <a:r>
              <a:rPr lang="nb-NO" sz="2800" b="1" dirty="0" err="1">
                <a:solidFill>
                  <a:schemeClr val="bg1"/>
                </a:solidFill>
                <a:latin typeface="Arial" panose="020B0604020202020204" pitchFamily="34" charset="0"/>
                <a:cs typeface="Arial" panose="020B0604020202020204" pitchFamily="34" charset="0"/>
              </a:rPr>
              <a:t>groups</a:t>
            </a:r>
            <a:endParaRPr lang="nb-NO" sz="2800" b="1" dirty="0">
              <a:solidFill>
                <a:schemeClr val="bg1"/>
              </a:solidFill>
              <a:latin typeface="Arial" panose="020B0604020202020204" pitchFamily="34" charset="0"/>
              <a:cs typeface="Arial" panose="020B0604020202020204" pitchFamily="34" charset="0"/>
            </a:endParaRPr>
          </a:p>
        </p:txBody>
      </p:sp>
      <p:sp>
        <p:nvSpPr>
          <p:cNvPr id="5" name="Rektangel 4">
            <a:extLst>
              <a:ext uri="{FF2B5EF4-FFF2-40B4-BE49-F238E27FC236}">
                <a16:creationId xmlns:a16="http://schemas.microsoft.com/office/drawing/2014/main" id="{80D6F761-E1EE-A449-A72C-98B37A33A221}"/>
              </a:ext>
            </a:extLst>
          </p:cNvPr>
          <p:cNvSpPr/>
          <p:nvPr/>
        </p:nvSpPr>
        <p:spPr>
          <a:xfrm>
            <a:off x="590550" y="1419622"/>
            <a:ext cx="3765426" cy="2862322"/>
          </a:xfrm>
          <a:prstGeom prst="rect">
            <a:avLst/>
          </a:prstGeom>
        </p:spPr>
        <p:txBody>
          <a:bodyPr wrap="square" lIns="0">
            <a:spAutoFit/>
          </a:bodyPr>
          <a:lstStyle/>
          <a:p>
            <a:pPr marL="342900" indent="-342900">
              <a:buFont typeface="Arial" panose="020B0604020202020204" pitchFamily="34" charset="0"/>
              <a:buChar char="•"/>
            </a:pPr>
            <a:r>
              <a:rPr lang="nb-NO" sz="2000" dirty="0" err="1">
                <a:solidFill>
                  <a:schemeClr val="bg1"/>
                </a:solidFill>
                <a:latin typeface="Arial" panose="020B0604020202020204" pitchFamily="34" charset="0"/>
                <a:cs typeface="Arial" panose="020B0604020202020204" pitchFamily="34" charset="0"/>
              </a:rPr>
              <a:t>Where</a:t>
            </a:r>
            <a:r>
              <a:rPr lang="nb-NO" sz="2000" dirty="0">
                <a:solidFill>
                  <a:schemeClr val="bg1"/>
                </a:solidFill>
                <a:latin typeface="Arial" panose="020B0604020202020204" pitchFamily="34" charset="0"/>
                <a:cs typeface="Arial" panose="020B0604020202020204" pitchFamily="34" charset="0"/>
              </a:rPr>
              <a:t> do </a:t>
            </a:r>
            <a:r>
              <a:rPr lang="nb-NO" sz="2000" dirty="0" err="1">
                <a:solidFill>
                  <a:schemeClr val="bg1"/>
                </a:solidFill>
                <a:latin typeface="Arial" panose="020B0604020202020204" pitchFamily="34" charset="0"/>
                <a:cs typeface="Arial" panose="020B0604020202020204" pitchFamily="34" charset="0"/>
              </a:rPr>
              <a:t>we</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find</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them</a:t>
            </a:r>
            <a:r>
              <a:rPr lang="nb-NO" sz="2000" dirty="0">
                <a:solidFill>
                  <a:schemeClr val="bg1"/>
                </a:solidFill>
                <a:latin typeface="Arial" panose="020B0604020202020204" pitchFamily="34" charset="0"/>
                <a:cs typeface="Arial" panose="020B0604020202020204" pitchFamily="34" charset="0"/>
              </a:rPr>
              <a:t>, </a:t>
            </a:r>
            <a:br>
              <a:rPr lang="nb-NO" sz="2000" dirty="0">
                <a:solidFill>
                  <a:schemeClr val="bg1"/>
                </a:solidFill>
                <a:latin typeface="Arial" panose="020B0604020202020204" pitchFamily="34" charset="0"/>
                <a:cs typeface="Arial" panose="020B0604020202020204" pitchFamily="34" charset="0"/>
              </a:rPr>
            </a:br>
            <a:r>
              <a:rPr lang="nb-NO" sz="2000" dirty="0">
                <a:solidFill>
                  <a:schemeClr val="bg1"/>
                </a:solidFill>
                <a:latin typeface="Arial" panose="020B0604020202020204" pitchFamily="34" charset="0"/>
                <a:cs typeface="Arial" panose="020B0604020202020204" pitchFamily="34" charset="0"/>
              </a:rPr>
              <a:t>and </a:t>
            </a:r>
            <a:r>
              <a:rPr lang="nb-NO" sz="2000" dirty="0" err="1">
                <a:solidFill>
                  <a:schemeClr val="bg1"/>
                </a:solidFill>
                <a:latin typeface="Arial" panose="020B0604020202020204" pitchFamily="34" charset="0"/>
                <a:cs typeface="Arial" panose="020B0604020202020204" pitchFamily="34" charset="0"/>
              </a:rPr>
              <a:t>who</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are</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they</a:t>
            </a:r>
            <a:r>
              <a:rPr lang="nb-NO" sz="2000" dirty="0">
                <a:solidFill>
                  <a:schemeClr val="bg1"/>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nb-NO" sz="2000" dirty="0" err="1">
                <a:solidFill>
                  <a:schemeClr val="bg1"/>
                </a:solidFill>
                <a:latin typeface="Arial" panose="020B0604020202020204" pitchFamily="34" charset="0"/>
                <a:cs typeface="Arial" panose="020B0604020202020204" pitchFamily="34" charset="0"/>
              </a:rPr>
              <a:t>Try</a:t>
            </a:r>
            <a:r>
              <a:rPr lang="nb-NO" sz="2000" dirty="0">
                <a:solidFill>
                  <a:schemeClr val="bg1"/>
                </a:solidFill>
                <a:latin typeface="Arial" panose="020B0604020202020204" pitchFamily="34" charset="0"/>
                <a:cs typeface="Arial" panose="020B0604020202020204" pitchFamily="34" charset="0"/>
              </a:rPr>
              <a:t> not to </a:t>
            </a:r>
            <a:r>
              <a:rPr lang="nb-NO" sz="2000" dirty="0" err="1">
                <a:solidFill>
                  <a:schemeClr val="bg1"/>
                </a:solidFill>
                <a:latin typeface="Arial" panose="020B0604020202020204" pitchFamily="34" charset="0"/>
                <a:cs typeface="Arial" panose="020B0604020202020204" pitchFamily="34" charset="0"/>
              </a:rPr>
              <a:t>convince</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the</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sceptics</a:t>
            </a:r>
            <a:r>
              <a:rPr lang="nb-NO" sz="2000" dirty="0">
                <a:solidFill>
                  <a:schemeClr val="bg1"/>
                </a:solidFill>
                <a:latin typeface="Arial" panose="020B0604020202020204" pitchFamily="34" charset="0"/>
                <a:cs typeface="Arial" panose="020B0604020202020204" pitchFamily="34" charset="0"/>
              </a:rPr>
              <a:t>; let </a:t>
            </a:r>
            <a:r>
              <a:rPr lang="nb-NO" sz="2000" dirty="0" err="1">
                <a:solidFill>
                  <a:schemeClr val="bg1"/>
                </a:solidFill>
                <a:latin typeface="Arial" panose="020B0604020202020204" pitchFamily="34" charset="0"/>
                <a:cs typeface="Arial" panose="020B0604020202020204" pitchFamily="34" charset="0"/>
              </a:rPr>
              <a:t>the</a:t>
            </a:r>
            <a:r>
              <a:rPr lang="nb-NO" sz="2000" dirty="0">
                <a:solidFill>
                  <a:schemeClr val="bg1"/>
                </a:solidFill>
                <a:latin typeface="Arial" panose="020B0604020202020204" pitchFamily="34" charset="0"/>
                <a:cs typeface="Arial" panose="020B0604020202020204" pitchFamily="34" charset="0"/>
              </a:rPr>
              <a:t> adherents be </a:t>
            </a:r>
          </a:p>
          <a:p>
            <a:pPr marL="342900" indent="-342900">
              <a:buFont typeface="Arial" panose="020B0604020202020204" pitchFamily="34" charset="0"/>
              <a:buChar char="•"/>
            </a:pPr>
            <a:r>
              <a:rPr lang="nb-NO" sz="2000" dirty="0">
                <a:solidFill>
                  <a:schemeClr val="bg1"/>
                </a:solidFill>
                <a:latin typeface="Arial" panose="020B0604020202020204" pitchFamily="34" charset="0"/>
                <a:cs typeface="Arial" panose="020B0604020202020204" pitchFamily="34" charset="0"/>
              </a:rPr>
              <a:t>Target </a:t>
            </a:r>
            <a:r>
              <a:rPr lang="nb-NO" sz="2000" dirty="0" err="1">
                <a:solidFill>
                  <a:schemeClr val="bg1"/>
                </a:solidFill>
                <a:latin typeface="Arial" panose="020B0604020202020204" pitchFamily="34" charset="0"/>
                <a:cs typeface="Arial" panose="020B0604020202020204" pitchFamily="34" charset="0"/>
              </a:rPr>
              <a:t>language</a:t>
            </a:r>
            <a:r>
              <a:rPr lang="nb-NO" sz="2000" dirty="0">
                <a:solidFill>
                  <a:schemeClr val="bg1"/>
                </a:solidFill>
                <a:latin typeface="Arial" panose="020B0604020202020204" pitchFamily="34" charset="0"/>
                <a:cs typeface="Arial" panose="020B0604020202020204" pitchFamily="34" charset="0"/>
              </a:rPr>
              <a:t> and </a:t>
            </a:r>
            <a:r>
              <a:rPr lang="nb-NO" sz="2000" dirty="0" err="1">
                <a:solidFill>
                  <a:schemeClr val="bg1"/>
                </a:solidFill>
                <a:latin typeface="Arial" panose="020B0604020202020204" pitchFamily="34" charset="0"/>
                <a:cs typeface="Arial" panose="020B0604020202020204" pitchFamily="34" charset="0"/>
              </a:rPr>
              <a:t>words</a:t>
            </a:r>
            <a:r>
              <a:rPr lang="nb-NO" sz="2000" dirty="0">
                <a:solidFill>
                  <a:schemeClr val="bg1"/>
                </a:solidFill>
                <a:latin typeface="Arial" panose="020B0604020202020204" pitchFamily="34" charset="0"/>
                <a:cs typeface="Arial" panose="020B0604020202020204" pitchFamily="34" charset="0"/>
              </a:rPr>
              <a:t> to </a:t>
            </a:r>
            <a:r>
              <a:rPr lang="nb-NO" sz="2000" dirty="0" err="1">
                <a:solidFill>
                  <a:schemeClr val="bg1"/>
                </a:solidFill>
                <a:latin typeface="Arial" panose="020B0604020202020204" pitchFamily="34" charset="0"/>
                <a:cs typeface="Arial" panose="020B0604020202020204" pitchFamily="34" charset="0"/>
              </a:rPr>
              <a:t>the</a:t>
            </a:r>
            <a:r>
              <a:rPr lang="nb-NO" sz="2000" dirty="0">
                <a:solidFill>
                  <a:schemeClr val="bg1"/>
                </a:solidFill>
                <a:latin typeface="Arial" panose="020B0604020202020204" pitchFamily="34" charset="0"/>
                <a:cs typeface="Arial" panose="020B0604020202020204" pitchFamily="34" charset="0"/>
              </a:rPr>
              <a:t> target </a:t>
            </a:r>
            <a:r>
              <a:rPr lang="nb-NO" sz="2000" dirty="0" err="1">
                <a:solidFill>
                  <a:schemeClr val="bg1"/>
                </a:solidFill>
                <a:latin typeface="Arial" panose="020B0604020202020204" pitchFamily="34" charset="0"/>
                <a:cs typeface="Arial" panose="020B0604020202020204" pitchFamily="34" charset="0"/>
              </a:rPr>
              <a:t>group</a:t>
            </a:r>
            <a:endParaRPr lang="nb-NO" sz="2000"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nb-NO" sz="2000" dirty="0" err="1">
                <a:solidFill>
                  <a:schemeClr val="bg1"/>
                </a:solidFill>
                <a:latin typeface="Arial" panose="020B0604020202020204" pitchFamily="34" charset="0"/>
                <a:cs typeface="Arial" panose="020B0604020202020204" pitchFamily="34" charset="0"/>
              </a:rPr>
              <a:t>Find</a:t>
            </a:r>
            <a:r>
              <a:rPr lang="nb-NO" sz="2000" dirty="0">
                <a:solidFill>
                  <a:schemeClr val="bg1"/>
                </a:solidFill>
                <a:latin typeface="Arial" panose="020B0604020202020204" pitchFamily="34" charset="0"/>
                <a:cs typeface="Arial" panose="020B0604020202020204" pitchFamily="34" charset="0"/>
              </a:rPr>
              <a:t> an </a:t>
            </a:r>
            <a:r>
              <a:rPr lang="nb-NO" sz="2000" dirty="0" err="1">
                <a:solidFill>
                  <a:schemeClr val="bg1"/>
                </a:solidFill>
                <a:latin typeface="Arial" panose="020B0604020202020204" pitchFamily="34" charset="0"/>
                <a:cs typeface="Arial" panose="020B0604020202020204" pitchFamily="34" charset="0"/>
              </a:rPr>
              <a:t>effective</a:t>
            </a:r>
            <a:r>
              <a:rPr lang="nb-NO" sz="2000" dirty="0">
                <a:solidFill>
                  <a:schemeClr val="bg1"/>
                </a:solidFill>
                <a:latin typeface="Arial" panose="020B0604020202020204" pitchFamily="34" charset="0"/>
                <a:cs typeface="Arial" panose="020B0604020202020204" pitchFamily="34" charset="0"/>
              </a:rPr>
              <a:t> </a:t>
            </a:r>
            <a:r>
              <a:rPr lang="nb-NO" sz="2000" dirty="0" err="1">
                <a:solidFill>
                  <a:schemeClr val="bg1"/>
                </a:solidFill>
                <a:latin typeface="Arial" panose="020B0604020202020204" pitchFamily="34" charset="0"/>
                <a:cs typeface="Arial" panose="020B0604020202020204" pitchFamily="34" charset="0"/>
              </a:rPr>
              <a:t>spokesperson</a:t>
            </a:r>
            <a:endParaRPr lang="nb-NO" sz="2000" dirty="0">
              <a:solidFill>
                <a:schemeClr val="bg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nb-NO" sz="2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72097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5508104" y="1317862"/>
            <a:ext cx="3096344" cy="929208"/>
          </a:xfrm>
        </p:spPr>
        <p:txBody>
          <a:bodyPr lIns="0">
            <a:noAutofit/>
          </a:bodyPr>
          <a:lstStyle/>
          <a:p>
            <a:pPr algn="l"/>
            <a:r>
              <a:rPr lang="nb-NO" sz="2800" b="1" dirty="0" err="1">
                <a:solidFill>
                  <a:srgbClr val="008A4B"/>
                </a:solidFill>
                <a:latin typeface="Arial" panose="020B0604020202020204" pitchFamily="34" charset="0"/>
                <a:cs typeface="Arial" panose="020B0604020202020204" pitchFamily="34" charset="0"/>
              </a:rPr>
              <a:t>Internal</a:t>
            </a:r>
            <a:r>
              <a:rPr lang="nb-NO" sz="2800" b="1" dirty="0">
                <a:solidFill>
                  <a:srgbClr val="008A4B"/>
                </a:solidFill>
                <a:latin typeface="Arial" panose="020B0604020202020204" pitchFamily="34" charset="0"/>
                <a:cs typeface="Arial" panose="020B0604020202020204" pitchFamily="34" charset="0"/>
              </a:rPr>
              <a:t> </a:t>
            </a:r>
            <a:r>
              <a:rPr lang="nb-NO" sz="2800" b="1" dirty="0" err="1">
                <a:solidFill>
                  <a:srgbClr val="008A4B"/>
                </a:solidFill>
                <a:latin typeface="Arial" panose="020B0604020202020204" pitchFamily="34" charset="0"/>
                <a:cs typeface="Arial" panose="020B0604020202020204" pitchFamily="34" charset="0"/>
              </a:rPr>
              <a:t>communications</a:t>
            </a:r>
            <a:endParaRPr lang="nb-NO" sz="2800" b="1" dirty="0">
              <a:solidFill>
                <a:srgbClr val="008A4B"/>
              </a:solidFill>
              <a:latin typeface="Arial" panose="020B0604020202020204" pitchFamily="34" charset="0"/>
              <a:cs typeface="Arial" panose="020B0604020202020204" pitchFamily="34" charset="0"/>
            </a:endParaRPr>
          </a:p>
        </p:txBody>
      </p:sp>
      <p:sp>
        <p:nvSpPr>
          <p:cNvPr id="4" name="Rektangel 3">
            <a:extLst>
              <a:ext uri="{FF2B5EF4-FFF2-40B4-BE49-F238E27FC236}">
                <a16:creationId xmlns:a16="http://schemas.microsoft.com/office/drawing/2014/main" id="{D595B42B-9BA4-E844-B2E6-8A0E19120852}"/>
              </a:ext>
            </a:extLst>
          </p:cNvPr>
          <p:cNvSpPr/>
          <p:nvPr/>
        </p:nvSpPr>
        <p:spPr>
          <a:xfrm>
            <a:off x="5508104" y="2355726"/>
            <a:ext cx="2279619" cy="1881925"/>
          </a:xfrm>
          <a:prstGeom prst="rect">
            <a:avLst/>
          </a:prstGeom>
        </p:spPr>
        <p:txBody>
          <a:bodyPr wrap="square" lIns="0">
            <a:spAutoFit/>
          </a:bodyPr>
          <a:lstStyle/>
          <a:p>
            <a:pPr marL="342900" indent="-342900">
              <a:lnSpc>
                <a:spcPct val="150000"/>
              </a:lnSpc>
              <a:buFont typeface="Arial" panose="020B0604020202020204" pitchFamily="34" charset="0"/>
              <a:buChar char="•"/>
            </a:pPr>
            <a:r>
              <a:rPr lang="nb-NO" sz="2000" dirty="0" err="1">
                <a:solidFill>
                  <a:srgbClr val="008A4B"/>
                </a:solidFill>
                <a:latin typeface="Arial" panose="020B0604020202020204" pitchFamily="34" charset="0"/>
                <a:cs typeface="Arial" panose="020B0604020202020204" pitchFamily="34" charset="0"/>
              </a:rPr>
              <a:t>Visibility</a:t>
            </a:r>
            <a:r>
              <a:rPr lang="nb-NO" sz="2000" dirty="0">
                <a:solidFill>
                  <a:srgbClr val="008A4B"/>
                </a:solidFill>
                <a:latin typeface="Arial" panose="020B0604020202020204" pitchFamily="34" charset="0"/>
                <a:cs typeface="Arial" panose="020B0604020202020204" pitchFamily="34" charset="0"/>
              </a:rPr>
              <a:t> </a:t>
            </a:r>
          </a:p>
          <a:p>
            <a:pPr marL="342900" indent="-342900">
              <a:lnSpc>
                <a:spcPct val="150000"/>
              </a:lnSpc>
              <a:buFont typeface="Arial" panose="020B0604020202020204" pitchFamily="34" charset="0"/>
              <a:buChar char="•"/>
            </a:pPr>
            <a:r>
              <a:rPr lang="nb-NO" sz="2000" dirty="0" err="1">
                <a:solidFill>
                  <a:srgbClr val="008A4B"/>
                </a:solidFill>
                <a:latin typeface="Arial" panose="020B0604020202020204" pitchFamily="34" charset="0"/>
                <a:cs typeface="Arial" panose="020B0604020202020204" pitchFamily="34" charset="0"/>
              </a:rPr>
              <a:t>Recognition</a:t>
            </a:r>
            <a:endParaRPr lang="nb-NO" sz="2000" dirty="0">
              <a:solidFill>
                <a:srgbClr val="008A4B"/>
              </a:solidFill>
              <a:latin typeface="Arial" panose="020B0604020202020204" pitchFamily="34" charset="0"/>
              <a:cs typeface="Arial" panose="020B0604020202020204" pitchFamily="34" charset="0"/>
            </a:endParaRPr>
          </a:p>
          <a:p>
            <a:pPr marL="342900" indent="-342900">
              <a:lnSpc>
                <a:spcPct val="150000"/>
              </a:lnSpc>
              <a:buFont typeface="Arial" panose="020B0604020202020204" pitchFamily="34" charset="0"/>
              <a:buChar char="•"/>
            </a:pPr>
            <a:r>
              <a:rPr lang="nb-NO" sz="2000" dirty="0">
                <a:solidFill>
                  <a:srgbClr val="008A4B"/>
                </a:solidFill>
                <a:latin typeface="Arial" panose="020B0604020202020204" pitchFamily="34" charset="0"/>
                <a:cs typeface="Arial" panose="020B0604020202020204" pitchFamily="34" charset="0"/>
              </a:rPr>
              <a:t>Cooperation</a:t>
            </a:r>
          </a:p>
          <a:p>
            <a:pPr marL="342900" indent="-342900">
              <a:lnSpc>
                <a:spcPct val="150000"/>
              </a:lnSpc>
              <a:buFont typeface="Arial" panose="020B0604020202020204" pitchFamily="34" charset="0"/>
              <a:buChar char="•"/>
            </a:pPr>
            <a:endParaRPr lang="nb-NO" sz="2000" dirty="0">
              <a:solidFill>
                <a:srgbClr val="008A4B"/>
              </a:solidFill>
              <a:latin typeface="Arial" panose="020B0604020202020204" pitchFamily="34" charset="0"/>
              <a:cs typeface="Arial" panose="020B0604020202020204" pitchFamily="34" charset="0"/>
            </a:endParaRPr>
          </a:p>
        </p:txBody>
      </p:sp>
      <p:pic>
        <p:nvPicPr>
          <p:cNvPr id="5" name="Bilde 4">
            <a:extLst>
              <a:ext uri="{FF2B5EF4-FFF2-40B4-BE49-F238E27FC236}">
                <a16:creationId xmlns:a16="http://schemas.microsoft.com/office/drawing/2014/main" id="{110A0D43-C90E-E14A-A069-164B7100E1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360" y="339502"/>
            <a:ext cx="4539862" cy="4678749"/>
          </a:xfrm>
          <a:prstGeom prst="rect">
            <a:avLst/>
          </a:prstGeom>
        </p:spPr>
      </p:pic>
    </p:spTree>
    <p:extLst>
      <p:ext uri="{BB962C8B-B14F-4D97-AF65-F5344CB8AC3E}">
        <p14:creationId xmlns:p14="http://schemas.microsoft.com/office/powerpoint/2010/main" val="14452857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FBED0"/>
        </a:solidFill>
        <a:effectLst/>
      </p:bgPr>
    </p:bg>
    <p:spTree>
      <p:nvGrpSpPr>
        <p:cNvPr id="1" name=""/>
        <p:cNvGrpSpPr/>
        <p:nvPr/>
      </p:nvGrpSpPr>
      <p:grpSpPr>
        <a:xfrm>
          <a:off x="0" y="0"/>
          <a:ext cx="0" cy="0"/>
          <a:chOff x="0" y="0"/>
          <a:chExt cx="0" cy="0"/>
        </a:xfrm>
      </p:grpSpPr>
      <p:sp>
        <p:nvSpPr>
          <p:cNvPr id="4" name="Tittel 1">
            <a:extLst>
              <a:ext uri="{FF2B5EF4-FFF2-40B4-BE49-F238E27FC236}">
                <a16:creationId xmlns:a16="http://schemas.microsoft.com/office/drawing/2014/main" id="{F8892ADB-CA6A-BD45-8E53-3170930141D2}"/>
              </a:ext>
            </a:extLst>
          </p:cNvPr>
          <p:cNvSpPr txBox="1">
            <a:spLocks/>
          </p:cNvSpPr>
          <p:nvPr/>
        </p:nvSpPr>
        <p:spPr>
          <a:xfrm>
            <a:off x="5076825" y="987574"/>
            <a:ext cx="3528392" cy="928213"/>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altLang="nb-NO" sz="2800" b="1" dirty="0">
                <a:solidFill>
                  <a:schemeClr val="bg1"/>
                </a:solidFill>
                <a:latin typeface="Arial" panose="020B0604020202020204" pitchFamily="34" charset="0"/>
                <a:cs typeface="Arial" panose="020B0604020202020204" pitchFamily="34" charset="0"/>
              </a:rPr>
              <a:t>If </a:t>
            </a:r>
            <a:r>
              <a:rPr lang="nb-NO" altLang="nb-NO" sz="2800" b="1" dirty="0" err="1">
                <a:solidFill>
                  <a:schemeClr val="bg1"/>
                </a:solidFill>
                <a:latin typeface="Arial" panose="020B0604020202020204" pitchFamily="34" charset="0"/>
                <a:cs typeface="Arial" panose="020B0604020202020204" pitchFamily="34" charset="0"/>
              </a:rPr>
              <a:t>everyone</a:t>
            </a:r>
            <a:r>
              <a:rPr lang="nb-NO" altLang="nb-NO" sz="2800" b="1" dirty="0">
                <a:solidFill>
                  <a:schemeClr val="bg1"/>
                </a:solidFill>
                <a:latin typeface="Arial" panose="020B0604020202020204" pitchFamily="34" charset="0"/>
                <a:cs typeface="Arial" panose="020B0604020202020204" pitchFamily="34" charset="0"/>
              </a:rPr>
              <a:t> </a:t>
            </a:r>
            <a:r>
              <a:rPr lang="nb-NO" altLang="nb-NO" sz="2800" b="1" dirty="0" err="1">
                <a:solidFill>
                  <a:schemeClr val="bg1"/>
                </a:solidFill>
                <a:latin typeface="Arial" panose="020B0604020202020204" pitchFamily="34" charset="0"/>
                <a:cs typeface="Arial" panose="020B0604020202020204" pitchFamily="34" charset="0"/>
              </a:rPr>
              <a:t>does</a:t>
            </a:r>
            <a:r>
              <a:rPr lang="nb-NO" altLang="nb-NO" sz="2800" b="1" dirty="0">
                <a:solidFill>
                  <a:schemeClr val="bg1"/>
                </a:solidFill>
                <a:latin typeface="Arial" panose="020B0604020202020204" pitchFamily="34" charset="0"/>
                <a:cs typeface="Arial" panose="020B0604020202020204" pitchFamily="34" charset="0"/>
              </a:rPr>
              <a:t> just a </a:t>
            </a:r>
            <a:r>
              <a:rPr lang="nb-NO" altLang="nb-NO" sz="2800" b="1" dirty="0" err="1">
                <a:solidFill>
                  <a:schemeClr val="bg1"/>
                </a:solidFill>
                <a:latin typeface="Arial" panose="020B0604020202020204" pitchFamily="34" charset="0"/>
                <a:cs typeface="Arial" panose="020B0604020202020204" pitchFamily="34" charset="0"/>
              </a:rPr>
              <a:t>little</a:t>
            </a:r>
            <a:r>
              <a:rPr lang="nb-NO" altLang="nb-NO" sz="2800" b="1" dirty="0">
                <a:solidFill>
                  <a:schemeClr val="bg1"/>
                </a:solidFill>
                <a:latin typeface="Arial" panose="020B0604020202020204" pitchFamily="34" charset="0"/>
                <a:cs typeface="Arial" panose="020B0604020202020204" pitchFamily="34" charset="0"/>
              </a:rPr>
              <a:t>...</a:t>
            </a:r>
          </a:p>
        </p:txBody>
      </p:sp>
      <p:sp>
        <p:nvSpPr>
          <p:cNvPr id="5" name="TekstSylinder 4">
            <a:extLst>
              <a:ext uri="{FF2B5EF4-FFF2-40B4-BE49-F238E27FC236}">
                <a16:creationId xmlns:a16="http://schemas.microsoft.com/office/drawing/2014/main" id="{75146357-A5D8-DB43-AC5F-67B922ED9063}"/>
              </a:ext>
            </a:extLst>
          </p:cNvPr>
          <p:cNvSpPr txBox="1"/>
          <p:nvPr/>
        </p:nvSpPr>
        <p:spPr>
          <a:xfrm>
            <a:off x="5076825" y="2125181"/>
            <a:ext cx="3167583" cy="2246769"/>
          </a:xfrm>
          <a:prstGeom prst="rect">
            <a:avLst/>
          </a:prstGeom>
          <a:noFill/>
        </p:spPr>
        <p:txBody>
          <a:bodyPr wrap="square" lIns="0" rtlCol="0">
            <a:spAutoFit/>
          </a:bodyPr>
          <a:lstStyle/>
          <a:p>
            <a:pPr marL="457200" indent="-457200">
              <a:buFont typeface="+mj-lt"/>
              <a:buAutoNum type="arabicPeriod"/>
            </a:pPr>
            <a:r>
              <a:rPr lang="nb-NO" altLang="nb-NO" sz="2000" dirty="0">
                <a:solidFill>
                  <a:schemeClr val="bg1"/>
                </a:solidFill>
                <a:latin typeface="Arial" panose="020B0604020202020204" pitchFamily="34" charset="0"/>
                <a:cs typeface="Arial" panose="020B0604020202020204" pitchFamily="34" charset="0"/>
              </a:rPr>
              <a:t>Waste </a:t>
            </a:r>
            <a:r>
              <a:rPr lang="nb-NO" altLang="nb-NO" sz="2000" dirty="0" err="1">
                <a:solidFill>
                  <a:schemeClr val="bg1"/>
                </a:solidFill>
                <a:latin typeface="Arial" panose="020B0604020202020204" pitchFamily="34" charset="0"/>
                <a:cs typeface="Arial" panose="020B0604020202020204" pitchFamily="34" charset="0"/>
              </a:rPr>
              <a:t>reduction</a:t>
            </a:r>
            <a:endParaRPr lang="nb-NO" altLang="nb-NO" sz="2000" dirty="0">
              <a:solidFill>
                <a:schemeClr val="bg1"/>
              </a:solidFill>
              <a:latin typeface="Arial" panose="020B0604020202020204" pitchFamily="34" charset="0"/>
              <a:cs typeface="Arial" panose="020B0604020202020204" pitchFamily="34" charset="0"/>
            </a:endParaRPr>
          </a:p>
          <a:p>
            <a:pPr marL="457200" indent="-457200">
              <a:buFont typeface="+mj-lt"/>
              <a:buAutoNum type="arabicPeriod"/>
            </a:pPr>
            <a:r>
              <a:rPr lang="nb-NO" altLang="nb-NO" sz="2000" dirty="0">
                <a:solidFill>
                  <a:schemeClr val="bg1"/>
                </a:solidFill>
                <a:latin typeface="Arial" panose="020B0604020202020204" pitchFamily="34" charset="0"/>
                <a:cs typeface="Arial" panose="020B0604020202020204" pitchFamily="34" charset="0"/>
              </a:rPr>
              <a:t>Energy </a:t>
            </a:r>
            <a:r>
              <a:rPr lang="nb-NO" altLang="nb-NO" sz="2000" dirty="0" err="1">
                <a:solidFill>
                  <a:schemeClr val="bg1"/>
                </a:solidFill>
                <a:latin typeface="Arial" panose="020B0604020202020204" pitchFamily="34" charset="0"/>
                <a:cs typeface="Arial" panose="020B0604020202020204" pitchFamily="34" charset="0"/>
              </a:rPr>
              <a:t>saving</a:t>
            </a:r>
            <a:endParaRPr lang="nb-NO" altLang="nb-NO" sz="2000" dirty="0">
              <a:solidFill>
                <a:schemeClr val="bg1"/>
              </a:solidFill>
              <a:latin typeface="Arial" panose="020B0604020202020204" pitchFamily="34" charset="0"/>
              <a:cs typeface="Arial" panose="020B0604020202020204" pitchFamily="34" charset="0"/>
            </a:endParaRPr>
          </a:p>
          <a:p>
            <a:pPr marL="457200" indent="-457200">
              <a:buFont typeface="+mj-lt"/>
              <a:buAutoNum type="arabicPeriod"/>
            </a:pPr>
            <a:r>
              <a:rPr lang="nb-NO" altLang="nb-NO" sz="2000" dirty="0" err="1">
                <a:solidFill>
                  <a:schemeClr val="bg1"/>
                </a:solidFill>
                <a:latin typeface="Arial" panose="020B0604020202020204" pitchFamily="34" charset="0"/>
                <a:cs typeface="Arial" panose="020B0604020202020204" pitchFamily="34" charset="0"/>
              </a:rPr>
              <a:t>Use</a:t>
            </a:r>
            <a:r>
              <a:rPr lang="nb-NO" altLang="nb-NO" sz="2000" dirty="0">
                <a:solidFill>
                  <a:schemeClr val="bg1"/>
                </a:solidFill>
                <a:latin typeface="Arial" panose="020B0604020202020204" pitchFamily="34" charset="0"/>
                <a:cs typeface="Arial" panose="020B0604020202020204" pitchFamily="34" charset="0"/>
              </a:rPr>
              <a:t> </a:t>
            </a:r>
            <a:r>
              <a:rPr lang="nb-NO" altLang="nb-NO" sz="2000" dirty="0" err="1">
                <a:solidFill>
                  <a:schemeClr val="bg1"/>
                </a:solidFill>
                <a:latin typeface="Arial" panose="020B0604020202020204" pitchFamily="34" charset="0"/>
                <a:cs typeface="Arial" panose="020B0604020202020204" pitchFamily="34" charset="0"/>
              </a:rPr>
              <a:t>of</a:t>
            </a:r>
            <a:r>
              <a:rPr lang="nb-NO" altLang="nb-NO" sz="2000" dirty="0">
                <a:solidFill>
                  <a:schemeClr val="bg1"/>
                </a:solidFill>
                <a:latin typeface="Arial" panose="020B0604020202020204" pitchFamily="34" charset="0"/>
                <a:cs typeface="Arial" panose="020B0604020202020204" pitchFamily="34" charset="0"/>
              </a:rPr>
              <a:t> </a:t>
            </a:r>
            <a:r>
              <a:rPr lang="nb-NO" altLang="nb-NO" sz="2000" dirty="0" err="1">
                <a:solidFill>
                  <a:schemeClr val="bg1"/>
                </a:solidFill>
                <a:latin typeface="Arial" panose="020B0604020202020204" pitchFamily="34" charset="0"/>
                <a:cs typeface="Arial" panose="020B0604020202020204" pitchFamily="34" charset="0"/>
              </a:rPr>
              <a:t>resources</a:t>
            </a:r>
            <a:r>
              <a:rPr lang="nb-NO" altLang="nb-NO" sz="2000" dirty="0">
                <a:solidFill>
                  <a:schemeClr val="bg1"/>
                </a:solidFill>
                <a:latin typeface="Arial" panose="020B0604020202020204" pitchFamily="34" charset="0"/>
                <a:cs typeface="Arial" panose="020B0604020202020204" pitchFamily="34" charset="0"/>
              </a:rPr>
              <a:t>, </a:t>
            </a:r>
            <a:r>
              <a:rPr lang="nb-NO" altLang="nb-NO" sz="2000" dirty="0" err="1">
                <a:solidFill>
                  <a:schemeClr val="bg1"/>
                </a:solidFill>
                <a:latin typeface="Arial" panose="020B0604020202020204" pitchFamily="34" charset="0"/>
                <a:cs typeface="Arial" panose="020B0604020202020204" pitchFamily="34" charset="0"/>
              </a:rPr>
              <a:t>buying</a:t>
            </a:r>
            <a:r>
              <a:rPr lang="nb-NO" altLang="nb-NO" sz="2000" dirty="0">
                <a:solidFill>
                  <a:schemeClr val="bg1"/>
                </a:solidFill>
                <a:latin typeface="Arial" panose="020B0604020202020204" pitchFamily="34" charset="0"/>
                <a:cs typeface="Arial" panose="020B0604020202020204" pitchFamily="34" charset="0"/>
              </a:rPr>
              <a:t> less, </a:t>
            </a:r>
            <a:r>
              <a:rPr lang="nb-NO" altLang="nb-NO" sz="2000" dirty="0" err="1">
                <a:solidFill>
                  <a:schemeClr val="bg1"/>
                </a:solidFill>
                <a:latin typeface="Arial" panose="020B0604020202020204" pitchFamily="34" charset="0"/>
                <a:cs typeface="Arial" panose="020B0604020202020204" pitchFamily="34" charset="0"/>
              </a:rPr>
              <a:t>but</a:t>
            </a:r>
            <a:r>
              <a:rPr lang="nb-NO" altLang="nb-NO" sz="2000" dirty="0">
                <a:solidFill>
                  <a:schemeClr val="bg1"/>
                </a:solidFill>
                <a:latin typeface="Arial" panose="020B0604020202020204" pitchFamily="34" charset="0"/>
                <a:cs typeface="Arial" panose="020B0604020202020204" pitchFamily="34" charset="0"/>
              </a:rPr>
              <a:t> more </a:t>
            </a:r>
            <a:r>
              <a:rPr lang="nb-NO" altLang="nb-NO" sz="2000" dirty="0" err="1">
                <a:solidFill>
                  <a:schemeClr val="bg1"/>
                </a:solidFill>
                <a:latin typeface="Arial" panose="020B0604020202020204" pitchFamily="34" charset="0"/>
                <a:cs typeface="Arial" panose="020B0604020202020204" pitchFamily="34" charset="0"/>
              </a:rPr>
              <a:t>expensive</a:t>
            </a:r>
            <a:r>
              <a:rPr lang="nb-NO" altLang="nb-NO" sz="2000" dirty="0">
                <a:solidFill>
                  <a:schemeClr val="bg1"/>
                </a:solidFill>
                <a:latin typeface="Arial" panose="020B0604020202020204" pitchFamily="34" charset="0"/>
                <a:cs typeface="Arial" panose="020B0604020202020204" pitchFamily="34" charset="0"/>
              </a:rPr>
              <a:t> and </a:t>
            </a:r>
            <a:r>
              <a:rPr lang="nb-NO" altLang="nb-NO" sz="2000" dirty="0" err="1">
                <a:solidFill>
                  <a:schemeClr val="bg1"/>
                </a:solidFill>
                <a:latin typeface="Arial" panose="020B0604020202020204" pitchFamily="34" charset="0"/>
                <a:cs typeface="Arial" panose="020B0604020202020204" pitchFamily="34" charset="0"/>
              </a:rPr>
              <a:t>better</a:t>
            </a:r>
            <a:r>
              <a:rPr lang="nb-NO" altLang="nb-NO" sz="2000" dirty="0">
                <a:solidFill>
                  <a:schemeClr val="bg1"/>
                </a:solidFill>
                <a:latin typeface="Arial" panose="020B0604020202020204" pitchFamily="34" charset="0"/>
                <a:cs typeface="Arial" panose="020B0604020202020204" pitchFamily="34" charset="0"/>
              </a:rPr>
              <a:t>  </a:t>
            </a:r>
          </a:p>
          <a:p>
            <a:pPr marL="457200" indent="-457200">
              <a:buFont typeface="+mj-lt"/>
              <a:buAutoNum type="arabicPeriod"/>
            </a:pPr>
            <a:r>
              <a:rPr lang="nb-NO" altLang="nb-NO" sz="2000" dirty="0" err="1">
                <a:solidFill>
                  <a:schemeClr val="bg1"/>
                </a:solidFill>
                <a:latin typeface="Arial" panose="020B0604020202020204" pitchFamily="34" charset="0"/>
                <a:cs typeface="Arial" panose="020B0604020202020204" pitchFamily="34" charset="0"/>
              </a:rPr>
              <a:t>Economy</a:t>
            </a:r>
            <a:endParaRPr lang="nb-NO" altLang="nb-NO" sz="2000" dirty="0">
              <a:solidFill>
                <a:schemeClr val="bg1"/>
              </a:solidFill>
              <a:latin typeface="Arial" panose="020B0604020202020204" pitchFamily="34" charset="0"/>
              <a:cs typeface="Arial" panose="020B0604020202020204" pitchFamily="34" charset="0"/>
            </a:endParaRPr>
          </a:p>
          <a:p>
            <a:pPr marL="457200" indent="-457200">
              <a:buFont typeface="+mj-lt"/>
              <a:buAutoNum type="arabicPeriod"/>
            </a:pPr>
            <a:r>
              <a:rPr lang="nb-NO" altLang="nb-NO" sz="2000" dirty="0">
                <a:solidFill>
                  <a:schemeClr val="bg1"/>
                </a:solidFill>
                <a:latin typeface="Arial" panose="020B0604020202020204" pitchFamily="34" charset="0"/>
                <a:cs typeface="Arial" panose="020B0604020202020204" pitchFamily="34" charset="0"/>
              </a:rPr>
              <a:t>Health and </a:t>
            </a:r>
            <a:r>
              <a:rPr lang="nb-NO" altLang="nb-NO" sz="2000" dirty="0" err="1">
                <a:solidFill>
                  <a:schemeClr val="bg1"/>
                </a:solidFill>
                <a:latin typeface="Arial" panose="020B0604020202020204" pitchFamily="34" charset="0"/>
                <a:cs typeface="Arial" panose="020B0604020202020204" pitchFamily="34" charset="0"/>
              </a:rPr>
              <a:t>mobility</a:t>
            </a:r>
            <a:r>
              <a:rPr lang="nb-NO" altLang="nb-NO" sz="2000" dirty="0">
                <a:solidFill>
                  <a:schemeClr val="bg1"/>
                </a:solidFill>
                <a:latin typeface="Arial" panose="020B0604020202020204" pitchFamily="34" charset="0"/>
                <a:cs typeface="Arial" panose="020B0604020202020204" pitchFamily="34" charset="0"/>
              </a:rPr>
              <a:t>.</a:t>
            </a:r>
          </a:p>
        </p:txBody>
      </p:sp>
      <p:pic>
        <p:nvPicPr>
          <p:cNvPr id="11" name="Bilde 10">
            <a:extLst>
              <a:ext uri="{FF2B5EF4-FFF2-40B4-BE49-F238E27FC236}">
                <a16:creationId xmlns:a16="http://schemas.microsoft.com/office/drawing/2014/main" id="{6B9ECC0A-476A-1D49-B2DD-2D24B788C9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568" y="627534"/>
            <a:ext cx="3692089" cy="4110194"/>
          </a:xfrm>
          <a:prstGeom prst="rect">
            <a:avLst/>
          </a:prstGeom>
        </p:spPr>
      </p:pic>
    </p:spTree>
    <p:extLst>
      <p:ext uri="{BB962C8B-B14F-4D97-AF65-F5344CB8AC3E}">
        <p14:creationId xmlns:p14="http://schemas.microsoft.com/office/powerpoint/2010/main" val="1376072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ittel 3">
            <a:extLst>
              <a:ext uri="{FF2B5EF4-FFF2-40B4-BE49-F238E27FC236}">
                <a16:creationId xmlns:a16="http://schemas.microsoft.com/office/drawing/2014/main" id="{5FDA9A4A-DF72-DA4C-AF84-E1C54C06CEEC}"/>
              </a:ext>
            </a:extLst>
          </p:cNvPr>
          <p:cNvSpPr txBox="1">
            <a:spLocks/>
          </p:cNvSpPr>
          <p:nvPr/>
        </p:nvSpPr>
        <p:spPr>
          <a:xfrm>
            <a:off x="590549" y="200022"/>
            <a:ext cx="3549403" cy="1000132"/>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2800" b="1" dirty="0">
                <a:solidFill>
                  <a:srgbClr val="0455A4"/>
                </a:solidFill>
                <a:latin typeface="Arial" panose="020B0604020202020204" pitchFamily="34" charset="0"/>
                <a:cs typeface="Arial" panose="020B0604020202020204" pitchFamily="34" charset="0"/>
              </a:rPr>
              <a:t>The </a:t>
            </a:r>
            <a:r>
              <a:rPr lang="nb-NO" sz="2800" b="1" dirty="0" err="1">
                <a:solidFill>
                  <a:srgbClr val="0455A4"/>
                </a:solidFill>
                <a:latin typeface="Arial" panose="020B0604020202020204" pitchFamily="34" charset="0"/>
                <a:cs typeface="Arial" panose="020B0604020202020204" pitchFamily="34" charset="0"/>
              </a:rPr>
              <a:t>communication</a:t>
            </a:r>
            <a:endParaRPr lang="nb-NO" sz="2800" b="1" dirty="0">
              <a:solidFill>
                <a:srgbClr val="0455A4"/>
              </a:solidFill>
              <a:latin typeface="Arial" panose="020B0604020202020204" pitchFamily="34" charset="0"/>
              <a:cs typeface="Arial" panose="020B0604020202020204" pitchFamily="34" charset="0"/>
            </a:endParaRPr>
          </a:p>
          <a:p>
            <a:pPr algn="l"/>
            <a:r>
              <a:rPr lang="nb-NO" sz="2800" b="1" dirty="0">
                <a:solidFill>
                  <a:srgbClr val="0455A4"/>
                </a:solidFill>
                <a:latin typeface="Arial" panose="020B0604020202020204" pitchFamily="34" charset="0"/>
                <a:cs typeface="Arial" panose="020B0604020202020204" pitchFamily="34" charset="0"/>
              </a:rPr>
              <a:t>ladder</a:t>
            </a:r>
          </a:p>
        </p:txBody>
      </p:sp>
      <p:sp>
        <p:nvSpPr>
          <p:cNvPr id="45" name="Rektangel 44">
            <a:extLst>
              <a:ext uri="{FF2B5EF4-FFF2-40B4-BE49-F238E27FC236}">
                <a16:creationId xmlns:a16="http://schemas.microsoft.com/office/drawing/2014/main" id="{053E1FDD-53B6-4048-A6DA-34155B7FD921}"/>
              </a:ext>
            </a:extLst>
          </p:cNvPr>
          <p:cNvSpPr/>
          <p:nvPr/>
        </p:nvSpPr>
        <p:spPr>
          <a:xfrm>
            <a:off x="864495" y="3171036"/>
            <a:ext cx="1854769" cy="1355060"/>
          </a:xfrm>
          <a:prstGeom prst="rect">
            <a:avLst/>
          </a:prstGeom>
          <a:solidFill>
            <a:srgbClr val="108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6" name="Rektangel 45">
            <a:extLst>
              <a:ext uri="{FF2B5EF4-FFF2-40B4-BE49-F238E27FC236}">
                <a16:creationId xmlns:a16="http://schemas.microsoft.com/office/drawing/2014/main" id="{B1C78B1B-DB9A-F747-A347-D3712FFAA524}"/>
              </a:ext>
            </a:extLst>
          </p:cNvPr>
          <p:cNvSpPr/>
          <p:nvPr/>
        </p:nvSpPr>
        <p:spPr>
          <a:xfrm>
            <a:off x="2719264" y="2459875"/>
            <a:ext cx="1854769" cy="2066220"/>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47" name="Rektangel 46">
            <a:extLst>
              <a:ext uri="{FF2B5EF4-FFF2-40B4-BE49-F238E27FC236}">
                <a16:creationId xmlns:a16="http://schemas.microsoft.com/office/drawing/2014/main" id="{B7D2D24E-E1FD-CD4E-8FC4-93D5B5CB2E29}"/>
              </a:ext>
            </a:extLst>
          </p:cNvPr>
          <p:cNvSpPr/>
          <p:nvPr/>
        </p:nvSpPr>
        <p:spPr>
          <a:xfrm>
            <a:off x="4569967" y="1748715"/>
            <a:ext cx="1854769" cy="2777380"/>
          </a:xfrm>
          <a:prstGeom prst="rect">
            <a:avLst/>
          </a:prstGeom>
          <a:solidFill>
            <a:srgbClr val="1FBE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8" name="Rektangel 47">
            <a:extLst>
              <a:ext uri="{FF2B5EF4-FFF2-40B4-BE49-F238E27FC236}">
                <a16:creationId xmlns:a16="http://schemas.microsoft.com/office/drawing/2014/main" id="{55043051-2E3F-7349-8904-681AA79A2551}"/>
              </a:ext>
            </a:extLst>
          </p:cNvPr>
          <p:cNvSpPr/>
          <p:nvPr/>
        </p:nvSpPr>
        <p:spPr>
          <a:xfrm>
            <a:off x="6424735" y="1037555"/>
            <a:ext cx="1854769" cy="3488540"/>
          </a:xfrm>
          <a:prstGeom prst="rect">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49" name="Plassholder for innhold 2">
            <a:extLst>
              <a:ext uri="{FF2B5EF4-FFF2-40B4-BE49-F238E27FC236}">
                <a16:creationId xmlns:a16="http://schemas.microsoft.com/office/drawing/2014/main" id="{D8D459BE-17AC-C844-AAC1-80FFB2C6C846}"/>
              </a:ext>
            </a:extLst>
          </p:cNvPr>
          <p:cNvSpPr txBox="1">
            <a:spLocks/>
          </p:cNvSpPr>
          <p:nvPr/>
        </p:nvSpPr>
        <p:spPr>
          <a:xfrm>
            <a:off x="1051888" y="3226736"/>
            <a:ext cx="2512000" cy="1452000"/>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nb-NO" sz="1200" b="1">
                <a:solidFill>
                  <a:schemeClr val="bg1"/>
                </a:solidFill>
                <a:latin typeface="Arial" panose="020B0604020202020204" pitchFamily="34" charset="0"/>
                <a:cs typeface="Arial" panose="020B0604020202020204" pitchFamily="34" charset="0"/>
              </a:rPr>
              <a:t>GOALS AND </a:t>
            </a:r>
            <a:br>
              <a:rPr lang="nb-NO" sz="1200" b="1">
                <a:solidFill>
                  <a:schemeClr val="bg1"/>
                </a:solidFill>
                <a:latin typeface="Arial" panose="020B0604020202020204" pitchFamily="34" charset="0"/>
                <a:cs typeface="Arial" panose="020B0604020202020204" pitchFamily="34" charset="0"/>
              </a:rPr>
            </a:br>
            <a:r>
              <a:rPr lang="nb-NO" sz="1200" b="1">
                <a:solidFill>
                  <a:schemeClr val="bg1"/>
                </a:solidFill>
                <a:latin typeface="Arial" panose="020B0604020202020204" pitchFamily="34" charset="0"/>
                <a:cs typeface="Arial" panose="020B0604020202020204" pitchFamily="34" charset="0"/>
              </a:rPr>
              <a:t>PURPOSE</a:t>
            </a:r>
          </a:p>
          <a:p>
            <a:pPr marL="180000" indent="-180000"/>
            <a:r>
              <a:rPr lang="nb-NO" sz="1200">
                <a:solidFill>
                  <a:schemeClr val="bg1"/>
                </a:solidFill>
                <a:latin typeface="Arial" panose="020B0604020202020204" pitchFamily="34" charset="0"/>
                <a:cs typeface="Arial" panose="020B0604020202020204" pitchFamily="34" charset="0"/>
              </a:rPr>
              <a:t>What do we want?</a:t>
            </a:r>
            <a:endParaRPr lang="nb-NO" sz="1200" dirty="0">
              <a:solidFill>
                <a:schemeClr val="bg1"/>
              </a:solidFill>
              <a:latin typeface="Arial" panose="020B0604020202020204" pitchFamily="34" charset="0"/>
              <a:cs typeface="Arial" panose="020B0604020202020204" pitchFamily="34" charset="0"/>
            </a:endParaRPr>
          </a:p>
        </p:txBody>
      </p:sp>
      <p:sp>
        <p:nvSpPr>
          <p:cNvPr id="50" name="TekstSylinder 49">
            <a:extLst>
              <a:ext uri="{FF2B5EF4-FFF2-40B4-BE49-F238E27FC236}">
                <a16:creationId xmlns:a16="http://schemas.microsoft.com/office/drawing/2014/main" id="{3A840F10-B6D0-A44E-9B55-1D3F9395009B}"/>
              </a:ext>
            </a:extLst>
          </p:cNvPr>
          <p:cNvSpPr txBox="1"/>
          <p:nvPr/>
        </p:nvSpPr>
        <p:spPr>
          <a:xfrm>
            <a:off x="1067445" y="2798585"/>
            <a:ext cx="1452575" cy="369332"/>
          </a:xfrm>
          <a:prstGeom prst="rect">
            <a:avLst/>
          </a:prstGeom>
          <a:noFill/>
        </p:spPr>
        <p:txBody>
          <a:bodyPr wrap="square" lIns="0" rtlCol="0">
            <a:spAutoFit/>
          </a:bodyPr>
          <a:lstStyle/>
          <a:p>
            <a:pPr algn="ctr"/>
            <a:r>
              <a:rPr lang="nb-NO" b="1" dirty="0" err="1">
                <a:solidFill>
                  <a:srgbClr val="108FCA"/>
                </a:solidFill>
                <a:latin typeface="Arial" panose="020B0604020202020204" pitchFamily="34" charset="0"/>
                <a:cs typeface="Arial" panose="020B0604020202020204" pitchFamily="34" charset="0"/>
              </a:rPr>
              <a:t>Why</a:t>
            </a:r>
            <a:r>
              <a:rPr lang="nb-NO" b="1" dirty="0">
                <a:solidFill>
                  <a:srgbClr val="108FCA"/>
                </a:solidFill>
                <a:latin typeface="Arial" panose="020B0604020202020204" pitchFamily="34" charset="0"/>
                <a:cs typeface="Arial" panose="020B0604020202020204" pitchFamily="34" charset="0"/>
              </a:rPr>
              <a:t>?</a:t>
            </a:r>
          </a:p>
        </p:txBody>
      </p:sp>
      <p:sp>
        <p:nvSpPr>
          <p:cNvPr id="51" name="TekstSylinder 50">
            <a:extLst>
              <a:ext uri="{FF2B5EF4-FFF2-40B4-BE49-F238E27FC236}">
                <a16:creationId xmlns:a16="http://schemas.microsoft.com/office/drawing/2014/main" id="{5E395990-8FC6-D743-99AC-F5EB6E344476}"/>
              </a:ext>
            </a:extLst>
          </p:cNvPr>
          <p:cNvSpPr txBox="1"/>
          <p:nvPr/>
        </p:nvSpPr>
        <p:spPr>
          <a:xfrm>
            <a:off x="2987824" y="2036375"/>
            <a:ext cx="1452575" cy="369332"/>
          </a:xfrm>
          <a:prstGeom prst="rect">
            <a:avLst/>
          </a:prstGeom>
          <a:noFill/>
        </p:spPr>
        <p:txBody>
          <a:bodyPr wrap="square" lIns="0" rtlCol="0">
            <a:spAutoFit/>
          </a:bodyPr>
          <a:lstStyle/>
          <a:p>
            <a:pPr algn="ctr"/>
            <a:r>
              <a:rPr lang="nb-NO" b="1" dirty="0">
                <a:solidFill>
                  <a:srgbClr val="1EB78A"/>
                </a:solidFill>
                <a:latin typeface="Arial" panose="020B0604020202020204" pitchFamily="34" charset="0"/>
                <a:cs typeface="Arial" panose="020B0604020202020204" pitchFamily="34" charset="0"/>
              </a:rPr>
              <a:t>Who?</a:t>
            </a:r>
          </a:p>
        </p:txBody>
      </p:sp>
      <p:sp>
        <p:nvSpPr>
          <p:cNvPr id="52" name="TekstSylinder 51">
            <a:extLst>
              <a:ext uri="{FF2B5EF4-FFF2-40B4-BE49-F238E27FC236}">
                <a16:creationId xmlns:a16="http://schemas.microsoft.com/office/drawing/2014/main" id="{9ABDFFB7-82B6-0943-98FD-00B463B6E2DD}"/>
              </a:ext>
            </a:extLst>
          </p:cNvPr>
          <p:cNvSpPr txBox="1"/>
          <p:nvPr/>
        </p:nvSpPr>
        <p:spPr>
          <a:xfrm>
            <a:off x="4769358" y="1341025"/>
            <a:ext cx="1452575" cy="369332"/>
          </a:xfrm>
          <a:prstGeom prst="rect">
            <a:avLst/>
          </a:prstGeom>
          <a:noFill/>
        </p:spPr>
        <p:txBody>
          <a:bodyPr wrap="square" lIns="0" rtlCol="0">
            <a:spAutoFit/>
          </a:bodyPr>
          <a:lstStyle/>
          <a:p>
            <a:pPr algn="ctr"/>
            <a:r>
              <a:rPr lang="nb-NO" b="1" dirty="0" err="1">
                <a:solidFill>
                  <a:srgbClr val="1FBED0"/>
                </a:solidFill>
                <a:latin typeface="Arial" panose="020B0604020202020204" pitchFamily="34" charset="0"/>
                <a:cs typeface="Arial" panose="020B0604020202020204" pitchFamily="34" charset="0"/>
              </a:rPr>
              <a:t>What</a:t>
            </a:r>
            <a:r>
              <a:rPr lang="nb-NO" b="1" dirty="0">
                <a:solidFill>
                  <a:srgbClr val="1FBED0"/>
                </a:solidFill>
                <a:latin typeface="Arial" panose="020B0604020202020204" pitchFamily="34" charset="0"/>
                <a:cs typeface="Arial" panose="020B0604020202020204" pitchFamily="34" charset="0"/>
              </a:rPr>
              <a:t>?</a:t>
            </a:r>
          </a:p>
        </p:txBody>
      </p:sp>
      <p:sp>
        <p:nvSpPr>
          <p:cNvPr id="53" name="Plassholder for innhold 2">
            <a:extLst>
              <a:ext uri="{FF2B5EF4-FFF2-40B4-BE49-F238E27FC236}">
                <a16:creationId xmlns:a16="http://schemas.microsoft.com/office/drawing/2014/main" id="{17E3480D-36F5-7E4B-BC73-A6B74AC14E49}"/>
              </a:ext>
            </a:extLst>
          </p:cNvPr>
          <p:cNvSpPr txBox="1">
            <a:spLocks/>
          </p:cNvSpPr>
          <p:nvPr/>
        </p:nvSpPr>
        <p:spPr>
          <a:xfrm>
            <a:off x="2915816" y="2617104"/>
            <a:ext cx="1651658" cy="1181485"/>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TARGET GROUPS</a:t>
            </a:r>
            <a:endParaRPr lang="nb-NO" sz="1200" dirty="0">
              <a:solidFill>
                <a:schemeClr val="bg1"/>
              </a:solidFill>
              <a:latin typeface="Arial" panose="020B0604020202020204" pitchFamily="34" charset="0"/>
              <a:cs typeface="Arial" panose="020B0604020202020204" pitchFamily="34" charset="0"/>
            </a:endParaRPr>
          </a:p>
          <a:p>
            <a:pPr marL="180000" indent="-180000"/>
            <a:r>
              <a:rPr lang="nb-NO" sz="1200" dirty="0" err="1">
                <a:solidFill>
                  <a:schemeClr val="bg1"/>
                </a:solidFill>
                <a:latin typeface="Arial" panose="020B0604020202020204" pitchFamily="34" charset="0"/>
                <a:cs typeface="Arial" panose="020B0604020202020204" pitchFamily="34" charset="0"/>
              </a:rPr>
              <a:t>Characteristics</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Situations</a:t>
            </a:r>
            <a:r>
              <a:rPr lang="nb-NO" sz="1200" dirty="0">
                <a:solidFill>
                  <a:schemeClr val="bg1"/>
                </a:solidFill>
                <a:latin typeface="Arial" panose="020B0604020202020204" pitchFamily="34" charset="0"/>
                <a:cs typeface="Arial" panose="020B0604020202020204" pitchFamily="34" charset="0"/>
              </a:rPr>
              <a:t>?</a:t>
            </a: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54" name="Plassholder for innhold 2">
            <a:extLst>
              <a:ext uri="{FF2B5EF4-FFF2-40B4-BE49-F238E27FC236}">
                <a16:creationId xmlns:a16="http://schemas.microsoft.com/office/drawing/2014/main" id="{81DD1309-D947-8F4B-946C-DC7FDCBD9C68}"/>
              </a:ext>
            </a:extLst>
          </p:cNvPr>
          <p:cNvSpPr txBox="1">
            <a:spLocks/>
          </p:cNvSpPr>
          <p:nvPr/>
        </p:nvSpPr>
        <p:spPr>
          <a:xfrm>
            <a:off x="4773277" y="1901651"/>
            <a:ext cx="1382899" cy="1296144"/>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CONTENT</a:t>
            </a:r>
          </a:p>
          <a:p>
            <a:pPr marL="180000" indent="-180000"/>
            <a:r>
              <a:rPr lang="nb-NO" sz="1200" dirty="0">
                <a:solidFill>
                  <a:schemeClr val="bg1"/>
                </a:solidFill>
                <a:latin typeface="Arial" panose="020B0604020202020204" pitchFamily="34" charset="0"/>
                <a:cs typeface="Arial" panose="020B0604020202020204" pitchFamily="34" charset="0"/>
              </a:rPr>
              <a:t>Message?</a:t>
            </a:r>
          </a:p>
          <a:p>
            <a:pPr marL="180000" indent="-180000"/>
            <a:r>
              <a:rPr lang="nb-NO" sz="1200" dirty="0">
                <a:solidFill>
                  <a:schemeClr val="bg1"/>
                </a:solidFill>
                <a:latin typeface="Arial" panose="020B0604020202020204" pitchFamily="34" charset="0"/>
                <a:cs typeface="Arial" panose="020B0604020202020204" pitchFamily="34" charset="0"/>
              </a:rPr>
              <a:t>Arguments?</a:t>
            </a:r>
          </a:p>
          <a:p>
            <a:pPr marL="180000" indent="-180000"/>
            <a:r>
              <a:rPr lang="nb-NO" sz="1200" dirty="0" err="1">
                <a:solidFill>
                  <a:schemeClr val="bg1"/>
                </a:solidFill>
                <a:latin typeface="Arial" panose="020B0604020202020204" pitchFamily="34" charset="0"/>
                <a:cs typeface="Arial" panose="020B0604020202020204" pitchFamily="34" charset="0"/>
              </a:rPr>
              <a:t>Usefulness</a:t>
            </a:r>
            <a:r>
              <a:rPr lang="nb-NO" sz="1200" dirty="0">
                <a:solidFill>
                  <a:schemeClr val="bg1"/>
                </a:solidFill>
                <a:latin typeface="Arial" panose="020B0604020202020204" pitchFamily="34" charset="0"/>
                <a:cs typeface="Arial" panose="020B0604020202020204" pitchFamily="34" charset="0"/>
              </a:rPr>
              <a:t> to target </a:t>
            </a:r>
            <a:r>
              <a:rPr lang="nb-NO" sz="1200" dirty="0" err="1">
                <a:solidFill>
                  <a:schemeClr val="bg1"/>
                </a:solidFill>
                <a:latin typeface="Arial" panose="020B0604020202020204" pitchFamily="34" charset="0"/>
                <a:cs typeface="Arial" panose="020B0604020202020204" pitchFamily="34" charset="0"/>
              </a:rPr>
              <a:t>group</a:t>
            </a:r>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55" name="Plassholder for innhold 2">
            <a:extLst>
              <a:ext uri="{FF2B5EF4-FFF2-40B4-BE49-F238E27FC236}">
                <a16:creationId xmlns:a16="http://schemas.microsoft.com/office/drawing/2014/main" id="{1F556F9C-8F6D-6C44-AEBD-3FD01CB20492}"/>
              </a:ext>
            </a:extLst>
          </p:cNvPr>
          <p:cNvSpPr txBox="1">
            <a:spLocks/>
          </p:cNvSpPr>
          <p:nvPr/>
        </p:nvSpPr>
        <p:spPr>
          <a:xfrm>
            <a:off x="6592750" y="1204668"/>
            <a:ext cx="1651658" cy="1489071"/>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METHODS</a:t>
            </a:r>
          </a:p>
          <a:p>
            <a:pPr marL="180000" indent="-180000"/>
            <a:r>
              <a:rPr lang="nb-NO" sz="1200" dirty="0">
                <a:solidFill>
                  <a:schemeClr val="bg1"/>
                </a:solidFill>
                <a:latin typeface="Arial" panose="020B0604020202020204" pitchFamily="34" charset="0"/>
                <a:cs typeface="Arial" panose="020B0604020202020204" pitchFamily="34" charset="0"/>
              </a:rPr>
              <a:t>Media?</a:t>
            </a:r>
          </a:p>
          <a:p>
            <a:pPr marL="180000" indent="-180000"/>
            <a:r>
              <a:rPr lang="nb-NO" sz="1200" dirty="0">
                <a:solidFill>
                  <a:schemeClr val="bg1"/>
                </a:solidFill>
                <a:latin typeface="Arial" panose="020B0604020202020204" pitchFamily="34" charset="0"/>
                <a:cs typeface="Arial" panose="020B0604020202020204" pitchFamily="34" charset="0"/>
              </a:rPr>
              <a:t>Channels?</a:t>
            </a:r>
          </a:p>
          <a:p>
            <a:pPr marL="180000" indent="-180000"/>
            <a:r>
              <a:rPr lang="nb-NO" sz="1200" dirty="0">
                <a:solidFill>
                  <a:schemeClr val="bg1"/>
                </a:solidFill>
                <a:latin typeface="Arial" panose="020B0604020202020204" pitchFamily="34" charset="0"/>
                <a:cs typeface="Arial" panose="020B0604020202020204" pitchFamily="34" charset="0"/>
              </a:rPr>
              <a:t>Tools?</a:t>
            </a: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56" name="TekstSylinder 55">
            <a:extLst>
              <a:ext uri="{FF2B5EF4-FFF2-40B4-BE49-F238E27FC236}">
                <a16:creationId xmlns:a16="http://schemas.microsoft.com/office/drawing/2014/main" id="{5393AD2C-7951-E641-9939-885A92611D30}"/>
              </a:ext>
            </a:extLst>
          </p:cNvPr>
          <p:cNvSpPr txBox="1"/>
          <p:nvPr/>
        </p:nvSpPr>
        <p:spPr>
          <a:xfrm>
            <a:off x="3826123" y="4550623"/>
            <a:ext cx="1452575" cy="369332"/>
          </a:xfrm>
          <a:prstGeom prst="rect">
            <a:avLst/>
          </a:prstGeom>
          <a:noFill/>
        </p:spPr>
        <p:txBody>
          <a:bodyPr wrap="square" lIns="0" rtlCol="0">
            <a:spAutoFit/>
          </a:bodyPr>
          <a:lstStyle/>
          <a:p>
            <a:pPr algn="ctr"/>
            <a:r>
              <a:rPr lang="nb-NO" b="1" dirty="0">
                <a:solidFill>
                  <a:srgbClr val="0455A4"/>
                </a:solidFill>
                <a:latin typeface="Arial" panose="020B0604020202020204" pitchFamily="34" charset="0"/>
                <a:cs typeface="Arial" panose="020B0604020202020204" pitchFamily="34" charset="0"/>
              </a:rPr>
              <a:t>Evaluation</a:t>
            </a:r>
          </a:p>
        </p:txBody>
      </p:sp>
      <p:cxnSp>
        <p:nvCxnSpPr>
          <p:cNvPr id="57" name="Rett pil 56">
            <a:extLst>
              <a:ext uri="{FF2B5EF4-FFF2-40B4-BE49-F238E27FC236}">
                <a16:creationId xmlns:a16="http://schemas.microsoft.com/office/drawing/2014/main" id="{D6B66CFA-6193-BC40-9350-BE1E2F8EE681}"/>
              </a:ext>
            </a:extLst>
          </p:cNvPr>
          <p:cNvCxnSpPr>
            <a:cxnSpLocks/>
          </p:cNvCxnSpPr>
          <p:nvPr/>
        </p:nvCxnSpPr>
        <p:spPr>
          <a:xfrm>
            <a:off x="5436096" y="4735289"/>
            <a:ext cx="2503588"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cxnSp>
        <p:nvCxnSpPr>
          <p:cNvPr id="58" name="Rett pil 57">
            <a:extLst>
              <a:ext uri="{FF2B5EF4-FFF2-40B4-BE49-F238E27FC236}">
                <a16:creationId xmlns:a16="http://schemas.microsoft.com/office/drawing/2014/main" id="{8AE07FED-7850-BF43-B829-651932F88C70}"/>
              </a:ext>
            </a:extLst>
          </p:cNvPr>
          <p:cNvCxnSpPr>
            <a:cxnSpLocks/>
          </p:cNvCxnSpPr>
          <p:nvPr/>
        </p:nvCxnSpPr>
        <p:spPr>
          <a:xfrm flipH="1">
            <a:off x="1144765" y="4735289"/>
            <a:ext cx="2326245"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sp>
        <p:nvSpPr>
          <p:cNvPr id="59" name="Pil ned 58">
            <a:extLst>
              <a:ext uri="{FF2B5EF4-FFF2-40B4-BE49-F238E27FC236}">
                <a16:creationId xmlns:a16="http://schemas.microsoft.com/office/drawing/2014/main" id="{2ECA0140-891F-0F47-A1BE-AEC59F411199}"/>
              </a:ext>
            </a:extLst>
          </p:cNvPr>
          <p:cNvSpPr/>
          <p:nvPr/>
        </p:nvSpPr>
        <p:spPr>
          <a:xfrm>
            <a:off x="5214384" y="1003068"/>
            <a:ext cx="443423" cy="366721"/>
          </a:xfrm>
          <a:prstGeom prst="downArrow">
            <a:avLst/>
          </a:prstGeom>
          <a:solidFill>
            <a:srgbClr val="1FBE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60" name="TekstSylinder 59">
            <a:extLst>
              <a:ext uri="{FF2B5EF4-FFF2-40B4-BE49-F238E27FC236}">
                <a16:creationId xmlns:a16="http://schemas.microsoft.com/office/drawing/2014/main" id="{1E09CB94-7FD8-F540-B3B8-128AA888B902}"/>
              </a:ext>
            </a:extLst>
          </p:cNvPr>
          <p:cNvSpPr txBox="1"/>
          <p:nvPr/>
        </p:nvSpPr>
        <p:spPr>
          <a:xfrm>
            <a:off x="6625831" y="633736"/>
            <a:ext cx="1452575" cy="369332"/>
          </a:xfrm>
          <a:prstGeom prst="rect">
            <a:avLst/>
          </a:prstGeom>
          <a:noFill/>
        </p:spPr>
        <p:txBody>
          <a:bodyPr wrap="square" lIns="0" rtlCol="0">
            <a:spAutoFit/>
          </a:bodyPr>
          <a:lstStyle/>
          <a:p>
            <a:pPr algn="ctr"/>
            <a:r>
              <a:rPr lang="nb-NO" b="1" dirty="0">
                <a:solidFill>
                  <a:srgbClr val="0455A4"/>
                </a:solidFill>
                <a:latin typeface="Arial" panose="020B0604020202020204" pitchFamily="34" charset="0"/>
                <a:cs typeface="Arial" panose="020B0604020202020204" pitchFamily="34" charset="0"/>
              </a:rPr>
              <a:t>How?</a:t>
            </a:r>
          </a:p>
        </p:txBody>
      </p:sp>
      <p:sp>
        <p:nvSpPr>
          <p:cNvPr id="61" name="TekstSylinder 60">
            <a:extLst>
              <a:ext uri="{FF2B5EF4-FFF2-40B4-BE49-F238E27FC236}">
                <a16:creationId xmlns:a16="http://schemas.microsoft.com/office/drawing/2014/main" id="{E0ECED71-983E-794E-B11D-24C4CF06C73B}"/>
              </a:ext>
            </a:extLst>
          </p:cNvPr>
          <p:cNvSpPr txBox="1"/>
          <p:nvPr/>
        </p:nvSpPr>
        <p:spPr>
          <a:xfrm>
            <a:off x="3826123" y="4847803"/>
            <a:ext cx="1452575" cy="276999"/>
          </a:xfrm>
          <a:prstGeom prst="rect">
            <a:avLst/>
          </a:prstGeom>
          <a:noFill/>
        </p:spPr>
        <p:txBody>
          <a:bodyPr wrap="square" lIns="0" rtlCol="0">
            <a:spAutoFit/>
          </a:bodyPr>
          <a:lstStyle/>
          <a:p>
            <a:pPr algn="ctr"/>
            <a:r>
              <a:rPr lang="nb-NO" sz="1200" dirty="0" err="1">
                <a:solidFill>
                  <a:srgbClr val="0455A4"/>
                </a:solidFill>
                <a:latin typeface="Arial" panose="020B0604020202020204" pitchFamily="34" charset="0"/>
                <a:cs typeface="Arial" panose="020B0604020202020204" pitchFamily="34" charset="0"/>
              </a:rPr>
              <a:t>When</a:t>
            </a:r>
            <a:r>
              <a:rPr lang="nb-NO" sz="1200" dirty="0">
                <a:solidFill>
                  <a:srgbClr val="0455A4"/>
                </a:solidFill>
                <a:latin typeface="Arial" panose="020B0604020202020204" pitchFamily="34" charset="0"/>
                <a:cs typeface="Arial" panose="020B0604020202020204" pitchFamily="34" charset="0"/>
              </a:rPr>
              <a:t> and </a:t>
            </a:r>
            <a:r>
              <a:rPr lang="nb-NO" sz="1200" dirty="0" err="1">
                <a:solidFill>
                  <a:srgbClr val="0455A4"/>
                </a:solidFill>
                <a:latin typeface="Arial" panose="020B0604020202020204" pitchFamily="34" charset="0"/>
                <a:cs typeface="Arial" panose="020B0604020202020204" pitchFamily="34" charset="0"/>
              </a:rPr>
              <a:t>how</a:t>
            </a:r>
            <a:r>
              <a:rPr lang="nb-NO" sz="1200" dirty="0">
                <a:solidFill>
                  <a:srgbClr val="0455A4"/>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65448913"/>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14:presetBounceEnd="50000">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14:bounceEnd="50000">
                                          <p:cBhvr additive="base">
                                            <p:cTn id="7" dur="1000" fill="hold"/>
                                            <p:tgtEl>
                                              <p:spTgt spid="59"/>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5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1000" fill="hold"/>
                                            <p:tgtEl>
                                              <p:spTgt spid="59"/>
                                            </p:tgtEl>
                                            <p:attrNameLst>
                                              <p:attrName>ppt_x</p:attrName>
                                            </p:attrNameLst>
                                          </p:cBhvr>
                                          <p:tavLst>
                                            <p:tav tm="0">
                                              <p:val>
                                                <p:strVal val="#ppt_x"/>
                                              </p:val>
                                            </p:tav>
                                            <p:tav tm="100000">
                                              <p:val>
                                                <p:strVal val="#ppt_x"/>
                                              </p:val>
                                            </p:tav>
                                          </p:tavLst>
                                        </p:anim>
                                        <p:anim calcmode="lin" valueType="num">
                                          <p:cBhvr additive="base">
                                            <p:cTn id="8" dur="1000" fill="hold"/>
                                            <p:tgtEl>
                                              <p:spTgt spid="5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0EBF7F97-5C22-AC47-A088-0900DDFA18C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6906"/>
          <a:stretch/>
        </p:blipFill>
        <p:spPr>
          <a:xfrm>
            <a:off x="179512" y="414847"/>
            <a:ext cx="4897313" cy="4772431"/>
          </a:xfrm>
          <a:prstGeom prst="rect">
            <a:avLst/>
          </a:prstGeom>
        </p:spPr>
      </p:pic>
      <p:sp>
        <p:nvSpPr>
          <p:cNvPr id="5" name="TekstSylinder 4">
            <a:extLst>
              <a:ext uri="{FF2B5EF4-FFF2-40B4-BE49-F238E27FC236}">
                <a16:creationId xmlns:a16="http://schemas.microsoft.com/office/drawing/2014/main" id="{83D4BC50-43A1-EB48-9226-521600663D77}"/>
              </a:ext>
            </a:extLst>
          </p:cNvPr>
          <p:cNvSpPr txBox="1"/>
          <p:nvPr/>
        </p:nvSpPr>
        <p:spPr>
          <a:xfrm>
            <a:off x="4716016" y="1715483"/>
            <a:ext cx="3960440" cy="1569660"/>
          </a:xfrm>
          <a:prstGeom prst="rect">
            <a:avLst/>
          </a:prstGeom>
          <a:noFill/>
        </p:spPr>
        <p:txBody>
          <a:bodyPr wrap="square" lIns="0" rtlCol="0">
            <a:spAutoFit/>
          </a:bodyPr>
          <a:lstStyle/>
          <a:p>
            <a:r>
              <a:rPr lang="nb-NO" sz="4800" b="1" dirty="0">
                <a:solidFill>
                  <a:srgbClr val="0455A4"/>
                </a:solidFill>
                <a:latin typeface="Arial" panose="020B0604020202020204" pitchFamily="34" charset="0"/>
                <a:cs typeface="Arial" panose="020B0604020202020204" pitchFamily="34" charset="0"/>
              </a:rPr>
              <a:t>Good cases and </a:t>
            </a:r>
            <a:r>
              <a:rPr lang="nb-NO" sz="4800" b="1" dirty="0" err="1">
                <a:solidFill>
                  <a:srgbClr val="0455A4"/>
                </a:solidFill>
                <a:latin typeface="Arial" panose="020B0604020202020204" pitchFamily="34" charset="0"/>
                <a:cs typeface="Arial" panose="020B0604020202020204" pitchFamily="34" charset="0"/>
              </a:rPr>
              <a:t>nudging</a:t>
            </a:r>
            <a:endParaRPr lang="nb-NO" sz="4800" b="1" dirty="0">
              <a:solidFill>
                <a:srgbClr val="0455A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5011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Sylinder 3">
            <a:extLst>
              <a:ext uri="{FF2B5EF4-FFF2-40B4-BE49-F238E27FC236}">
                <a16:creationId xmlns:a16="http://schemas.microsoft.com/office/drawing/2014/main" id="{59D1525A-886C-7446-BD75-30090AFCFE4E}"/>
              </a:ext>
            </a:extLst>
          </p:cNvPr>
          <p:cNvSpPr txBox="1"/>
          <p:nvPr/>
        </p:nvSpPr>
        <p:spPr>
          <a:xfrm>
            <a:off x="590550" y="195487"/>
            <a:ext cx="3045346" cy="523220"/>
          </a:xfrm>
          <a:prstGeom prst="rect">
            <a:avLst/>
          </a:prstGeom>
          <a:noFill/>
        </p:spPr>
        <p:txBody>
          <a:bodyPr wrap="square" lIns="0" rtlCol="0">
            <a:spAutoFit/>
          </a:bodyPr>
          <a:lstStyle/>
          <a:p>
            <a:r>
              <a:rPr lang="nb-NO" sz="2800" b="1" dirty="0" err="1">
                <a:solidFill>
                  <a:srgbClr val="0455A4"/>
                </a:solidFill>
                <a:latin typeface="Arial" panose="020B0604020202020204" pitchFamily="34" charset="0"/>
                <a:cs typeface="Arial" panose="020B0604020202020204" pitchFamily="34" charset="0"/>
              </a:rPr>
              <a:t>Climate</a:t>
            </a:r>
            <a:r>
              <a:rPr lang="nb-NO" sz="2800" b="1" dirty="0">
                <a:solidFill>
                  <a:srgbClr val="0455A4"/>
                </a:solidFill>
                <a:latin typeface="Arial" panose="020B0604020202020204" pitchFamily="34" charset="0"/>
                <a:cs typeface="Arial" panose="020B0604020202020204" pitchFamily="34" charset="0"/>
              </a:rPr>
              <a:t> Oslo</a:t>
            </a:r>
          </a:p>
        </p:txBody>
      </p:sp>
      <p:grpSp>
        <p:nvGrpSpPr>
          <p:cNvPr id="12" name="Gruppe 11">
            <a:extLst>
              <a:ext uri="{FF2B5EF4-FFF2-40B4-BE49-F238E27FC236}">
                <a16:creationId xmlns:a16="http://schemas.microsoft.com/office/drawing/2014/main" id="{417FB7B1-1EBF-A345-9984-146FD34E565C}"/>
              </a:ext>
            </a:extLst>
          </p:cNvPr>
          <p:cNvGrpSpPr/>
          <p:nvPr/>
        </p:nvGrpSpPr>
        <p:grpSpPr>
          <a:xfrm>
            <a:off x="2087724" y="1059582"/>
            <a:ext cx="4968552" cy="3538545"/>
            <a:chOff x="2087724" y="1059582"/>
            <a:chExt cx="4968552" cy="3538545"/>
          </a:xfrm>
        </p:grpSpPr>
        <p:grpSp>
          <p:nvGrpSpPr>
            <p:cNvPr id="9" name="Gruppe 8">
              <a:extLst>
                <a:ext uri="{FF2B5EF4-FFF2-40B4-BE49-F238E27FC236}">
                  <a16:creationId xmlns:a16="http://schemas.microsoft.com/office/drawing/2014/main" id="{A1F66B13-20EB-CD40-84E0-A8383F5EBDA8}"/>
                </a:ext>
              </a:extLst>
            </p:cNvPr>
            <p:cNvGrpSpPr/>
            <p:nvPr/>
          </p:nvGrpSpPr>
          <p:grpSpPr>
            <a:xfrm>
              <a:off x="2087724" y="1059582"/>
              <a:ext cx="4968552" cy="3538545"/>
              <a:chOff x="2087724" y="1059582"/>
              <a:chExt cx="4968552" cy="3538545"/>
            </a:xfrm>
          </p:grpSpPr>
          <p:pic>
            <p:nvPicPr>
              <p:cNvPr id="5" name="Bilde 4">
                <a:extLst>
                  <a:ext uri="{FF2B5EF4-FFF2-40B4-BE49-F238E27FC236}">
                    <a16:creationId xmlns:a16="http://schemas.microsoft.com/office/drawing/2014/main" id="{C2E6E72F-79D7-4242-9148-E97E12662326}"/>
                  </a:ext>
                </a:extLst>
              </p:cNvPr>
              <p:cNvPicPr>
                <a:picLocks noChangeAspect="1"/>
              </p:cNvPicPr>
              <p:nvPr/>
            </p:nvPicPr>
            <p:blipFill rotWithShape="1">
              <a:blip r:embed="rId3"/>
              <a:srcRect l="21354" t="11142" r="21771"/>
              <a:stretch/>
            </p:blipFill>
            <p:spPr>
              <a:xfrm>
                <a:off x="2087724" y="1059582"/>
                <a:ext cx="4968552" cy="3538545"/>
              </a:xfrm>
              <a:prstGeom prst="rect">
                <a:avLst/>
              </a:prstGeom>
              <a:effectLst>
                <a:outerShdw blurRad="254000" dist="25400" dir="2700000" algn="tl" rotWithShape="0">
                  <a:prstClr val="black">
                    <a:alpha val="15000"/>
                  </a:prstClr>
                </a:outerShdw>
              </a:effectLst>
            </p:spPr>
          </p:pic>
          <p:sp>
            <p:nvSpPr>
              <p:cNvPr id="6" name="Rektangel 5">
                <a:extLst>
                  <a:ext uri="{FF2B5EF4-FFF2-40B4-BE49-F238E27FC236}">
                    <a16:creationId xmlns:a16="http://schemas.microsoft.com/office/drawing/2014/main" id="{29354F1F-9FC0-5249-8E76-249701335FA2}"/>
                  </a:ext>
                </a:extLst>
              </p:cNvPr>
              <p:cNvSpPr/>
              <p:nvPr/>
            </p:nvSpPr>
            <p:spPr>
              <a:xfrm>
                <a:off x="3131840" y="3219822"/>
                <a:ext cx="1656184" cy="142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Rektangel 6">
                <a:extLst>
                  <a:ext uri="{FF2B5EF4-FFF2-40B4-BE49-F238E27FC236}">
                    <a16:creationId xmlns:a16="http://schemas.microsoft.com/office/drawing/2014/main" id="{AC9CEAE1-B21A-224B-9401-EC1557CE32F4}"/>
                  </a:ext>
                </a:extLst>
              </p:cNvPr>
              <p:cNvSpPr/>
              <p:nvPr/>
            </p:nvSpPr>
            <p:spPr>
              <a:xfrm>
                <a:off x="5868144" y="2099568"/>
                <a:ext cx="864096" cy="1841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8" name="Rektangel 7">
                <a:extLst>
                  <a:ext uri="{FF2B5EF4-FFF2-40B4-BE49-F238E27FC236}">
                    <a16:creationId xmlns:a16="http://schemas.microsoft.com/office/drawing/2014/main" id="{32734EDD-F1B4-3D49-824A-132C497E81FB}"/>
                  </a:ext>
                </a:extLst>
              </p:cNvPr>
              <p:cNvSpPr/>
              <p:nvPr/>
            </p:nvSpPr>
            <p:spPr>
              <a:xfrm>
                <a:off x="5796136" y="3003798"/>
                <a:ext cx="1152128" cy="1328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sp>
          <p:nvSpPr>
            <p:cNvPr id="2" name="Rektangel 1">
              <a:extLst>
                <a:ext uri="{FF2B5EF4-FFF2-40B4-BE49-F238E27FC236}">
                  <a16:creationId xmlns:a16="http://schemas.microsoft.com/office/drawing/2014/main" id="{B1A00E62-910B-CE46-BFDC-6F7A1DC6EA65}"/>
                </a:ext>
              </a:extLst>
            </p:cNvPr>
            <p:cNvSpPr/>
            <p:nvPr/>
          </p:nvSpPr>
          <p:spPr>
            <a:xfrm>
              <a:off x="2536397" y="3179813"/>
              <a:ext cx="2811066" cy="276999"/>
            </a:xfrm>
            <a:prstGeom prst="rect">
              <a:avLst/>
            </a:prstGeom>
          </p:spPr>
          <p:txBody>
            <a:bodyPr wrap="square">
              <a:spAutoFit/>
            </a:bodyPr>
            <a:lstStyle/>
            <a:p>
              <a:pPr algn="ctr"/>
              <a:r>
                <a:rPr lang="nb-NO" sz="1200" b="1" dirty="0">
                  <a:solidFill>
                    <a:schemeClr val="tx1">
                      <a:lumMod val="75000"/>
                      <a:lumOff val="25000"/>
                    </a:schemeClr>
                  </a:solidFill>
                  <a:latin typeface="Arial" panose="020B0604020202020204" pitchFamily="34" charset="0"/>
                  <a:cs typeface="Arial" panose="020B0604020202020204" pitchFamily="34" charset="0"/>
                </a:rPr>
                <a:t>Here is </a:t>
              </a:r>
              <a:r>
                <a:rPr lang="nb-NO" sz="1200" b="1" dirty="0" err="1">
                  <a:solidFill>
                    <a:schemeClr val="tx1">
                      <a:lumMod val="75000"/>
                      <a:lumOff val="25000"/>
                    </a:schemeClr>
                  </a:solidFill>
                  <a:latin typeface="Arial" panose="020B0604020202020204" pitchFamily="34" charset="0"/>
                  <a:cs typeface="Arial" panose="020B0604020202020204" pitchFamily="34" charset="0"/>
                </a:rPr>
                <a:t>Oslo’s</a:t>
              </a:r>
              <a:r>
                <a:rPr lang="nb-NO" sz="1200" b="1" dirty="0">
                  <a:solidFill>
                    <a:schemeClr val="tx1">
                      <a:lumMod val="75000"/>
                      <a:lumOff val="25000"/>
                    </a:schemeClr>
                  </a:solidFill>
                  <a:latin typeface="Arial" panose="020B0604020202020204" pitchFamily="34" charset="0"/>
                  <a:cs typeface="Arial" panose="020B0604020202020204" pitchFamily="34" charset="0"/>
                </a:rPr>
                <a:t> first </a:t>
              </a:r>
              <a:r>
                <a:rPr lang="nb-NO" sz="1200" b="1" dirty="0" err="1">
                  <a:solidFill>
                    <a:schemeClr val="tx1">
                      <a:lumMod val="75000"/>
                      <a:lumOff val="25000"/>
                    </a:schemeClr>
                  </a:solidFill>
                  <a:latin typeface="Arial" panose="020B0604020202020204" pitchFamily="34" charset="0"/>
                  <a:cs typeface="Arial" panose="020B0604020202020204" pitchFamily="34" charset="0"/>
                </a:rPr>
                <a:t>plastic</a:t>
              </a:r>
              <a:r>
                <a:rPr lang="nb-NO" sz="1200" b="1" dirty="0">
                  <a:solidFill>
                    <a:schemeClr val="tx1">
                      <a:lumMod val="75000"/>
                      <a:lumOff val="25000"/>
                    </a:schemeClr>
                  </a:solidFill>
                  <a:latin typeface="Arial" panose="020B0604020202020204" pitchFamily="34" charset="0"/>
                  <a:cs typeface="Arial" panose="020B0604020202020204" pitchFamily="34" charset="0"/>
                </a:rPr>
                <a:t> </a:t>
              </a:r>
              <a:r>
                <a:rPr lang="nb-NO" sz="1200" b="1" dirty="0" err="1">
                  <a:solidFill>
                    <a:schemeClr val="tx1">
                      <a:lumMod val="75000"/>
                      <a:lumOff val="25000"/>
                    </a:schemeClr>
                  </a:solidFill>
                  <a:latin typeface="Arial" panose="020B0604020202020204" pitchFamily="34" charset="0"/>
                  <a:cs typeface="Arial" panose="020B0604020202020204" pitchFamily="34" charset="0"/>
                </a:rPr>
                <a:t>warrior</a:t>
              </a:r>
              <a:endParaRPr lang="nb-NO" sz="12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3" name="Rektangel 2">
              <a:extLst>
                <a:ext uri="{FF2B5EF4-FFF2-40B4-BE49-F238E27FC236}">
                  <a16:creationId xmlns:a16="http://schemas.microsoft.com/office/drawing/2014/main" id="{BA6D5F59-B064-7343-A49C-54ADF9CB07C4}"/>
                </a:ext>
              </a:extLst>
            </p:cNvPr>
            <p:cNvSpPr/>
            <p:nvPr/>
          </p:nvSpPr>
          <p:spPr>
            <a:xfrm>
              <a:off x="5796136" y="2931790"/>
              <a:ext cx="1108398" cy="307777"/>
            </a:xfrm>
            <a:prstGeom prst="rect">
              <a:avLst/>
            </a:prstGeom>
          </p:spPr>
          <p:txBody>
            <a:bodyPr wrap="square">
              <a:spAutoFit/>
            </a:bodyPr>
            <a:lstStyle/>
            <a:p>
              <a:pPr algn="ctr"/>
              <a:r>
                <a:rPr lang="nb-NO" sz="700" dirty="0" err="1">
                  <a:solidFill>
                    <a:schemeClr val="tx1">
                      <a:lumMod val="75000"/>
                      <a:lumOff val="25000"/>
                    </a:schemeClr>
                  </a:solidFill>
                  <a:latin typeface="Arial" panose="020B0604020202020204" pitchFamily="34" charset="0"/>
                  <a:cs typeface="Arial" panose="020B0604020202020204" pitchFamily="34" charset="0"/>
                </a:rPr>
                <a:t>They</a:t>
              </a:r>
              <a:r>
                <a:rPr lang="nb-NO" sz="700" dirty="0">
                  <a:solidFill>
                    <a:schemeClr val="tx1">
                      <a:lumMod val="75000"/>
                      <a:lumOff val="25000"/>
                    </a:schemeClr>
                  </a:solidFill>
                  <a:latin typeface="Arial" panose="020B0604020202020204" pitchFamily="34" charset="0"/>
                  <a:cs typeface="Arial" panose="020B0604020202020204" pitchFamily="34" charset="0"/>
                </a:rPr>
                <a:t> </a:t>
              </a:r>
              <a:r>
                <a:rPr lang="nb-NO" sz="700" dirty="0" err="1">
                  <a:solidFill>
                    <a:schemeClr val="tx1">
                      <a:lumMod val="75000"/>
                      <a:lumOff val="25000"/>
                    </a:schemeClr>
                  </a:solidFill>
                  <a:latin typeface="Arial" panose="020B0604020202020204" pitchFamily="34" charset="0"/>
                  <a:cs typeface="Arial" panose="020B0604020202020204" pitchFamily="34" charset="0"/>
                </a:rPr>
                <a:t>recycle</a:t>
              </a:r>
              <a:r>
                <a:rPr lang="nb-NO" sz="700" dirty="0">
                  <a:solidFill>
                    <a:schemeClr val="tx1">
                      <a:lumMod val="75000"/>
                      <a:lumOff val="25000"/>
                    </a:schemeClr>
                  </a:solidFill>
                  <a:latin typeface="Arial" panose="020B0604020202020204" pitchFamily="34" charset="0"/>
                  <a:cs typeface="Arial" panose="020B0604020202020204" pitchFamily="34" charset="0"/>
                </a:rPr>
                <a:t> </a:t>
              </a:r>
              <a:r>
                <a:rPr lang="nb-NO" sz="700" dirty="0" err="1">
                  <a:solidFill>
                    <a:schemeClr val="tx1">
                      <a:lumMod val="75000"/>
                      <a:lumOff val="25000"/>
                    </a:schemeClr>
                  </a:solidFill>
                  <a:latin typeface="Arial" panose="020B0604020202020204" pitchFamily="34" charset="0"/>
                  <a:cs typeface="Arial" panose="020B0604020202020204" pitchFamily="34" charset="0"/>
                </a:rPr>
                <a:t>waste</a:t>
              </a:r>
              <a:r>
                <a:rPr lang="nb-NO" sz="700" dirty="0">
                  <a:solidFill>
                    <a:schemeClr val="tx1">
                      <a:lumMod val="75000"/>
                      <a:lumOff val="25000"/>
                    </a:schemeClr>
                  </a:solidFill>
                  <a:latin typeface="Arial" panose="020B0604020202020204" pitchFamily="34" charset="0"/>
                  <a:cs typeface="Arial" panose="020B0604020202020204" pitchFamily="34" charset="0"/>
                </a:rPr>
                <a:t> and trust</a:t>
              </a:r>
            </a:p>
          </p:txBody>
        </p:sp>
        <p:sp>
          <p:nvSpPr>
            <p:cNvPr id="11" name="Rektangel 10">
              <a:extLst>
                <a:ext uri="{FF2B5EF4-FFF2-40B4-BE49-F238E27FC236}">
                  <a16:creationId xmlns:a16="http://schemas.microsoft.com/office/drawing/2014/main" id="{F56AF686-DA8A-8546-83AB-8DD73061AA64}"/>
                </a:ext>
              </a:extLst>
            </p:cNvPr>
            <p:cNvSpPr/>
            <p:nvPr/>
          </p:nvSpPr>
          <p:spPr>
            <a:xfrm>
              <a:off x="5739360" y="2047949"/>
              <a:ext cx="1265679" cy="307777"/>
            </a:xfrm>
            <a:prstGeom prst="rect">
              <a:avLst/>
            </a:prstGeom>
          </p:spPr>
          <p:txBody>
            <a:bodyPr wrap="square">
              <a:spAutoFit/>
            </a:bodyPr>
            <a:lstStyle/>
            <a:p>
              <a:pPr algn="ctr"/>
              <a:r>
                <a:rPr lang="nb-NO" sz="700" dirty="0">
                  <a:solidFill>
                    <a:schemeClr val="tx1">
                      <a:lumMod val="75000"/>
                      <a:lumOff val="25000"/>
                    </a:schemeClr>
                  </a:solidFill>
                  <a:latin typeface="Arial" panose="020B0604020202020204" pitchFamily="34" charset="0"/>
                  <a:cs typeface="Arial" panose="020B0604020202020204" pitchFamily="34" charset="0"/>
                </a:rPr>
                <a:t>How to </a:t>
              </a:r>
              <a:r>
                <a:rPr lang="nb-NO" sz="700" dirty="0" err="1">
                  <a:solidFill>
                    <a:schemeClr val="tx1">
                      <a:lumMod val="75000"/>
                      <a:lumOff val="25000"/>
                    </a:schemeClr>
                  </a:solidFill>
                  <a:latin typeface="Arial" panose="020B0604020202020204" pitchFamily="34" charset="0"/>
                  <a:cs typeface="Arial" panose="020B0604020202020204" pitchFamily="34" charset="0"/>
                </a:rPr>
                <a:t>secure</a:t>
              </a:r>
              <a:r>
                <a:rPr lang="nb-NO" sz="700" dirty="0">
                  <a:solidFill>
                    <a:schemeClr val="tx1">
                      <a:lumMod val="75000"/>
                      <a:lumOff val="25000"/>
                    </a:schemeClr>
                  </a:solidFill>
                  <a:latin typeface="Arial" panose="020B0604020202020204" pitchFamily="34" charset="0"/>
                  <a:cs typeface="Arial" panose="020B0604020202020204" pitchFamily="34" charset="0"/>
                </a:rPr>
                <a:t> </a:t>
              </a:r>
              <a:r>
                <a:rPr lang="nb-NO" sz="700" dirty="0" err="1">
                  <a:solidFill>
                    <a:schemeClr val="tx1">
                      <a:lumMod val="75000"/>
                      <a:lumOff val="25000"/>
                    </a:schemeClr>
                  </a:solidFill>
                  <a:latin typeface="Arial" panose="020B0604020202020204" pitchFamily="34" charset="0"/>
                  <a:cs typeface="Arial" panose="020B0604020202020204" pitchFamily="34" charset="0"/>
                </a:rPr>
                <a:t>the</a:t>
              </a:r>
              <a:r>
                <a:rPr lang="nb-NO" sz="700" dirty="0">
                  <a:solidFill>
                    <a:schemeClr val="tx1">
                      <a:lumMod val="75000"/>
                      <a:lumOff val="25000"/>
                    </a:schemeClr>
                  </a:solidFill>
                  <a:latin typeface="Arial" panose="020B0604020202020204" pitchFamily="34" charset="0"/>
                  <a:cs typeface="Arial" panose="020B0604020202020204" pitchFamily="34" charset="0"/>
                </a:rPr>
                <a:t> kids </a:t>
              </a:r>
              <a:br>
                <a:rPr lang="nb-NO" sz="700" dirty="0">
                  <a:solidFill>
                    <a:schemeClr val="tx1">
                      <a:lumMod val="75000"/>
                      <a:lumOff val="25000"/>
                    </a:schemeClr>
                  </a:solidFill>
                  <a:latin typeface="Arial" panose="020B0604020202020204" pitchFamily="34" charset="0"/>
                  <a:cs typeface="Arial" panose="020B0604020202020204" pitchFamily="34" charset="0"/>
                </a:rPr>
              </a:br>
              <a:r>
                <a:rPr lang="nb-NO" sz="700" dirty="0" err="1">
                  <a:solidFill>
                    <a:schemeClr val="tx1">
                      <a:lumMod val="75000"/>
                      <a:lumOff val="25000"/>
                    </a:schemeClr>
                  </a:solidFill>
                  <a:latin typeface="Arial" panose="020B0604020202020204" pitchFamily="34" charset="0"/>
                  <a:cs typeface="Arial" panose="020B0604020202020204" pitchFamily="34" charset="0"/>
                </a:rPr>
                <a:t>on</a:t>
              </a:r>
              <a:r>
                <a:rPr lang="nb-NO" sz="700" dirty="0">
                  <a:solidFill>
                    <a:schemeClr val="tx1">
                      <a:lumMod val="75000"/>
                      <a:lumOff val="25000"/>
                    </a:schemeClr>
                  </a:solidFill>
                  <a:latin typeface="Arial" panose="020B0604020202020204" pitchFamily="34" charset="0"/>
                  <a:cs typeface="Arial" panose="020B0604020202020204" pitchFamily="34" charset="0"/>
                </a:rPr>
                <a:t> a transport </a:t>
              </a:r>
              <a:r>
                <a:rPr lang="nb-NO" sz="700" dirty="0" err="1">
                  <a:solidFill>
                    <a:schemeClr val="tx1">
                      <a:lumMod val="75000"/>
                      <a:lumOff val="25000"/>
                    </a:schemeClr>
                  </a:solidFill>
                  <a:latin typeface="Arial" panose="020B0604020202020204" pitchFamily="34" charset="0"/>
                  <a:cs typeface="Arial" panose="020B0604020202020204" pitchFamily="34" charset="0"/>
                </a:rPr>
                <a:t>bike</a:t>
              </a:r>
              <a:endParaRPr lang="nb-NO" sz="700" dirty="0">
                <a:solidFill>
                  <a:schemeClr val="tx1">
                    <a:lumMod val="75000"/>
                    <a:lumOff val="25000"/>
                  </a:schemeClr>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0783485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scontent.fosl1-1.fna.fbcdn.net/v/t1.0-9/37812537_1975876689131268_758457736613593088_o.jpg?_nc_cat=0&amp;oh=06f2da6a2c0230590376940f9b4d5a40&amp;oe=5BF9731B">
            <a:extLst>
              <a:ext uri="{FF2B5EF4-FFF2-40B4-BE49-F238E27FC236}">
                <a16:creationId xmlns:a16="http://schemas.microsoft.com/office/drawing/2014/main" id="{378CD7AD-B0C5-44C1-B141-051E8A91B004}"/>
              </a:ext>
            </a:extLst>
          </p:cNvPr>
          <p:cNvPicPr>
            <a:picLocks noGrp="1" noChangeAspect="1" noChangeArrowheads="1"/>
          </p:cNvPicPr>
          <p:nvPr>
            <p:ph idx="1"/>
          </p:nvPr>
        </p:nvPicPr>
        <p:blipFill rotWithShape="1">
          <a:blip r:embed="rId3" cstate="print">
            <a:extLst>
              <a:ext uri="{28A0092B-C50C-407E-A947-70E740481C1C}">
                <a14:useLocalDpi xmlns:a14="http://schemas.microsoft.com/office/drawing/2010/main"/>
              </a:ext>
            </a:extLst>
          </a:blip>
          <a:srcRect l="7186" r="5958"/>
          <a:stretch/>
        </p:blipFill>
        <p:spPr bwMode="auto">
          <a:xfrm>
            <a:off x="1763688" y="1203598"/>
            <a:ext cx="5616624" cy="3159352"/>
          </a:xfrm>
          <a:prstGeom prst="rect">
            <a:avLst/>
          </a:prstGeom>
          <a:noFill/>
          <a:effectLst>
            <a:outerShdw blurRad="254000" dist="25400" dir="2700000" algn="tl" rotWithShape="0">
              <a:prstClr val="black">
                <a:alpha val="15000"/>
              </a:prstClr>
            </a:outerShdw>
          </a:effectLst>
          <a:extLst>
            <a:ext uri="{909E8E84-426E-40DD-AFC4-6F175D3DCCD1}">
              <a14:hiddenFill xmlns:a14="http://schemas.microsoft.com/office/drawing/2010/main">
                <a:solidFill>
                  <a:srgbClr val="FFFFFF"/>
                </a:solidFill>
              </a14:hiddenFill>
            </a:ext>
          </a:extLst>
        </p:spPr>
      </p:pic>
      <p:sp>
        <p:nvSpPr>
          <p:cNvPr id="4" name="TekstSylinder 3">
            <a:extLst>
              <a:ext uri="{FF2B5EF4-FFF2-40B4-BE49-F238E27FC236}">
                <a16:creationId xmlns:a16="http://schemas.microsoft.com/office/drawing/2014/main" id="{AAA18F8E-9A8D-B24C-83B1-B8C11A7134AA}"/>
              </a:ext>
            </a:extLst>
          </p:cNvPr>
          <p:cNvSpPr txBox="1"/>
          <p:nvPr/>
        </p:nvSpPr>
        <p:spPr>
          <a:xfrm>
            <a:off x="590550" y="195486"/>
            <a:ext cx="5277594" cy="523220"/>
          </a:xfrm>
          <a:prstGeom prst="rect">
            <a:avLst/>
          </a:prstGeom>
          <a:noFill/>
        </p:spPr>
        <p:txBody>
          <a:bodyPr wrap="square" lIns="0" rtlCol="0">
            <a:spAutoFit/>
          </a:bodyPr>
          <a:lstStyle/>
          <a:p>
            <a:r>
              <a:rPr lang="nb-NO" sz="2800" b="1" dirty="0">
                <a:solidFill>
                  <a:srgbClr val="0455A4"/>
                </a:solidFill>
                <a:latin typeface="Arial" panose="020B0604020202020204" pitchFamily="34" charset="0"/>
                <a:cs typeface="Arial" panose="020B0604020202020204" pitchFamily="34" charset="0"/>
              </a:rPr>
              <a:t>The </a:t>
            </a:r>
            <a:r>
              <a:rPr lang="nb-NO" sz="2800" b="1" dirty="0" err="1">
                <a:solidFill>
                  <a:srgbClr val="0455A4"/>
                </a:solidFill>
                <a:latin typeface="Arial" panose="020B0604020202020204" pitchFamily="34" charset="0"/>
                <a:cs typeface="Arial" panose="020B0604020202020204" pitchFamily="34" charset="0"/>
              </a:rPr>
              <a:t>Bumblebee</a:t>
            </a:r>
            <a:r>
              <a:rPr lang="nb-NO" sz="2800" b="1" dirty="0">
                <a:solidFill>
                  <a:srgbClr val="0455A4"/>
                </a:solidFill>
                <a:latin typeface="Arial" panose="020B0604020202020204" pitchFamily="34" charset="0"/>
                <a:cs typeface="Arial" panose="020B0604020202020204" pitchFamily="34" charset="0"/>
              </a:rPr>
              <a:t> Plan in Moss</a:t>
            </a:r>
          </a:p>
        </p:txBody>
      </p:sp>
    </p:spTree>
    <p:extLst>
      <p:ext uri="{BB962C8B-B14F-4D97-AF65-F5344CB8AC3E}">
        <p14:creationId xmlns:p14="http://schemas.microsoft.com/office/powerpoint/2010/main" val="26695315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G_2415">
            <a:hlinkClick r:id="" action="ppaction://media"/>
            <a:extLst>
              <a:ext uri="{FF2B5EF4-FFF2-40B4-BE49-F238E27FC236}">
                <a16:creationId xmlns:a16="http://schemas.microsoft.com/office/drawing/2014/main" id="{A6189DA0-6C01-482B-A5B4-163E06D1093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292080" y="1275606"/>
            <a:ext cx="2232248" cy="3170304"/>
          </a:xfrm>
          <a:prstGeom prst="rect">
            <a:avLst/>
          </a:prstGeom>
          <a:effectLst>
            <a:outerShdw blurRad="254000" dist="25400" dir="2700000" algn="tl" rotWithShape="0">
              <a:prstClr val="black">
                <a:alpha val="15000"/>
              </a:prstClr>
            </a:outerShdw>
          </a:effectLst>
        </p:spPr>
      </p:pic>
      <p:sp>
        <p:nvSpPr>
          <p:cNvPr id="6" name="TekstSylinder 5">
            <a:extLst>
              <a:ext uri="{FF2B5EF4-FFF2-40B4-BE49-F238E27FC236}">
                <a16:creationId xmlns:a16="http://schemas.microsoft.com/office/drawing/2014/main" id="{7E000DD5-E013-294E-B66D-3E9BD50F0B2B}"/>
              </a:ext>
            </a:extLst>
          </p:cNvPr>
          <p:cNvSpPr txBox="1"/>
          <p:nvPr/>
        </p:nvSpPr>
        <p:spPr>
          <a:xfrm>
            <a:off x="590550" y="195486"/>
            <a:ext cx="5277594" cy="523220"/>
          </a:xfrm>
          <a:prstGeom prst="rect">
            <a:avLst/>
          </a:prstGeom>
          <a:noFill/>
        </p:spPr>
        <p:txBody>
          <a:bodyPr wrap="square" lIns="0" rtlCol="0">
            <a:spAutoFit/>
          </a:bodyPr>
          <a:lstStyle/>
          <a:p>
            <a:r>
              <a:rPr lang="nb-NO" sz="2800" b="1" dirty="0" err="1">
                <a:solidFill>
                  <a:srgbClr val="0455A4"/>
                </a:solidFill>
                <a:latin typeface="Arial" panose="020B0604020202020204" pitchFamily="34" charset="0"/>
                <a:cs typeface="Arial" panose="020B0604020202020204" pitchFamily="34" charset="0"/>
              </a:rPr>
              <a:t>Competitions</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engage</a:t>
            </a:r>
            <a:r>
              <a:rPr lang="nb-NO" sz="2800" b="1" dirty="0">
                <a:solidFill>
                  <a:srgbClr val="0455A4"/>
                </a:solidFill>
                <a:latin typeface="Arial" panose="020B0604020202020204" pitchFamily="34" charset="0"/>
                <a:cs typeface="Arial" panose="020B0604020202020204" pitchFamily="34" charset="0"/>
              </a:rPr>
              <a:t>!</a:t>
            </a:r>
          </a:p>
        </p:txBody>
      </p:sp>
      <p:grpSp>
        <p:nvGrpSpPr>
          <p:cNvPr id="3" name="Gruppe 2">
            <a:extLst>
              <a:ext uri="{FF2B5EF4-FFF2-40B4-BE49-F238E27FC236}">
                <a16:creationId xmlns:a16="http://schemas.microsoft.com/office/drawing/2014/main" id="{6399A29A-9D34-CF4C-877E-437187C1BF6F}"/>
              </a:ext>
            </a:extLst>
          </p:cNvPr>
          <p:cNvGrpSpPr/>
          <p:nvPr/>
        </p:nvGrpSpPr>
        <p:grpSpPr>
          <a:xfrm>
            <a:off x="1331640" y="1277073"/>
            <a:ext cx="3753994" cy="3168838"/>
            <a:chOff x="1331640" y="1277073"/>
            <a:chExt cx="3753994" cy="3168838"/>
          </a:xfrm>
        </p:grpSpPr>
        <p:pic>
          <p:nvPicPr>
            <p:cNvPr id="4" name="Bilde 3">
              <a:extLst>
                <a:ext uri="{FF2B5EF4-FFF2-40B4-BE49-F238E27FC236}">
                  <a16:creationId xmlns:a16="http://schemas.microsoft.com/office/drawing/2014/main" id="{53CE5D00-A5C5-4F23-BB50-9B36B5E45B72}"/>
                </a:ext>
              </a:extLst>
            </p:cNvPr>
            <p:cNvPicPr>
              <a:picLocks noChangeAspect="1"/>
            </p:cNvPicPr>
            <p:nvPr/>
          </p:nvPicPr>
          <p:blipFill rotWithShape="1">
            <a:blip r:embed="rId6"/>
            <a:srcRect l="26250" t="12148" r="26875"/>
            <a:stretch/>
          </p:blipFill>
          <p:spPr>
            <a:xfrm>
              <a:off x="1331640" y="1277073"/>
              <a:ext cx="3753994" cy="3168838"/>
            </a:xfrm>
            <a:prstGeom prst="rect">
              <a:avLst/>
            </a:prstGeom>
            <a:effectLst>
              <a:outerShdw blurRad="254000" dist="25400" dir="2700000" algn="tl" rotWithShape="0">
                <a:prstClr val="black">
                  <a:alpha val="15000"/>
                </a:prstClr>
              </a:outerShdw>
            </a:effectLst>
          </p:spPr>
        </p:pic>
        <p:sp>
          <p:nvSpPr>
            <p:cNvPr id="7" name="Rektangel 6">
              <a:extLst>
                <a:ext uri="{FF2B5EF4-FFF2-40B4-BE49-F238E27FC236}">
                  <a16:creationId xmlns:a16="http://schemas.microsoft.com/office/drawing/2014/main" id="{CFC61902-2D5A-1E47-AE9D-AD0A0DC0D6E9}"/>
                </a:ext>
              </a:extLst>
            </p:cNvPr>
            <p:cNvSpPr/>
            <p:nvPr/>
          </p:nvSpPr>
          <p:spPr>
            <a:xfrm>
              <a:off x="1475656" y="3795886"/>
              <a:ext cx="2232248" cy="216024"/>
            </a:xfrm>
            <a:prstGeom prst="rect">
              <a:avLst/>
            </a:prstGeom>
            <a:solidFill>
              <a:srgbClr val="ECF3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8" name="Rektangel 7">
            <a:extLst>
              <a:ext uri="{FF2B5EF4-FFF2-40B4-BE49-F238E27FC236}">
                <a16:creationId xmlns:a16="http://schemas.microsoft.com/office/drawing/2014/main" id="{BD57891D-7DDF-AA45-B875-982823350495}"/>
              </a:ext>
            </a:extLst>
          </p:cNvPr>
          <p:cNvSpPr/>
          <p:nvPr/>
        </p:nvSpPr>
        <p:spPr>
          <a:xfrm>
            <a:off x="2324101" y="3795886"/>
            <a:ext cx="424510" cy="216024"/>
          </a:xfrm>
          <a:prstGeom prst="rect">
            <a:avLst/>
          </a:prstGeom>
          <a:solidFill>
            <a:srgbClr val="E1ED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 name="Rektangel 1">
            <a:extLst>
              <a:ext uri="{FF2B5EF4-FFF2-40B4-BE49-F238E27FC236}">
                <a16:creationId xmlns:a16="http://schemas.microsoft.com/office/drawing/2014/main" id="{542BD5A9-8EB6-1B42-B0CA-DAD1C4E41182}"/>
              </a:ext>
            </a:extLst>
          </p:cNvPr>
          <p:cNvSpPr/>
          <p:nvPr/>
        </p:nvSpPr>
        <p:spPr>
          <a:xfrm>
            <a:off x="1475656" y="3931587"/>
            <a:ext cx="2592288" cy="152331"/>
          </a:xfrm>
          <a:prstGeom prst="rect">
            <a:avLst/>
          </a:prstGeom>
        </p:spPr>
        <p:txBody>
          <a:bodyPr wrap="square" lIns="0" tIns="0" rIns="0" bIns="0">
            <a:noAutofit/>
          </a:bodyPr>
          <a:lstStyle/>
          <a:p>
            <a:r>
              <a:rPr lang="nb-NO" sz="800" dirty="0">
                <a:solidFill>
                  <a:schemeClr val="tx1">
                    <a:lumMod val="75000"/>
                    <a:lumOff val="25000"/>
                  </a:schemeClr>
                </a:solidFill>
                <a:latin typeface="Arial" panose="020B0604020202020204" pitchFamily="34" charset="0"/>
                <a:cs typeface="Arial" panose="020B0604020202020204" pitchFamily="34" charset="0"/>
              </a:rPr>
              <a:t>BIKE TO THE MATCH – GET A FREE TICKET</a:t>
            </a:r>
          </a:p>
        </p:txBody>
      </p:sp>
    </p:spTree>
    <p:extLst>
      <p:ext uri="{BB962C8B-B14F-4D97-AF65-F5344CB8AC3E}">
        <p14:creationId xmlns:p14="http://schemas.microsoft.com/office/powerpoint/2010/main" val="247717608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1FBED0"/>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E07B0D9-9585-4DF8-AAD8-BD35FC8C2EDB}"/>
              </a:ext>
            </a:extLst>
          </p:cNvPr>
          <p:cNvSpPr>
            <a:spLocks noGrp="1"/>
          </p:cNvSpPr>
          <p:nvPr>
            <p:ph type="title"/>
          </p:nvPr>
        </p:nvSpPr>
        <p:spPr>
          <a:xfrm>
            <a:off x="1007604" y="1095586"/>
            <a:ext cx="7128792" cy="2952328"/>
          </a:xfrm>
        </p:spPr>
        <p:txBody>
          <a:bodyPr>
            <a:noAutofit/>
          </a:bodyPr>
          <a:lstStyle/>
          <a:p>
            <a:r>
              <a:rPr lang="nb-NO" sz="2800" b="1" dirty="0" err="1">
                <a:solidFill>
                  <a:schemeClr val="bg1"/>
                </a:solidFill>
                <a:latin typeface="Arial" panose="020B0604020202020204" pitchFamily="34" charset="0"/>
                <a:cs typeface="Arial" panose="020B0604020202020204" pitchFamily="34" charset="0"/>
              </a:rPr>
              <a:t>You</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are</a:t>
            </a:r>
            <a:r>
              <a:rPr lang="nb-NO" sz="2800" b="1" dirty="0">
                <a:solidFill>
                  <a:schemeClr val="bg1"/>
                </a:solidFill>
                <a:latin typeface="Arial" panose="020B0604020202020204" pitchFamily="34" charset="0"/>
                <a:cs typeface="Arial" panose="020B0604020202020204" pitchFamily="34" charset="0"/>
              </a:rPr>
              <a:t> a </a:t>
            </a:r>
            <a:r>
              <a:rPr lang="nb-NO" sz="2800" b="1" dirty="0" err="1">
                <a:solidFill>
                  <a:schemeClr val="bg1"/>
                </a:solidFill>
                <a:latin typeface="Arial" panose="020B0604020202020204" pitchFamily="34" charset="0"/>
                <a:cs typeface="Arial" panose="020B0604020202020204" pitchFamily="34" charset="0"/>
              </a:rPr>
              <a:t>polluter</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too</a:t>
            </a:r>
            <a:r>
              <a:rPr lang="nb-NO" sz="2800" b="1" dirty="0">
                <a:solidFill>
                  <a:schemeClr val="bg1"/>
                </a:solidFill>
                <a:latin typeface="Arial" panose="020B0604020202020204" pitchFamily="34" charset="0"/>
                <a:cs typeface="Arial" panose="020B0604020202020204" pitchFamily="34" charset="0"/>
              </a:rPr>
              <a:t>! </a:t>
            </a:r>
            <a:br>
              <a:rPr lang="nb-NO" sz="2800" b="1" dirty="0">
                <a:solidFill>
                  <a:schemeClr val="bg1"/>
                </a:solidFill>
                <a:latin typeface="Arial" panose="020B0604020202020204" pitchFamily="34" charset="0"/>
                <a:cs typeface="Arial" panose="020B0604020202020204" pitchFamily="34" charset="0"/>
              </a:rPr>
            </a:br>
            <a:r>
              <a:rPr lang="nb-NO" sz="2800" b="1" dirty="0">
                <a:solidFill>
                  <a:schemeClr val="bg1"/>
                </a:solidFill>
                <a:latin typeface="Arial" panose="020B0604020202020204" pitchFamily="34" charset="0"/>
                <a:cs typeface="Arial" panose="020B0604020202020204" pitchFamily="34" charset="0"/>
              </a:rPr>
              <a:t>Drive </a:t>
            </a:r>
            <a:r>
              <a:rPr lang="nb-NO" sz="2800" b="1" dirty="0" err="1">
                <a:solidFill>
                  <a:schemeClr val="bg1"/>
                </a:solidFill>
                <a:latin typeface="Arial" panose="020B0604020202020204" pitchFamily="34" charset="0"/>
                <a:cs typeface="Arial" panose="020B0604020202020204" pitchFamily="34" charset="0"/>
              </a:rPr>
              <a:t>your</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car</a:t>
            </a:r>
            <a:r>
              <a:rPr lang="nb-NO" sz="2800" b="1" dirty="0">
                <a:solidFill>
                  <a:schemeClr val="bg1"/>
                </a:solidFill>
                <a:latin typeface="Arial" panose="020B0604020202020204" pitchFamily="34" charset="0"/>
                <a:cs typeface="Arial" panose="020B0604020202020204" pitchFamily="34" charset="0"/>
              </a:rPr>
              <a:t> less; </a:t>
            </a:r>
            <a:r>
              <a:rPr lang="nb-NO" sz="2800" b="1" dirty="0" err="1">
                <a:solidFill>
                  <a:schemeClr val="bg1"/>
                </a:solidFill>
                <a:latin typeface="Arial" panose="020B0604020202020204" pitchFamily="34" charset="0"/>
                <a:cs typeface="Arial" panose="020B0604020202020204" pitchFamily="34" charset="0"/>
              </a:rPr>
              <a:t>try</a:t>
            </a:r>
            <a:r>
              <a:rPr lang="nb-NO" sz="2800" b="1" dirty="0">
                <a:solidFill>
                  <a:schemeClr val="bg1"/>
                </a:solidFill>
                <a:latin typeface="Arial" panose="020B0604020202020204" pitchFamily="34" charset="0"/>
                <a:cs typeface="Arial" panose="020B0604020202020204" pitchFamily="34" charset="0"/>
              </a:rPr>
              <a:t> to fly less: </a:t>
            </a:r>
            <a:r>
              <a:rPr lang="nb-NO" sz="2800" b="1" dirty="0" err="1">
                <a:solidFill>
                  <a:schemeClr val="bg1"/>
                </a:solidFill>
                <a:latin typeface="Arial" panose="020B0604020202020204" pitchFamily="34" charset="0"/>
                <a:cs typeface="Arial" panose="020B0604020202020204" pitchFamily="34" charset="0"/>
              </a:rPr>
              <a:t>you</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need</a:t>
            </a:r>
            <a:r>
              <a:rPr lang="nb-NO" sz="2800" b="1" dirty="0">
                <a:solidFill>
                  <a:schemeClr val="bg1"/>
                </a:solidFill>
                <a:latin typeface="Arial" panose="020B0604020202020204" pitchFamily="34" charset="0"/>
                <a:cs typeface="Arial" panose="020B0604020202020204" pitchFamily="34" charset="0"/>
              </a:rPr>
              <a:t> to ride </a:t>
            </a:r>
            <a:r>
              <a:rPr lang="nb-NO" sz="2800" b="1" dirty="0" err="1">
                <a:solidFill>
                  <a:schemeClr val="bg1"/>
                </a:solidFill>
                <a:latin typeface="Arial" panose="020B0604020202020204" pitchFamily="34" charset="0"/>
                <a:cs typeface="Arial" panose="020B0604020202020204" pitchFamily="34" charset="0"/>
              </a:rPr>
              <a:t>your</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bike</a:t>
            </a:r>
            <a:r>
              <a:rPr lang="nb-NO" sz="2800" b="1" dirty="0">
                <a:solidFill>
                  <a:schemeClr val="bg1"/>
                </a:solidFill>
                <a:latin typeface="Arial" panose="020B0604020202020204" pitchFamily="34" charset="0"/>
                <a:cs typeface="Arial" panose="020B0604020202020204" pitchFamily="34" charset="0"/>
              </a:rPr>
              <a:t> more and </a:t>
            </a:r>
            <a:r>
              <a:rPr lang="nb-NO" sz="2800" b="1" dirty="0" err="1">
                <a:solidFill>
                  <a:schemeClr val="bg1"/>
                </a:solidFill>
                <a:latin typeface="Arial" panose="020B0604020202020204" pitchFamily="34" charset="0"/>
                <a:cs typeface="Arial" panose="020B0604020202020204" pitchFamily="34" charset="0"/>
              </a:rPr>
              <a:t>take</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the</a:t>
            </a:r>
            <a:r>
              <a:rPr lang="nb-NO" sz="2800" b="1" dirty="0">
                <a:solidFill>
                  <a:schemeClr val="bg1"/>
                </a:solidFill>
                <a:latin typeface="Arial" panose="020B0604020202020204" pitchFamily="34" charset="0"/>
                <a:cs typeface="Arial" panose="020B0604020202020204" pitchFamily="34" charset="0"/>
              </a:rPr>
              <a:t> bus and </a:t>
            </a:r>
            <a:r>
              <a:rPr lang="nb-NO" sz="2800" b="1" dirty="0" err="1">
                <a:solidFill>
                  <a:schemeClr val="bg1"/>
                </a:solidFill>
                <a:latin typeface="Arial" panose="020B0604020202020204" pitchFamily="34" charset="0"/>
                <a:cs typeface="Arial" panose="020B0604020202020204" pitchFamily="34" charset="0"/>
              </a:rPr>
              <a:t>vacation</a:t>
            </a:r>
            <a:r>
              <a:rPr lang="nb-NO" sz="2800" b="1" dirty="0">
                <a:solidFill>
                  <a:schemeClr val="bg1"/>
                </a:solidFill>
                <a:latin typeface="Arial" panose="020B0604020202020204" pitchFamily="34" charset="0"/>
                <a:cs typeface="Arial" panose="020B0604020202020204" pitchFamily="34" charset="0"/>
              </a:rPr>
              <a:t> </a:t>
            </a:r>
            <a:r>
              <a:rPr lang="nb-NO" sz="2800" b="1" dirty="0" err="1">
                <a:solidFill>
                  <a:schemeClr val="bg1"/>
                </a:solidFill>
                <a:latin typeface="Arial" panose="020B0604020202020204" pitchFamily="34" charset="0"/>
                <a:cs typeface="Arial" panose="020B0604020202020204" pitchFamily="34" charset="0"/>
              </a:rPr>
              <a:t>close</a:t>
            </a:r>
            <a:r>
              <a:rPr lang="nb-NO" sz="2800" b="1" dirty="0">
                <a:solidFill>
                  <a:schemeClr val="bg1"/>
                </a:solidFill>
                <a:latin typeface="Arial" panose="020B0604020202020204" pitchFamily="34" charset="0"/>
                <a:cs typeface="Arial" panose="020B0604020202020204" pitchFamily="34" charset="0"/>
              </a:rPr>
              <a:t> to </a:t>
            </a:r>
            <a:r>
              <a:rPr lang="nb-NO" sz="2800" b="1" dirty="0" err="1">
                <a:solidFill>
                  <a:schemeClr val="bg1"/>
                </a:solidFill>
                <a:latin typeface="Arial" panose="020B0604020202020204" pitchFamily="34" charset="0"/>
                <a:cs typeface="Arial" panose="020B0604020202020204" pitchFamily="34" charset="0"/>
              </a:rPr>
              <a:t>home</a:t>
            </a:r>
            <a:r>
              <a:rPr lang="nb-NO" sz="2800" b="1" dirty="0">
                <a:solidFill>
                  <a:schemeClr val="bg1"/>
                </a:solidFill>
                <a:latin typeface="Arial" panose="020B0604020202020204" pitchFamily="34" charset="0"/>
                <a:cs typeface="Arial" panose="020B0604020202020204" pitchFamily="34" charset="0"/>
              </a:rPr>
              <a:t> </a:t>
            </a:r>
            <a:br>
              <a:rPr lang="nb-NO" sz="2800" b="1" dirty="0">
                <a:solidFill>
                  <a:schemeClr val="bg1"/>
                </a:solidFill>
                <a:latin typeface="Arial" panose="020B0604020202020204" pitchFamily="34" charset="0"/>
                <a:cs typeface="Arial" panose="020B0604020202020204" pitchFamily="34" charset="0"/>
              </a:rPr>
            </a:br>
            <a:r>
              <a:rPr lang="nb-NO" sz="2800" b="1" dirty="0">
                <a:solidFill>
                  <a:schemeClr val="bg1"/>
                </a:solidFill>
                <a:latin typeface="Arial" panose="020B0604020202020204" pitchFamily="34" charset="0"/>
                <a:cs typeface="Arial" panose="020B0604020202020204" pitchFamily="34" charset="0"/>
              </a:rPr>
              <a:t>etc., etc., etc.</a:t>
            </a:r>
          </a:p>
        </p:txBody>
      </p:sp>
    </p:spTree>
    <p:extLst>
      <p:ext uri="{BB962C8B-B14F-4D97-AF65-F5344CB8AC3E}">
        <p14:creationId xmlns:p14="http://schemas.microsoft.com/office/powerpoint/2010/main" val="28909103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Sylinder 4">
            <a:extLst>
              <a:ext uri="{FF2B5EF4-FFF2-40B4-BE49-F238E27FC236}">
                <a16:creationId xmlns:a16="http://schemas.microsoft.com/office/drawing/2014/main" id="{7ED62536-9167-7846-8DA0-07C7167FD92D}"/>
              </a:ext>
            </a:extLst>
          </p:cNvPr>
          <p:cNvSpPr txBox="1"/>
          <p:nvPr/>
        </p:nvSpPr>
        <p:spPr>
          <a:xfrm>
            <a:off x="590550" y="195486"/>
            <a:ext cx="5277594" cy="523220"/>
          </a:xfrm>
          <a:prstGeom prst="rect">
            <a:avLst/>
          </a:prstGeom>
          <a:noFill/>
        </p:spPr>
        <p:txBody>
          <a:bodyPr wrap="square" lIns="0" rtlCol="0">
            <a:spAutoFit/>
          </a:bodyPr>
          <a:lstStyle/>
          <a:p>
            <a:r>
              <a:rPr lang="nb-NO" sz="2800" b="1" dirty="0" err="1">
                <a:solidFill>
                  <a:srgbClr val="0455A4"/>
                </a:solidFill>
                <a:latin typeface="Arial" panose="020B0604020202020204" pitchFamily="34" charset="0"/>
                <a:cs typeface="Arial" panose="020B0604020202020204" pitchFamily="34" charset="0"/>
              </a:rPr>
              <a:t>Find</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the</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winners</a:t>
            </a:r>
            <a:endParaRPr lang="nb-NO" sz="2800" b="1" dirty="0">
              <a:solidFill>
                <a:srgbClr val="0455A4"/>
              </a:solidFill>
              <a:latin typeface="Arial" panose="020B0604020202020204" pitchFamily="34" charset="0"/>
              <a:cs typeface="Arial" panose="020B0604020202020204" pitchFamily="34" charset="0"/>
            </a:endParaRPr>
          </a:p>
        </p:txBody>
      </p:sp>
      <p:sp>
        <p:nvSpPr>
          <p:cNvPr id="3" name="Rektangel 2">
            <a:extLst>
              <a:ext uri="{FF2B5EF4-FFF2-40B4-BE49-F238E27FC236}">
                <a16:creationId xmlns:a16="http://schemas.microsoft.com/office/drawing/2014/main" id="{0AF01C5F-B3BA-B646-B3E8-37178E1FEE25}"/>
              </a:ext>
            </a:extLst>
          </p:cNvPr>
          <p:cNvSpPr/>
          <p:nvPr/>
        </p:nvSpPr>
        <p:spPr>
          <a:xfrm>
            <a:off x="3236332" y="2931790"/>
            <a:ext cx="2520280" cy="5760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Rektangel 5">
            <a:extLst>
              <a:ext uri="{FF2B5EF4-FFF2-40B4-BE49-F238E27FC236}">
                <a16:creationId xmlns:a16="http://schemas.microsoft.com/office/drawing/2014/main" id="{43E3B48F-0C20-D247-9425-F77E7D211634}"/>
              </a:ext>
            </a:extLst>
          </p:cNvPr>
          <p:cNvSpPr/>
          <p:nvPr/>
        </p:nvSpPr>
        <p:spPr>
          <a:xfrm>
            <a:off x="3229347" y="2931790"/>
            <a:ext cx="2520280" cy="5760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nvGrpSpPr>
          <p:cNvPr id="9" name="Gruppe 8">
            <a:extLst>
              <a:ext uri="{FF2B5EF4-FFF2-40B4-BE49-F238E27FC236}">
                <a16:creationId xmlns:a16="http://schemas.microsoft.com/office/drawing/2014/main" id="{C00FC9B1-3BD5-6645-8C34-FDC7500EC85E}"/>
              </a:ext>
            </a:extLst>
          </p:cNvPr>
          <p:cNvGrpSpPr/>
          <p:nvPr/>
        </p:nvGrpSpPr>
        <p:grpSpPr>
          <a:xfrm>
            <a:off x="1371190" y="771550"/>
            <a:ext cx="6401619" cy="3846485"/>
            <a:chOff x="1371190" y="771550"/>
            <a:chExt cx="6401619" cy="3846485"/>
          </a:xfrm>
        </p:grpSpPr>
        <p:grpSp>
          <p:nvGrpSpPr>
            <p:cNvPr id="8" name="Gruppe 7">
              <a:extLst>
                <a:ext uri="{FF2B5EF4-FFF2-40B4-BE49-F238E27FC236}">
                  <a16:creationId xmlns:a16="http://schemas.microsoft.com/office/drawing/2014/main" id="{7D38D1D1-7E70-B240-A5EF-9CFF9C6ACC6E}"/>
                </a:ext>
              </a:extLst>
            </p:cNvPr>
            <p:cNvGrpSpPr/>
            <p:nvPr/>
          </p:nvGrpSpPr>
          <p:grpSpPr>
            <a:xfrm>
              <a:off x="1371190" y="771550"/>
              <a:ext cx="6401619" cy="3846485"/>
              <a:chOff x="1371190" y="771550"/>
              <a:chExt cx="6401619" cy="3846485"/>
            </a:xfrm>
          </p:grpSpPr>
          <p:pic>
            <p:nvPicPr>
              <p:cNvPr id="4" name="Bilde 3">
                <a:extLst>
                  <a:ext uri="{FF2B5EF4-FFF2-40B4-BE49-F238E27FC236}">
                    <a16:creationId xmlns:a16="http://schemas.microsoft.com/office/drawing/2014/main" id="{E3C087F5-1C7D-412A-9089-A5C7DB6A3310}"/>
                  </a:ext>
                </a:extLst>
              </p:cNvPr>
              <p:cNvPicPr>
                <a:picLocks noChangeAspect="1"/>
              </p:cNvPicPr>
              <p:nvPr/>
            </p:nvPicPr>
            <p:blipFill rotWithShape="1">
              <a:blip r:embed="rId3"/>
              <a:srcRect l="16308" t="11142" r="17153"/>
              <a:stretch/>
            </p:blipFill>
            <p:spPr>
              <a:xfrm>
                <a:off x="1371190" y="771550"/>
                <a:ext cx="6401619" cy="3846485"/>
              </a:xfrm>
              <a:prstGeom prst="rect">
                <a:avLst/>
              </a:prstGeom>
              <a:effectLst>
                <a:outerShdw blurRad="254000" dist="25400" dir="2700000" algn="tl" rotWithShape="0">
                  <a:prstClr val="black">
                    <a:alpha val="15000"/>
                  </a:prstClr>
                </a:outerShdw>
              </a:effectLst>
            </p:spPr>
          </p:pic>
          <p:sp>
            <p:nvSpPr>
              <p:cNvPr id="7" name="Rektangel 6">
                <a:extLst>
                  <a:ext uri="{FF2B5EF4-FFF2-40B4-BE49-F238E27FC236}">
                    <a16:creationId xmlns:a16="http://schemas.microsoft.com/office/drawing/2014/main" id="{F8D33C02-8B02-A149-AE17-D04A13484708}"/>
                  </a:ext>
                </a:extLst>
              </p:cNvPr>
              <p:cNvSpPr/>
              <p:nvPr/>
            </p:nvSpPr>
            <p:spPr>
              <a:xfrm>
                <a:off x="3229347" y="2965656"/>
                <a:ext cx="2520280" cy="5760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sp>
          <p:nvSpPr>
            <p:cNvPr id="2" name="Rektangel 1">
              <a:extLst>
                <a:ext uri="{FF2B5EF4-FFF2-40B4-BE49-F238E27FC236}">
                  <a16:creationId xmlns:a16="http://schemas.microsoft.com/office/drawing/2014/main" id="{38B66D34-AECC-7F4A-B812-92148FB498BE}"/>
                </a:ext>
              </a:extLst>
            </p:cNvPr>
            <p:cNvSpPr/>
            <p:nvPr/>
          </p:nvSpPr>
          <p:spPr>
            <a:xfrm>
              <a:off x="3068575" y="3018500"/>
              <a:ext cx="3006849" cy="523220"/>
            </a:xfrm>
            <a:prstGeom prst="rect">
              <a:avLst/>
            </a:prstGeom>
          </p:spPr>
          <p:txBody>
            <a:bodyPr wrap="square">
              <a:spAutoFit/>
            </a:bodyPr>
            <a:lstStyle/>
            <a:p>
              <a:pPr algn="ctr"/>
              <a:r>
                <a:rPr lang="nb-NO" sz="1400" b="1" dirty="0" err="1">
                  <a:solidFill>
                    <a:schemeClr val="tx1">
                      <a:lumMod val="75000"/>
                      <a:lumOff val="25000"/>
                    </a:schemeClr>
                  </a:solidFill>
                  <a:latin typeface="Arial" panose="020B0604020202020204" pitchFamily="34" charset="0"/>
                  <a:cs typeface="Arial" panose="020B0604020202020204" pitchFamily="34" charset="0"/>
                </a:rPr>
                <a:t>Vacation</a:t>
              </a:r>
              <a:r>
                <a:rPr lang="nb-NO" sz="1400" b="1" dirty="0">
                  <a:solidFill>
                    <a:schemeClr val="tx1">
                      <a:lumMod val="75000"/>
                      <a:lumOff val="25000"/>
                    </a:schemeClr>
                  </a:solidFill>
                  <a:latin typeface="Arial" panose="020B0604020202020204" pitchFamily="34" charset="0"/>
                  <a:cs typeface="Arial" panose="020B0604020202020204" pitchFamily="34" charset="0"/>
                </a:rPr>
                <a:t> </a:t>
              </a:r>
              <a:r>
                <a:rPr lang="nb-NO" sz="1400" b="1" dirty="0" err="1">
                  <a:solidFill>
                    <a:schemeClr val="tx1">
                      <a:lumMod val="75000"/>
                      <a:lumOff val="25000"/>
                    </a:schemeClr>
                  </a:solidFill>
                  <a:latin typeface="Arial" panose="020B0604020202020204" pitchFamily="34" charset="0"/>
                  <a:cs typeface="Arial" panose="020B0604020202020204" pitchFamily="34" charset="0"/>
                </a:rPr>
                <a:t>locally</a:t>
              </a:r>
              <a:r>
                <a:rPr lang="nb-NO" sz="1400" b="1" dirty="0">
                  <a:solidFill>
                    <a:schemeClr val="tx1">
                      <a:lumMod val="75000"/>
                      <a:lumOff val="25000"/>
                    </a:schemeClr>
                  </a:solidFill>
                  <a:latin typeface="Arial" panose="020B0604020202020204" pitchFamily="34" charset="0"/>
                  <a:cs typeface="Arial" panose="020B0604020202020204" pitchFamily="34" charset="0"/>
                </a:rPr>
                <a:t> – </a:t>
              </a:r>
              <a:r>
                <a:rPr lang="nb-NO" sz="1400" b="1" dirty="0" err="1">
                  <a:solidFill>
                    <a:schemeClr val="tx1">
                      <a:lumMod val="75000"/>
                      <a:lumOff val="25000"/>
                    </a:schemeClr>
                  </a:solidFill>
                  <a:latin typeface="Arial" panose="020B0604020202020204" pitchFamily="34" charset="0"/>
                  <a:cs typeface="Arial" panose="020B0604020202020204" pitchFamily="34" charset="0"/>
                </a:rPr>
                <a:t>the</a:t>
              </a:r>
              <a:r>
                <a:rPr lang="nb-NO" sz="1400" b="1" dirty="0">
                  <a:solidFill>
                    <a:schemeClr val="tx1">
                      <a:lumMod val="75000"/>
                      <a:lumOff val="25000"/>
                    </a:schemeClr>
                  </a:solidFill>
                  <a:latin typeface="Arial" panose="020B0604020202020204" pitchFamily="34" charset="0"/>
                  <a:cs typeface="Arial" panose="020B0604020202020204" pitchFamily="34" charset="0"/>
                </a:rPr>
                <a:t> </a:t>
              </a:r>
              <a:r>
                <a:rPr lang="nb-NO" sz="1400" b="1" dirty="0" err="1">
                  <a:solidFill>
                    <a:schemeClr val="tx1">
                      <a:lumMod val="75000"/>
                      <a:lumOff val="25000"/>
                    </a:schemeClr>
                  </a:solidFill>
                  <a:latin typeface="Arial" panose="020B0604020202020204" pitchFamily="34" charset="0"/>
                  <a:cs typeface="Arial" panose="020B0604020202020204" pitchFamily="34" charset="0"/>
                </a:rPr>
                <a:t>adventures</a:t>
              </a:r>
              <a:r>
                <a:rPr lang="nb-NO" sz="1400" b="1" dirty="0">
                  <a:solidFill>
                    <a:schemeClr val="tx1">
                      <a:lumMod val="75000"/>
                      <a:lumOff val="25000"/>
                    </a:schemeClr>
                  </a:solidFill>
                  <a:latin typeface="Arial" panose="020B0604020202020204" pitchFamily="34" charset="0"/>
                  <a:cs typeface="Arial" panose="020B0604020202020204" pitchFamily="34" charset="0"/>
                </a:rPr>
                <a:t> </a:t>
              </a:r>
              <a:r>
                <a:rPr lang="nb-NO" sz="1400" b="1" dirty="0" err="1">
                  <a:solidFill>
                    <a:schemeClr val="tx1">
                      <a:lumMod val="75000"/>
                      <a:lumOff val="25000"/>
                    </a:schemeClr>
                  </a:solidFill>
                  <a:latin typeface="Arial" panose="020B0604020202020204" pitchFamily="34" charset="0"/>
                  <a:cs typeface="Arial" panose="020B0604020202020204" pitchFamily="34" charset="0"/>
                </a:rPr>
                <a:t>are</a:t>
              </a:r>
              <a:r>
                <a:rPr lang="nb-NO" sz="1400" b="1" dirty="0">
                  <a:solidFill>
                    <a:schemeClr val="tx1">
                      <a:lumMod val="75000"/>
                      <a:lumOff val="25000"/>
                    </a:schemeClr>
                  </a:solidFill>
                  <a:latin typeface="Arial" panose="020B0604020202020204" pitchFamily="34" charset="0"/>
                  <a:cs typeface="Arial" panose="020B0604020202020204" pitchFamily="34" charset="0"/>
                </a:rPr>
                <a:t> right </a:t>
              </a:r>
              <a:r>
                <a:rPr lang="nb-NO" sz="1400" b="1" dirty="0" err="1">
                  <a:solidFill>
                    <a:schemeClr val="tx1">
                      <a:lumMod val="75000"/>
                      <a:lumOff val="25000"/>
                    </a:schemeClr>
                  </a:solidFill>
                  <a:latin typeface="Arial" panose="020B0604020202020204" pitchFamily="34" charset="0"/>
                  <a:cs typeface="Arial" panose="020B0604020202020204" pitchFamily="34" charset="0"/>
                </a:rPr>
                <a:t>around</a:t>
              </a:r>
              <a:r>
                <a:rPr lang="nb-NO" sz="1400" b="1" dirty="0">
                  <a:solidFill>
                    <a:schemeClr val="tx1">
                      <a:lumMod val="75000"/>
                      <a:lumOff val="25000"/>
                    </a:schemeClr>
                  </a:solidFill>
                  <a:latin typeface="Arial" panose="020B0604020202020204" pitchFamily="34" charset="0"/>
                  <a:cs typeface="Arial" panose="020B0604020202020204" pitchFamily="34" charset="0"/>
                </a:rPr>
                <a:t> </a:t>
              </a:r>
              <a:r>
                <a:rPr lang="nb-NO" sz="1400" b="1" dirty="0" err="1">
                  <a:solidFill>
                    <a:schemeClr val="tx1">
                      <a:lumMod val="75000"/>
                      <a:lumOff val="25000"/>
                    </a:schemeClr>
                  </a:solidFill>
                  <a:latin typeface="Arial" panose="020B0604020202020204" pitchFamily="34" charset="0"/>
                  <a:cs typeface="Arial" panose="020B0604020202020204" pitchFamily="34" charset="0"/>
                </a:rPr>
                <a:t>the</a:t>
              </a:r>
              <a:r>
                <a:rPr lang="nb-NO" sz="1400" b="1" dirty="0">
                  <a:solidFill>
                    <a:schemeClr val="tx1">
                      <a:lumMod val="75000"/>
                      <a:lumOff val="25000"/>
                    </a:schemeClr>
                  </a:solidFill>
                  <a:latin typeface="Arial" panose="020B0604020202020204" pitchFamily="34" charset="0"/>
                  <a:cs typeface="Arial" panose="020B0604020202020204" pitchFamily="34" charset="0"/>
                </a:rPr>
                <a:t> corner</a:t>
              </a:r>
            </a:p>
          </p:txBody>
        </p:sp>
      </p:grpSp>
    </p:spTree>
    <p:extLst>
      <p:ext uri="{BB962C8B-B14F-4D97-AF65-F5344CB8AC3E}">
        <p14:creationId xmlns:p14="http://schemas.microsoft.com/office/powerpoint/2010/main" val="8629181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31430"/>
          <a:stretch/>
        </p:blipFill>
        <p:spPr bwMode="auto">
          <a:xfrm>
            <a:off x="4796810" y="716204"/>
            <a:ext cx="2371445" cy="1702592"/>
          </a:xfrm>
          <a:prstGeom prst="rect">
            <a:avLst/>
          </a:prstGeom>
          <a:noFill/>
          <a:ln>
            <a:noFill/>
          </a:ln>
          <a:effectLst>
            <a:outerShdw blurRad="254000" dist="25400" dir="2700000" algn="tl" rotWithShape="0">
              <a:prstClr val="black">
                <a:alpha val="15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4883" y="822997"/>
            <a:ext cx="2541475" cy="2047115"/>
          </a:xfrm>
          <a:prstGeom prst="rect">
            <a:avLst/>
          </a:prstGeom>
          <a:noFill/>
          <a:ln>
            <a:noFill/>
          </a:ln>
          <a:effectLst>
            <a:outerShdw blurRad="254000" dist="25400" dir="2700000" algn="tl" rotWithShape="0">
              <a:prstClr val="black">
                <a:alpha val="15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97695" y="3075806"/>
            <a:ext cx="2129987" cy="1857788"/>
          </a:xfrm>
          <a:prstGeom prst="rect">
            <a:avLst/>
          </a:prstGeom>
          <a:noFill/>
          <a:ln>
            <a:noFill/>
          </a:ln>
          <a:effectLst>
            <a:outerShdw blurRad="254000" dist="25400" dir="2700000" algn="tl" rotWithShape="0">
              <a:prstClr val="black">
                <a:alpha val="15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40152" y="2698013"/>
            <a:ext cx="2490708" cy="2198063"/>
          </a:xfrm>
          <a:prstGeom prst="rect">
            <a:avLst/>
          </a:prstGeom>
          <a:noFill/>
          <a:ln>
            <a:noFill/>
          </a:ln>
          <a:effectLst>
            <a:outerShdw blurRad="254000" dist="25400" dir="2700000" algn="tl" rotWithShape="0">
              <a:prstClr val="black">
                <a:alpha val="15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kstSylinder 9">
            <a:extLst>
              <a:ext uri="{FF2B5EF4-FFF2-40B4-BE49-F238E27FC236}">
                <a16:creationId xmlns:a16="http://schemas.microsoft.com/office/drawing/2014/main" id="{7D5209C2-D9BC-1546-8C16-656ED0E4D4BC}"/>
              </a:ext>
            </a:extLst>
          </p:cNvPr>
          <p:cNvSpPr txBox="1"/>
          <p:nvPr/>
        </p:nvSpPr>
        <p:spPr>
          <a:xfrm>
            <a:off x="590550" y="195486"/>
            <a:ext cx="5277594" cy="523220"/>
          </a:xfrm>
          <a:prstGeom prst="rect">
            <a:avLst/>
          </a:prstGeom>
          <a:noFill/>
        </p:spPr>
        <p:txBody>
          <a:bodyPr wrap="square" lIns="0" rtlCol="0">
            <a:spAutoFit/>
          </a:bodyPr>
          <a:lstStyle/>
          <a:p>
            <a:r>
              <a:rPr lang="nb-NO" sz="2800" b="1" dirty="0" err="1">
                <a:solidFill>
                  <a:srgbClr val="0455A4"/>
                </a:solidFill>
                <a:latin typeface="Arial" panose="020B0604020202020204" pitchFamily="34" charset="0"/>
                <a:cs typeface="Arial" panose="020B0604020202020204" pitchFamily="34" charset="0"/>
              </a:rPr>
              <a:t>Repeat</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the</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message</a:t>
            </a:r>
            <a:endParaRPr lang="nb-NO" sz="2800" b="1" dirty="0">
              <a:solidFill>
                <a:srgbClr val="0455A4"/>
              </a:solidFill>
              <a:latin typeface="Arial" panose="020B0604020202020204" pitchFamily="34" charset="0"/>
              <a:cs typeface="Arial" panose="020B0604020202020204" pitchFamily="34" charset="0"/>
            </a:endParaRPr>
          </a:p>
        </p:txBody>
      </p:sp>
      <p:sp>
        <p:nvSpPr>
          <p:cNvPr id="3" name="Bildeforklaring formet som en ellipse 2">
            <a:extLst>
              <a:ext uri="{FF2B5EF4-FFF2-40B4-BE49-F238E27FC236}">
                <a16:creationId xmlns:a16="http://schemas.microsoft.com/office/drawing/2014/main" id="{5FDB1108-75EB-304C-9042-412AAF35EC09}"/>
              </a:ext>
            </a:extLst>
          </p:cNvPr>
          <p:cNvSpPr/>
          <p:nvPr/>
        </p:nvSpPr>
        <p:spPr>
          <a:xfrm>
            <a:off x="5020051" y="3266903"/>
            <a:ext cx="1334652" cy="1177055"/>
          </a:xfrm>
          <a:prstGeom prst="wedgeEllipseCallout">
            <a:avLst>
              <a:gd name="adj1" fmla="val 53958"/>
              <a:gd name="adj2" fmla="val 41957"/>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bg1"/>
                </a:solidFill>
                <a:latin typeface="Arial" panose="020B0604020202020204" pitchFamily="34" charset="0"/>
                <a:cs typeface="Arial" panose="020B0604020202020204" pitchFamily="34" charset="0"/>
              </a:rPr>
              <a:t>Water pollution</a:t>
            </a:r>
          </a:p>
        </p:txBody>
      </p:sp>
      <p:sp>
        <p:nvSpPr>
          <p:cNvPr id="18" name="Bildeforklaring formet som en ellipse 17">
            <a:extLst>
              <a:ext uri="{FF2B5EF4-FFF2-40B4-BE49-F238E27FC236}">
                <a16:creationId xmlns:a16="http://schemas.microsoft.com/office/drawing/2014/main" id="{7D354D14-A8D5-1C40-8BD1-E9C5B0453188}"/>
              </a:ext>
            </a:extLst>
          </p:cNvPr>
          <p:cNvSpPr/>
          <p:nvPr/>
        </p:nvSpPr>
        <p:spPr>
          <a:xfrm>
            <a:off x="6525549" y="356172"/>
            <a:ext cx="1783650" cy="1217281"/>
          </a:xfrm>
          <a:prstGeom prst="wedgeEllipseCallout">
            <a:avLst>
              <a:gd name="adj1" fmla="val -39655"/>
              <a:gd name="adj2" fmla="val 52148"/>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a:solidFill>
                  <a:schemeClr val="bg1"/>
                </a:solidFill>
                <a:latin typeface="Arial" panose="020B0604020202020204" pitchFamily="34" charset="0"/>
                <a:cs typeface="Arial" panose="020B0604020202020204" pitchFamily="34" charset="0"/>
              </a:rPr>
              <a:t>Demands </a:t>
            </a:r>
            <a:br>
              <a:rPr lang="en-GB" sz="1100" b="1">
                <a:solidFill>
                  <a:schemeClr val="bg1"/>
                </a:solidFill>
                <a:latin typeface="Arial" panose="020B0604020202020204" pitchFamily="34" charset="0"/>
                <a:cs typeface="Arial" panose="020B0604020202020204" pitchFamily="34" charset="0"/>
              </a:rPr>
            </a:br>
            <a:r>
              <a:rPr lang="en-GB" sz="1100" b="1">
                <a:solidFill>
                  <a:schemeClr val="bg1"/>
                </a:solidFill>
                <a:latin typeface="Arial" panose="020B0604020202020204" pitchFamily="34" charset="0"/>
                <a:cs typeface="Arial" panose="020B0604020202020204" pitchFamily="34" charset="0"/>
              </a:rPr>
              <a:t>answers about Tunevannet</a:t>
            </a:r>
          </a:p>
        </p:txBody>
      </p:sp>
      <p:sp>
        <p:nvSpPr>
          <p:cNvPr id="19" name="Bildeforklaring formet som en ellipse 18">
            <a:extLst>
              <a:ext uri="{FF2B5EF4-FFF2-40B4-BE49-F238E27FC236}">
                <a16:creationId xmlns:a16="http://schemas.microsoft.com/office/drawing/2014/main" id="{86EAD912-F8E7-474F-B8D4-51054328D87D}"/>
              </a:ext>
            </a:extLst>
          </p:cNvPr>
          <p:cNvSpPr/>
          <p:nvPr/>
        </p:nvSpPr>
        <p:spPr>
          <a:xfrm>
            <a:off x="2868258" y="1441857"/>
            <a:ext cx="1546100" cy="1256156"/>
          </a:xfrm>
          <a:prstGeom prst="wedgeEllipseCallout">
            <a:avLst>
              <a:gd name="adj1" fmla="val -52320"/>
              <a:gd name="adj2" fmla="val 36865"/>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a:solidFill>
                  <a:schemeClr val="bg1"/>
                </a:solidFill>
                <a:latin typeface="Arial" panose="020B0604020202020204" pitchFamily="34" charset="0"/>
                <a:cs typeface="Arial" panose="020B0604020202020204" pitchFamily="34" charset="0"/>
              </a:rPr>
              <a:t>Do not </a:t>
            </a:r>
            <a:br>
              <a:rPr lang="en-GB" sz="1100" b="1">
                <a:solidFill>
                  <a:schemeClr val="bg1"/>
                </a:solidFill>
                <a:latin typeface="Arial" panose="020B0604020202020204" pitchFamily="34" charset="0"/>
                <a:cs typeface="Arial" panose="020B0604020202020204" pitchFamily="34" charset="0"/>
              </a:rPr>
            </a:br>
            <a:r>
              <a:rPr lang="en-GB" sz="1100" b="1">
                <a:solidFill>
                  <a:schemeClr val="bg1"/>
                </a:solidFill>
                <a:latin typeface="Arial" panose="020B0604020202020204" pitchFamily="34" charset="0"/>
                <a:cs typeface="Arial" panose="020B0604020202020204" pitchFamily="34" charset="0"/>
              </a:rPr>
              <a:t>swim in Tunevannet</a:t>
            </a:r>
          </a:p>
        </p:txBody>
      </p:sp>
      <p:sp>
        <p:nvSpPr>
          <p:cNvPr id="21" name="Bildeforklaring formet som en ellipse 20">
            <a:extLst>
              <a:ext uri="{FF2B5EF4-FFF2-40B4-BE49-F238E27FC236}">
                <a16:creationId xmlns:a16="http://schemas.microsoft.com/office/drawing/2014/main" id="{AFC9FA66-255B-4242-BF0F-BE2ACAE01D87}"/>
              </a:ext>
            </a:extLst>
          </p:cNvPr>
          <p:cNvSpPr/>
          <p:nvPr/>
        </p:nvSpPr>
        <p:spPr>
          <a:xfrm>
            <a:off x="566696" y="3435846"/>
            <a:ext cx="1488041" cy="1325745"/>
          </a:xfrm>
          <a:prstGeom prst="wedgeEllipseCallout">
            <a:avLst>
              <a:gd name="adj1" fmla="val 63768"/>
              <a:gd name="adj2" fmla="val -1714"/>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bg1"/>
                </a:solidFill>
                <a:latin typeface="Arial" panose="020B0604020202020204" pitchFamily="34" charset="0"/>
                <a:cs typeface="Arial" panose="020B0604020202020204" pitchFamily="34" charset="0"/>
              </a:rPr>
              <a:t>Municipal discourages swimming in </a:t>
            </a:r>
            <a:r>
              <a:rPr lang="en-GB" sz="1100" b="1" dirty="0" err="1">
                <a:solidFill>
                  <a:schemeClr val="bg1"/>
                </a:solidFill>
                <a:latin typeface="Arial" panose="020B0604020202020204" pitchFamily="34" charset="0"/>
                <a:cs typeface="Arial" panose="020B0604020202020204" pitchFamily="34" charset="0"/>
              </a:rPr>
              <a:t>Tunevannet</a:t>
            </a:r>
            <a:endParaRPr lang="en-GB" sz="11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40714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tel 3">
            <a:extLst>
              <a:ext uri="{FF2B5EF4-FFF2-40B4-BE49-F238E27FC236}">
                <a16:creationId xmlns:a16="http://schemas.microsoft.com/office/drawing/2014/main" id="{BCC1CB79-C56C-B94D-A24B-C702799ED01C}"/>
              </a:ext>
            </a:extLst>
          </p:cNvPr>
          <p:cNvSpPr txBox="1">
            <a:spLocks/>
          </p:cNvSpPr>
          <p:nvPr/>
        </p:nvSpPr>
        <p:spPr>
          <a:xfrm>
            <a:off x="590549" y="200022"/>
            <a:ext cx="3549403" cy="1000132"/>
          </a:xfrm>
          <a:prstGeom prst="rect">
            <a:avLst/>
          </a:prstGeom>
        </p:spPr>
        <p:txBody>
          <a:bodyPr vert="horz" lIns="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nb-NO" sz="2800" b="1" dirty="0">
                <a:solidFill>
                  <a:srgbClr val="0455A4"/>
                </a:solidFill>
                <a:latin typeface="Arial" panose="020B0604020202020204" pitchFamily="34" charset="0"/>
                <a:cs typeface="Arial" panose="020B0604020202020204" pitchFamily="34" charset="0"/>
              </a:rPr>
              <a:t>The </a:t>
            </a:r>
            <a:r>
              <a:rPr lang="nb-NO" sz="2800" b="1" dirty="0" err="1">
                <a:solidFill>
                  <a:srgbClr val="0455A4"/>
                </a:solidFill>
                <a:latin typeface="Arial" panose="020B0604020202020204" pitchFamily="34" charset="0"/>
                <a:cs typeface="Arial" panose="020B0604020202020204" pitchFamily="34" charset="0"/>
              </a:rPr>
              <a:t>communication</a:t>
            </a:r>
            <a:endParaRPr lang="nb-NO" sz="2800" b="1" dirty="0">
              <a:solidFill>
                <a:srgbClr val="0455A4"/>
              </a:solidFill>
              <a:latin typeface="Arial" panose="020B0604020202020204" pitchFamily="34" charset="0"/>
              <a:cs typeface="Arial" panose="020B0604020202020204" pitchFamily="34" charset="0"/>
            </a:endParaRPr>
          </a:p>
          <a:p>
            <a:pPr algn="l"/>
            <a:r>
              <a:rPr lang="nb-NO" sz="2800" b="1" dirty="0">
                <a:solidFill>
                  <a:srgbClr val="0455A4"/>
                </a:solidFill>
                <a:latin typeface="Arial" panose="020B0604020202020204" pitchFamily="34" charset="0"/>
                <a:cs typeface="Arial" panose="020B0604020202020204" pitchFamily="34" charset="0"/>
              </a:rPr>
              <a:t>ladder</a:t>
            </a:r>
          </a:p>
        </p:txBody>
      </p:sp>
      <p:sp>
        <p:nvSpPr>
          <p:cNvPr id="25" name="Rektangel 24">
            <a:extLst>
              <a:ext uri="{FF2B5EF4-FFF2-40B4-BE49-F238E27FC236}">
                <a16:creationId xmlns:a16="http://schemas.microsoft.com/office/drawing/2014/main" id="{47C59E05-0915-DB45-86DD-11FACBF1FFE9}"/>
              </a:ext>
            </a:extLst>
          </p:cNvPr>
          <p:cNvSpPr/>
          <p:nvPr/>
        </p:nvSpPr>
        <p:spPr>
          <a:xfrm>
            <a:off x="864495" y="3171036"/>
            <a:ext cx="1854769" cy="1355060"/>
          </a:xfrm>
          <a:prstGeom prst="rect">
            <a:avLst/>
          </a:prstGeom>
          <a:solidFill>
            <a:srgbClr val="108F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7" name="Rektangel 26">
            <a:extLst>
              <a:ext uri="{FF2B5EF4-FFF2-40B4-BE49-F238E27FC236}">
                <a16:creationId xmlns:a16="http://schemas.microsoft.com/office/drawing/2014/main" id="{849B0AB4-E219-8346-A177-0295D38FE25D}"/>
              </a:ext>
            </a:extLst>
          </p:cNvPr>
          <p:cNvSpPr/>
          <p:nvPr/>
        </p:nvSpPr>
        <p:spPr>
          <a:xfrm>
            <a:off x="2719264" y="2459875"/>
            <a:ext cx="1854769" cy="2066220"/>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8" name="Rektangel 27">
            <a:extLst>
              <a:ext uri="{FF2B5EF4-FFF2-40B4-BE49-F238E27FC236}">
                <a16:creationId xmlns:a16="http://schemas.microsoft.com/office/drawing/2014/main" id="{AC5482DE-F6DB-364B-A0A4-397812D23AD4}"/>
              </a:ext>
            </a:extLst>
          </p:cNvPr>
          <p:cNvSpPr/>
          <p:nvPr/>
        </p:nvSpPr>
        <p:spPr>
          <a:xfrm>
            <a:off x="4569967" y="1748715"/>
            <a:ext cx="1854769" cy="2777380"/>
          </a:xfrm>
          <a:prstGeom prst="rect">
            <a:avLst/>
          </a:prstGeom>
          <a:solidFill>
            <a:srgbClr val="1FBE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9" name="Rektangel 28">
            <a:extLst>
              <a:ext uri="{FF2B5EF4-FFF2-40B4-BE49-F238E27FC236}">
                <a16:creationId xmlns:a16="http://schemas.microsoft.com/office/drawing/2014/main" id="{6E276AF5-3522-274E-9D38-88CA964ED3FC}"/>
              </a:ext>
            </a:extLst>
          </p:cNvPr>
          <p:cNvSpPr/>
          <p:nvPr/>
        </p:nvSpPr>
        <p:spPr>
          <a:xfrm>
            <a:off x="6424735" y="1037555"/>
            <a:ext cx="1854769" cy="3488540"/>
          </a:xfrm>
          <a:prstGeom prst="rect">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30" name="Plassholder for innhold 2">
            <a:extLst>
              <a:ext uri="{FF2B5EF4-FFF2-40B4-BE49-F238E27FC236}">
                <a16:creationId xmlns:a16="http://schemas.microsoft.com/office/drawing/2014/main" id="{53D4A665-D11D-9647-B7C5-D5687525D1B7}"/>
              </a:ext>
            </a:extLst>
          </p:cNvPr>
          <p:cNvSpPr txBox="1">
            <a:spLocks/>
          </p:cNvSpPr>
          <p:nvPr/>
        </p:nvSpPr>
        <p:spPr>
          <a:xfrm>
            <a:off x="1051888" y="3226736"/>
            <a:ext cx="2512000" cy="1452000"/>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nb-NO" sz="1200" b="1">
                <a:solidFill>
                  <a:schemeClr val="bg1"/>
                </a:solidFill>
                <a:latin typeface="Arial" panose="020B0604020202020204" pitchFamily="34" charset="0"/>
                <a:cs typeface="Arial" panose="020B0604020202020204" pitchFamily="34" charset="0"/>
              </a:rPr>
              <a:t>GOALS AND </a:t>
            </a:r>
            <a:br>
              <a:rPr lang="nb-NO" sz="1200" b="1">
                <a:solidFill>
                  <a:schemeClr val="bg1"/>
                </a:solidFill>
                <a:latin typeface="Arial" panose="020B0604020202020204" pitchFamily="34" charset="0"/>
                <a:cs typeface="Arial" panose="020B0604020202020204" pitchFamily="34" charset="0"/>
              </a:rPr>
            </a:br>
            <a:r>
              <a:rPr lang="nb-NO" sz="1200" b="1">
                <a:solidFill>
                  <a:schemeClr val="bg1"/>
                </a:solidFill>
                <a:latin typeface="Arial" panose="020B0604020202020204" pitchFamily="34" charset="0"/>
                <a:cs typeface="Arial" panose="020B0604020202020204" pitchFamily="34" charset="0"/>
              </a:rPr>
              <a:t>PURPOSE</a:t>
            </a:r>
          </a:p>
          <a:p>
            <a:pPr marL="180000" indent="-180000"/>
            <a:r>
              <a:rPr lang="nb-NO" sz="1200">
                <a:solidFill>
                  <a:schemeClr val="bg1"/>
                </a:solidFill>
                <a:latin typeface="Arial" panose="020B0604020202020204" pitchFamily="34" charset="0"/>
                <a:cs typeface="Arial" panose="020B0604020202020204" pitchFamily="34" charset="0"/>
              </a:rPr>
              <a:t>What do we want?</a:t>
            </a:r>
            <a:endParaRPr lang="nb-NO" sz="1200" dirty="0">
              <a:solidFill>
                <a:schemeClr val="bg1"/>
              </a:solidFill>
              <a:latin typeface="Arial" panose="020B0604020202020204" pitchFamily="34" charset="0"/>
              <a:cs typeface="Arial" panose="020B0604020202020204" pitchFamily="34" charset="0"/>
            </a:endParaRPr>
          </a:p>
        </p:txBody>
      </p:sp>
      <p:sp>
        <p:nvSpPr>
          <p:cNvPr id="31" name="TekstSylinder 30">
            <a:extLst>
              <a:ext uri="{FF2B5EF4-FFF2-40B4-BE49-F238E27FC236}">
                <a16:creationId xmlns:a16="http://schemas.microsoft.com/office/drawing/2014/main" id="{F8B926C3-1DD1-434A-8158-1A6978273C37}"/>
              </a:ext>
            </a:extLst>
          </p:cNvPr>
          <p:cNvSpPr txBox="1"/>
          <p:nvPr/>
        </p:nvSpPr>
        <p:spPr>
          <a:xfrm>
            <a:off x="1067445" y="2798585"/>
            <a:ext cx="1452575" cy="369332"/>
          </a:xfrm>
          <a:prstGeom prst="rect">
            <a:avLst/>
          </a:prstGeom>
          <a:noFill/>
        </p:spPr>
        <p:txBody>
          <a:bodyPr wrap="square" lIns="0" rtlCol="0">
            <a:spAutoFit/>
          </a:bodyPr>
          <a:lstStyle/>
          <a:p>
            <a:pPr algn="ctr"/>
            <a:r>
              <a:rPr lang="nb-NO" b="1" dirty="0" err="1">
                <a:solidFill>
                  <a:srgbClr val="108FCA"/>
                </a:solidFill>
                <a:latin typeface="Arial" panose="020B0604020202020204" pitchFamily="34" charset="0"/>
                <a:cs typeface="Arial" panose="020B0604020202020204" pitchFamily="34" charset="0"/>
              </a:rPr>
              <a:t>Why</a:t>
            </a:r>
            <a:r>
              <a:rPr lang="nb-NO" b="1" dirty="0">
                <a:solidFill>
                  <a:srgbClr val="108FCA"/>
                </a:solidFill>
                <a:latin typeface="Arial" panose="020B0604020202020204" pitchFamily="34" charset="0"/>
                <a:cs typeface="Arial" panose="020B0604020202020204" pitchFamily="34" charset="0"/>
              </a:rPr>
              <a:t>?</a:t>
            </a:r>
          </a:p>
        </p:txBody>
      </p:sp>
      <p:sp>
        <p:nvSpPr>
          <p:cNvPr id="32" name="TekstSylinder 31">
            <a:extLst>
              <a:ext uri="{FF2B5EF4-FFF2-40B4-BE49-F238E27FC236}">
                <a16:creationId xmlns:a16="http://schemas.microsoft.com/office/drawing/2014/main" id="{F1A12BBD-B00B-124A-8AC1-6803200B7479}"/>
              </a:ext>
            </a:extLst>
          </p:cNvPr>
          <p:cNvSpPr txBox="1"/>
          <p:nvPr/>
        </p:nvSpPr>
        <p:spPr>
          <a:xfrm>
            <a:off x="2987824" y="2036375"/>
            <a:ext cx="1452575" cy="369332"/>
          </a:xfrm>
          <a:prstGeom prst="rect">
            <a:avLst/>
          </a:prstGeom>
          <a:noFill/>
        </p:spPr>
        <p:txBody>
          <a:bodyPr wrap="square" lIns="0" rtlCol="0">
            <a:spAutoFit/>
          </a:bodyPr>
          <a:lstStyle/>
          <a:p>
            <a:pPr algn="ctr"/>
            <a:r>
              <a:rPr lang="nb-NO" b="1" dirty="0">
                <a:solidFill>
                  <a:srgbClr val="1EB78A"/>
                </a:solidFill>
                <a:latin typeface="Arial" panose="020B0604020202020204" pitchFamily="34" charset="0"/>
                <a:cs typeface="Arial" panose="020B0604020202020204" pitchFamily="34" charset="0"/>
              </a:rPr>
              <a:t>Who?</a:t>
            </a:r>
          </a:p>
        </p:txBody>
      </p:sp>
      <p:sp>
        <p:nvSpPr>
          <p:cNvPr id="33" name="TekstSylinder 32">
            <a:extLst>
              <a:ext uri="{FF2B5EF4-FFF2-40B4-BE49-F238E27FC236}">
                <a16:creationId xmlns:a16="http://schemas.microsoft.com/office/drawing/2014/main" id="{5012AF6B-4D78-B14D-9205-E74163B20B23}"/>
              </a:ext>
            </a:extLst>
          </p:cNvPr>
          <p:cNvSpPr txBox="1"/>
          <p:nvPr/>
        </p:nvSpPr>
        <p:spPr>
          <a:xfrm>
            <a:off x="4769358" y="1341025"/>
            <a:ext cx="1452575" cy="369332"/>
          </a:xfrm>
          <a:prstGeom prst="rect">
            <a:avLst/>
          </a:prstGeom>
          <a:noFill/>
        </p:spPr>
        <p:txBody>
          <a:bodyPr wrap="square" lIns="0" rtlCol="0">
            <a:spAutoFit/>
          </a:bodyPr>
          <a:lstStyle/>
          <a:p>
            <a:pPr algn="ctr"/>
            <a:r>
              <a:rPr lang="nb-NO" b="1" dirty="0" err="1">
                <a:solidFill>
                  <a:srgbClr val="1FBED0"/>
                </a:solidFill>
                <a:latin typeface="Arial" panose="020B0604020202020204" pitchFamily="34" charset="0"/>
                <a:cs typeface="Arial" panose="020B0604020202020204" pitchFamily="34" charset="0"/>
              </a:rPr>
              <a:t>What</a:t>
            </a:r>
            <a:r>
              <a:rPr lang="nb-NO" b="1" dirty="0">
                <a:solidFill>
                  <a:srgbClr val="1FBED0"/>
                </a:solidFill>
                <a:latin typeface="Arial" panose="020B0604020202020204" pitchFamily="34" charset="0"/>
                <a:cs typeface="Arial" panose="020B0604020202020204" pitchFamily="34" charset="0"/>
              </a:rPr>
              <a:t>?</a:t>
            </a:r>
          </a:p>
        </p:txBody>
      </p:sp>
      <p:sp>
        <p:nvSpPr>
          <p:cNvPr id="34" name="Plassholder for innhold 2">
            <a:extLst>
              <a:ext uri="{FF2B5EF4-FFF2-40B4-BE49-F238E27FC236}">
                <a16:creationId xmlns:a16="http://schemas.microsoft.com/office/drawing/2014/main" id="{BFD1001B-4D2A-8C44-A9E9-0DDBAAD3525C}"/>
              </a:ext>
            </a:extLst>
          </p:cNvPr>
          <p:cNvSpPr txBox="1">
            <a:spLocks/>
          </p:cNvSpPr>
          <p:nvPr/>
        </p:nvSpPr>
        <p:spPr>
          <a:xfrm>
            <a:off x="2915816" y="2617104"/>
            <a:ext cx="1651658" cy="1181485"/>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TARGET GROUPS</a:t>
            </a:r>
            <a:endParaRPr lang="nb-NO" sz="1200" dirty="0">
              <a:solidFill>
                <a:schemeClr val="bg1"/>
              </a:solidFill>
              <a:latin typeface="Arial" panose="020B0604020202020204" pitchFamily="34" charset="0"/>
              <a:cs typeface="Arial" panose="020B0604020202020204" pitchFamily="34" charset="0"/>
            </a:endParaRPr>
          </a:p>
          <a:p>
            <a:pPr marL="180000" indent="-180000"/>
            <a:r>
              <a:rPr lang="nb-NO" sz="1200" dirty="0" err="1">
                <a:solidFill>
                  <a:schemeClr val="bg1"/>
                </a:solidFill>
                <a:latin typeface="Arial" panose="020B0604020202020204" pitchFamily="34" charset="0"/>
                <a:cs typeface="Arial" panose="020B0604020202020204" pitchFamily="34" charset="0"/>
              </a:rPr>
              <a:t>Characteristics</a:t>
            </a:r>
            <a:r>
              <a:rPr lang="nb-NO" sz="1200" dirty="0">
                <a:solidFill>
                  <a:schemeClr val="bg1"/>
                </a:solidFill>
                <a:latin typeface="Arial" panose="020B0604020202020204" pitchFamily="34" charset="0"/>
                <a:cs typeface="Arial" panose="020B0604020202020204" pitchFamily="34" charset="0"/>
              </a:rPr>
              <a:t>?</a:t>
            </a:r>
          </a:p>
          <a:p>
            <a:pPr marL="180000" indent="-180000"/>
            <a:r>
              <a:rPr lang="nb-NO" sz="1200" dirty="0" err="1">
                <a:solidFill>
                  <a:schemeClr val="bg1"/>
                </a:solidFill>
                <a:latin typeface="Arial" panose="020B0604020202020204" pitchFamily="34" charset="0"/>
                <a:cs typeface="Arial" panose="020B0604020202020204" pitchFamily="34" charset="0"/>
              </a:rPr>
              <a:t>Situations</a:t>
            </a:r>
            <a:r>
              <a:rPr lang="nb-NO" sz="1200" dirty="0">
                <a:solidFill>
                  <a:schemeClr val="bg1"/>
                </a:solidFill>
                <a:latin typeface="Arial" panose="020B0604020202020204" pitchFamily="34" charset="0"/>
                <a:cs typeface="Arial" panose="020B0604020202020204" pitchFamily="34" charset="0"/>
              </a:rPr>
              <a:t>?</a:t>
            </a: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35" name="Plassholder for innhold 2">
            <a:extLst>
              <a:ext uri="{FF2B5EF4-FFF2-40B4-BE49-F238E27FC236}">
                <a16:creationId xmlns:a16="http://schemas.microsoft.com/office/drawing/2014/main" id="{4634E9BE-2661-5345-85AA-58065EA85DB3}"/>
              </a:ext>
            </a:extLst>
          </p:cNvPr>
          <p:cNvSpPr txBox="1">
            <a:spLocks/>
          </p:cNvSpPr>
          <p:nvPr/>
        </p:nvSpPr>
        <p:spPr>
          <a:xfrm>
            <a:off x="4773277" y="1901651"/>
            <a:ext cx="1448656" cy="1296144"/>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CONTENT</a:t>
            </a:r>
          </a:p>
          <a:p>
            <a:pPr marL="180000" indent="-180000"/>
            <a:r>
              <a:rPr lang="nb-NO" sz="1200" dirty="0">
                <a:solidFill>
                  <a:schemeClr val="bg1"/>
                </a:solidFill>
                <a:latin typeface="Arial" panose="020B0604020202020204" pitchFamily="34" charset="0"/>
                <a:cs typeface="Arial" panose="020B0604020202020204" pitchFamily="34" charset="0"/>
              </a:rPr>
              <a:t>Message?</a:t>
            </a:r>
          </a:p>
          <a:p>
            <a:pPr marL="180000" indent="-180000"/>
            <a:r>
              <a:rPr lang="nb-NO" sz="1200" dirty="0">
                <a:solidFill>
                  <a:schemeClr val="bg1"/>
                </a:solidFill>
                <a:latin typeface="Arial" panose="020B0604020202020204" pitchFamily="34" charset="0"/>
                <a:cs typeface="Arial" panose="020B0604020202020204" pitchFamily="34" charset="0"/>
              </a:rPr>
              <a:t>Arguments?</a:t>
            </a:r>
          </a:p>
          <a:p>
            <a:pPr marL="180000" indent="-180000"/>
            <a:r>
              <a:rPr lang="nb-NO" sz="1200" dirty="0" err="1">
                <a:solidFill>
                  <a:schemeClr val="bg1"/>
                </a:solidFill>
                <a:latin typeface="Arial" panose="020B0604020202020204" pitchFamily="34" charset="0"/>
                <a:cs typeface="Arial" panose="020B0604020202020204" pitchFamily="34" charset="0"/>
              </a:rPr>
              <a:t>Usefulness</a:t>
            </a:r>
            <a:r>
              <a:rPr lang="nb-NO" sz="1200" dirty="0">
                <a:solidFill>
                  <a:schemeClr val="bg1"/>
                </a:solidFill>
                <a:latin typeface="Arial" panose="020B0604020202020204" pitchFamily="34" charset="0"/>
                <a:cs typeface="Arial" panose="020B0604020202020204" pitchFamily="34" charset="0"/>
              </a:rPr>
              <a:t> to target </a:t>
            </a:r>
            <a:r>
              <a:rPr lang="nb-NO" sz="1200" dirty="0" err="1">
                <a:solidFill>
                  <a:schemeClr val="bg1"/>
                </a:solidFill>
                <a:latin typeface="Arial" panose="020B0604020202020204" pitchFamily="34" charset="0"/>
                <a:cs typeface="Arial" panose="020B0604020202020204" pitchFamily="34" charset="0"/>
              </a:rPr>
              <a:t>group</a:t>
            </a:r>
            <a:endParaRPr lang="nb-NO" sz="1200" dirty="0">
              <a:solidFill>
                <a:schemeClr val="bg1"/>
              </a:solidFill>
              <a:latin typeface="Arial" panose="020B0604020202020204" pitchFamily="34" charset="0"/>
              <a:cs typeface="Arial" panose="020B0604020202020204" pitchFamily="34" charset="0"/>
            </a:endParaRP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36" name="Plassholder for innhold 2">
            <a:extLst>
              <a:ext uri="{FF2B5EF4-FFF2-40B4-BE49-F238E27FC236}">
                <a16:creationId xmlns:a16="http://schemas.microsoft.com/office/drawing/2014/main" id="{F47433EE-93D6-2149-9E79-7B74DE0D1D95}"/>
              </a:ext>
            </a:extLst>
          </p:cNvPr>
          <p:cNvSpPr txBox="1">
            <a:spLocks/>
          </p:cNvSpPr>
          <p:nvPr/>
        </p:nvSpPr>
        <p:spPr>
          <a:xfrm>
            <a:off x="6592750" y="1204668"/>
            <a:ext cx="1651658" cy="1489071"/>
          </a:xfrm>
          <a:prstGeom prst="rect">
            <a:avLst/>
          </a:prstGeom>
        </p:spPr>
        <p:txBody>
          <a:bodyPr vert="horz" lIns="0" tIns="45720" rIns="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b-NO" sz="1200" b="1" dirty="0">
                <a:solidFill>
                  <a:schemeClr val="bg1"/>
                </a:solidFill>
                <a:latin typeface="Arial" panose="020B0604020202020204" pitchFamily="34" charset="0"/>
                <a:cs typeface="Arial" panose="020B0604020202020204" pitchFamily="34" charset="0"/>
              </a:rPr>
              <a:t>METHODS</a:t>
            </a:r>
          </a:p>
          <a:p>
            <a:pPr marL="180000" indent="-180000"/>
            <a:r>
              <a:rPr lang="nb-NO" sz="1200" dirty="0">
                <a:solidFill>
                  <a:schemeClr val="bg1"/>
                </a:solidFill>
                <a:latin typeface="Arial" panose="020B0604020202020204" pitchFamily="34" charset="0"/>
                <a:cs typeface="Arial" panose="020B0604020202020204" pitchFamily="34" charset="0"/>
              </a:rPr>
              <a:t>Media?</a:t>
            </a:r>
          </a:p>
          <a:p>
            <a:pPr marL="180000" indent="-180000"/>
            <a:r>
              <a:rPr lang="nb-NO" sz="1200" dirty="0">
                <a:solidFill>
                  <a:schemeClr val="bg1"/>
                </a:solidFill>
                <a:latin typeface="Arial" panose="020B0604020202020204" pitchFamily="34" charset="0"/>
                <a:cs typeface="Arial" panose="020B0604020202020204" pitchFamily="34" charset="0"/>
              </a:rPr>
              <a:t>Channels?</a:t>
            </a:r>
          </a:p>
          <a:p>
            <a:pPr marL="180000" indent="-180000"/>
            <a:r>
              <a:rPr lang="nb-NO" sz="1200" dirty="0">
                <a:solidFill>
                  <a:schemeClr val="bg1"/>
                </a:solidFill>
                <a:latin typeface="Arial" panose="020B0604020202020204" pitchFamily="34" charset="0"/>
                <a:cs typeface="Arial" panose="020B0604020202020204" pitchFamily="34" charset="0"/>
              </a:rPr>
              <a:t>Tools?</a:t>
            </a:r>
          </a:p>
          <a:p>
            <a:pPr marL="180000" indent="-180000"/>
            <a:endParaRPr lang="nb-NO" sz="1200" dirty="0">
              <a:solidFill>
                <a:schemeClr val="bg1"/>
              </a:solidFill>
              <a:latin typeface="Arial" panose="020B0604020202020204" pitchFamily="34" charset="0"/>
              <a:cs typeface="Arial" panose="020B0604020202020204" pitchFamily="34" charset="0"/>
            </a:endParaRPr>
          </a:p>
        </p:txBody>
      </p:sp>
      <p:sp>
        <p:nvSpPr>
          <p:cNvPr id="37" name="TekstSylinder 36">
            <a:extLst>
              <a:ext uri="{FF2B5EF4-FFF2-40B4-BE49-F238E27FC236}">
                <a16:creationId xmlns:a16="http://schemas.microsoft.com/office/drawing/2014/main" id="{4A6BB419-2911-BF40-A452-5D9F7F4EE094}"/>
              </a:ext>
            </a:extLst>
          </p:cNvPr>
          <p:cNvSpPr txBox="1"/>
          <p:nvPr/>
        </p:nvSpPr>
        <p:spPr>
          <a:xfrm>
            <a:off x="3826123" y="4550623"/>
            <a:ext cx="1452575" cy="369332"/>
          </a:xfrm>
          <a:prstGeom prst="rect">
            <a:avLst/>
          </a:prstGeom>
          <a:noFill/>
        </p:spPr>
        <p:txBody>
          <a:bodyPr wrap="square" lIns="0" rtlCol="0">
            <a:spAutoFit/>
          </a:bodyPr>
          <a:lstStyle/>
          <a:p>
            <a:pPr algn="ctr"/>
            <a:r>
              <a:rPr lang="nb-NO" b="1" dirty="0">
                <a:solidFill>
                  <a:srgbClr val="0455A4"/>
                </a:solidFill>
                <a:latin typeface="Arial" panose="020B0604020202020204" pitchFamily="34" charset="0"/>
                <a:cs typeface="Arial" panose="020B0604020202020204" pitchFamily="34" charset="0"/>
              </a:rPr>
              <a:t>Evaluation</a:t>
            </a:r>
          </a:p>
        </p:txBody>
      </p:sp>
      <p:cxnSp>
        <p:nvCxnSpPr>
          <p:cNvPr id="38" name="Rett pil 37">
            <a:extLst>
              <a:ext uri="{FF2B5EF4-FFF2-40B4-BE49-F238E27FC236}">
                <a16:creationId xmlns:a16="http://schemas.microsoft.com/office/drawing/2014/main" id="{1C0BCA48-A303-9749-BC24-81C40D67251D}"/>
              </a:ext>
            </a:extLst>
          </p:cNvPr>
          <p:cNvCxnSpPr>
            <a:cxnSpLocks/>
          </p:cNvCxnSpPr>
          <p:nvPr/>
        </p:nvCxnSpPr>
        <p:spPr>
          <a:xfrm>
            <a:off x="5436096" y="4735289"/>
            <a:ext cx="2503588"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cxnSp>
        <p:nvCxnSpPr>
          <p:cNvPr id="39" name="Rett pil 38">
            <a:extLst>
              <a:ext uri="{FF2B5EF4-FFF2-40B4-BE49-F238E27FC236}">
                <a16:creationId xmlns:a16="http://schemas.microsoft.com/office/drawing/2014/main" id="{97B46A91-1EC5-8243-8F35-C32A619125AB}"/>
              </a:ext>
            </a:extLst>
          </p:cNvPr>
          <p:cNvCxnSpPr>
            <a:cxnSpLocks/>
          </p:cNvCxnSpPr>
          <p:nvPr/>
        </p:nvCxnSpPr>
        <p:spPr>
          <a:xfrm flipH="1">
            <a:off x="1144765" y="4735289"/>
            <a:ext cx="2326245" cy="0"/>
          </a:xfrm>
          <a:prstGeom prst="straightConnector1">
            <a:avLst/>
          </a:prstGeom>
          <a:ln>
            <a:solidFill>
              <a:srgbClr val="0455A4"/>
            </a:solidFill>
            <a:tailEnd type="triangle"/>
          </a:ln>
        </p:spPr>
        <p:style>
          <a:lnRef idx="1">
            <a:schemeClr val="accent1"/>
          </a:lnRef>
          <a:fillRef idx="0">
            <a:schemeClr val="accent1"/>
          </a:fillRef>
          <a:effectRef idx="0">
            <a:schemeClr val="accent1"/>
          </a:effectRef>
          <a:fontRef idx="minor">
            <a:schemeClr val="tx1"/>
          </a:fontRef>
        </p:style>
      </p:cxnSp>
      <p:sp>
        <p:nvSpPr>
          <p:cNvPr id="40" name="Pil ned 39">
            <a:extLst>
              <a:ext uri="{FF2B5EF4-FFF2-40B4-BE49-F238E27FC236}">
                <a16:creationId xmlns:a16="http://schemas.microsoft.com/office/drawing/2014/main" id="{5C93D865-3501-474F-8E64-BACEEF0F3A6F}"/>
              </a:ext>
            </a:extLst>
          </p:cNvPr>
          <p:cNvSpPr/>
          <p:nvPr/>
        </p:nvSpPr>
        <p:spPr>
          <a:xfrm>
            <a:off x="7020272" y="267015"/>
            <a:ext cx="443423" cy="366721"/>
          </a:xfrm>
          <a:prstGeom prst="downArrow">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41" name="TekstSylinder 40">
            <a:extLst>
              <a:ext uri="{FF2B5EF4-FFF2-40B4-BE49-F238E27FC236}">
                <a16:creationId xmlns:a16="http://schemas.microsoft.com/office/drawing/2014/main" id="{F3A32D67-8CF0-2D4A-8B0B-E73C5781B4D3}"/>
              </a:ext>
            </a:extLst>
          </p:cNvPr>
          <p:cNvSpPr txBox="1"/>
          <p:nvPr/>
        </p:nvSpPr>
        <p:spPr>
          <a:xfrm>
            <a:off x="6625831" y="633736"/>
            <a:ext cx="1452575" cy="369332"/>
          </a:xfrm>
          <a:prstGeom prst="rect">
            <a:avLst/>
          </a:prstGeom>
          <a:noFill/>
        </p:spPr>
        <p:txBody>
          <a:bodyPr wrap="square" lIns="0" rtlCol="0">
            <a:spAutoFit/>
          </a:bodyPr>
          <a:lstStyle/>
          <a:p>
            <a:pPr algn="ctr"/>
            <a:r>
              <a:rPr lang="nb-NO" b="1" dirty="0">
                <a:solidFill>
                  <a:srgbClr val="0455A4"/>
                </a:solidFill>
                <a:latin typeface="Arial" panose="020B0604020202020204" pitchFamily="34" charset="0"/>
                <a:cs typeface="Arial" panose="020B0604020202020204" pitchFamily="34" charset="0"/>
              </a:rPr>
              <a:t>How?</a:t>
            </a:r>
          </a:p>
        </p:txBody>
      </p:sp>
      <p:sp>
        <p:nvSpPr>
          <p:cNvPr id="42" name="TekstSylinder 41">
            <a:extLst>
              <a:ext uri="{FF2B5EF4-FFF2-40B4-BE49-F238E27FC236}">
                <a16:creationId xmlns:a16="http://schemas.microsoft.com/office/drawing/2014/main" id="{CD31F570-8A2F-0A44-B879-8B6EF1688881}"/>
              </a:ext>
            </a:extLst>
          </p:cNvPr>
          <p:cNvSpPr txBox="1"/>
          <p:nvPr/>
        </p:nvSpPr>
        <p:spPr>
          <a:xfrm>
            <a:off x="3826123" y="4847803"/>
            <a:ext cx="1452575" cy="276999"/>
          </a:xfrm>
          <a:prstGeom prst="rect">
            <a:avLst/>
          </a:prstGeom>
          <a:noFill/>
        </p:spPr>
        <p:txBody>
          <a:bodyPr wrap="square" lIns="0" rtlCol="0">
            <a:spAutoFit/>
          </a:bodyPr>
          <a:lstStyle/>
          <a:p>
            <a:pPr algn="ctr"/>
            <a:r>
              <a:rPr lang="nb-NO" sz="1200" dirty="0" err="1">
                <a:solidFill>
                  <a:srgbClr val="0455A4"/>
                </a:solidFill>
                <a:latin typeface="Arial" panose="020B0604020202020204" pitchFamily="34" charset="0"/>
                <a:cs typeface="Arial" panose="020B0604020202020204" pitchFamily="34" charset="0"/>
              </a:rPr>
              <a:t>When</a:t>
            </a:r>
            <a:r>
              <a:rPr lang="nb-NO" sz="1200" dirty="0">
                <a:solidFill>
                  <a:srgbClr val="0455A4"/>
                </a:solidFill>
                <a:latin typeface="Arial" panose="020B0604020202020204" pitchFamily="34" charset="0"/>
                <a:cs typeface="Arial" panose="020B0604020202020204" pitchFamily="34" charset="0"/>
              </a:rPr>
              <a:t> and </a:t>
            </a:r>
            <a:r>
              <a:rPr lang="nb-NO" sz="1200" dirty="0" err="1">
                <a:solidFill>
                  <a:srgbClr val="0455A4"/>
                </a:solidFill>
                <a:latin typeface="Arial" panose="020B0604020202020204" pitchFamily="34" charset="0"/>
                <a:cs typeface="Arial" panose="020B0604020202020204" pitchFamily="34" charset="0"/>
              </a:rPr>
              <a:t>how</a:t>
            </a:r>
            <a:r>
              <a:rPr lang="nb-NO" sz="1200" dirty="0">
                <a:solidFill>
                  <a:srgbClr val="0455A4"/>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49925825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14:presetBounceEnd="50000">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14:bounceEnd="50000">
                                          <p:cBhvr additive="base">
                                            <p:cTn id="7" dur="1000" fill="hold"/>
                                            <p:tgtEl>
                                              <p:spTgt spid="40"/>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4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repeatCount="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1000" fill="hold"/>
                                            <p:tgtEl>
                                              <p:spTgt spid="40"/>
                                            </p:tgtEl>
                                            <p:attrNameLst>
                                              <p:attrName>ppt_x</p:attrName>
                                            </p:attrNameLst>
                                          </p:cBhvr>
                                          <p:tavLst>
                                            <p:tav tm="0">
                                              <p:val>
                                                <p:strVal val="#ppt_x"/>
                                              </p:val>
                                            </p:tav>
                                            <p:tav tm="100000">
                                              <p:val>
                                                <p:strVal val="#ppt_x"/>
                                              </p:val>
                                            </p:tav>
                                          </p:tavLst>
                                        </p:anim>
                                        <p:anim calcmode="lin" valueType="num">
                                          <p:cBhvr additive="base">
                                            <p:cTn id="8" dur="1000" fill="hold"/>
                                            <p:tgtEl>
                                              <p:spTgt spid="4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455A4"/>
        </a:solidFill>
        <a:effectLst/>
      </p:bgPr>
    </p:bg>
    <p:spTree>
      <p:nvGrpSpPr>
        <p:cNvPr id="1" name=""/>
        <p:cNvGrpSpPr/>
        <p:nvPr/>
      </p:nvGrpSpPr>
      <p:grpSpPr>
        <a:xfrm>
          <a:off x="0" y="0"/>
          <a:ext cx="0" cy="0"/>
          <a:chOff x="0" y="0"/>
          <a:chExt cx="0" cy="0"/>
        </a:xfrm>
      </p:grpSpPr>
      <p:pic>
        <p:nvPicPr>
          <p:cNvPr id="3" name="Bilde 2">
            <a:extLst>
              <a:ext uri="{FF2B5EF4-FFF2-40B4-BE49-F238E27FC236}">
                <a16:creationId xmlns:a16="http://schemas.microsoft.com/office/drawing/2014/main" id="{5E7591C7-0795-8148-8E27-FDB5F71D89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75458" y="1006870"/>
            <a:ext cx="3600400" cy="4136630"/>
          </a:xfrm>
          <a:prstGeom prst="rect">
            <a:avLst/>
          </a:prstGeom>
        </p:spPr>
      </p:pic>
      <p:sp>
        <p:nvSpPr>
          <p:cNvPr id="10" name="TekstSylinder 9">
            <a:extLst>
              <a:ext uri="{FF2B5EF4-FFF2-40B4-BE49-F238E27FC236}">
                <a16:creationId xmlns:a16="http://schemas.microsoft.com/office/drawing/2014/main" id="{49D0153C-AFAE-D14D-A1A0-DCC5FE3F6823}"/>
              </a:ext>
            </a:extLst>
          </p:cNvPr>
          <p:cNvSpPr txBox="1"/>
          <p:nvPr/>
        </p:nvSpPr>
        <p:spPr>
          <a:xfrm>
            <a:off x="590549" y="555625"/>
            <a:ext cx="4958281" cy="1261884"/>
          </a:xfrm>
          <a:prstGeom prst="rect">
            <a:avLst/>
          </a:prstGeom>
          <a:noFill/>
        </p:spPr>
        <p:txBody>
          <a:bodyPr wrap="square" lIns="0" rtlCol="0">
            <a:spAutoFit/>
          </a:bodyPr>
          <a:lstStyle/>
          <a:p>
            <a:r>
              <a:rPr lang="nb-NO" sz="3800" b="1" dirty="0">
                <a:solidFill>
                  <a:schemeClr val="bg1"/>
                </a:solidFill>
                <a:effectLst>
                  <a:outerShdw sx="1000" sy="1000" algn="ctr" rotWithShape="0">
                    <a:srgbClr val="000000">
                      <a:alpha val="43137"/>
                    </a:srgbClr>
                  </a:outerShdw>
                </a:effectLst>
                <a:latin typeface="Arial" panose="020B0604020202020204" pitchFamily="34" charset="0"/>
                <a:cs typeface="Arial" panose="020B0604020202020204" pitchFamily="34" charset="0"/>
              </a:rPr>
              <a:t>Clear and </a:t>
            </a:r>
            <a:r>
              <a:rPr lang="nb-NO" sz="3800" b="1" dirty="0" err="1">
                <a:solidFill>
                  <a:schemeClr val="bg1"/>
                </a:solidFill>
                <a:effectLst>
                  <a:outerShdw sx="1000" sy="1000" algn="ctr" rotWithShape="0">
                    <a:srgbClr val="000000">
                      <a:alpha val="43137"/>
                    </a:srgbClr>
                  </a:outerShdw>
                </a:effectLst>
                <a:latin typeface="Arial" panose="020B0604020202020204" pitchFamily="34" charset="0"/>
                <a:cs typeface="Arial" panose="020B0604020202020204" pitchFamily="34" charset="0"/>
              </a:rPr>
              <a:t>unclear</a:t>
            </a:r>
            <a:r>
              <a:rPr lang="nb-NO" sz="3800" b="1" dirty="0">
                <a:solidFill>
                  <a:schemeClr val="bg1"/>
                </a:solidFill>
                <a:effectLst>
                  <a:outerShdw sx="1000" sy="1000" algn="ctr" rotWithShape="0">
                    <a:srgbClr val="000000">
                      <a:alpha val="43137"/>
                    </a:srgbClr>
                  </a:outerShdw>
                </a:effectLst>
                <a:latin typeface="Arial" panose="020B0604020202020204" pitchFamily="34" charset="0"/>
                <a:cs typeface="Arial" panose="020B0604020202020204" pitchFamily="34" charset="0"/>
              </a:rPr>
              <a:t> </a:t>
            </a:r>
            <a:r>
              <a:rPr lang="nb-NO" sz="3800" b="1" dirty="0" err="1">
                <a:solidFill>
                  <a:schemeClr val="bg1"/>
                </a:solidFill>
                <a:effectLst>
                  <a:outerShdw sx="1000" sy="1000" algn="ctr" rotWithShape="0">
                    <a:srgbClr val="000000">
                      <a:alpha val="43137"/>
                    </a:srgbClr>
                  </a:outerShdw>
                </a:effectLst>
                <a:latin typeface="Arial" panose="020B0604020202020204" pitchFamily="34" charset="0"/>
                <a:cs typeface="Arial" panose="020B0604020202020204" pitchFamily="34" charset="0"/>
              </a:rPr>
              <a:t>language</a:t>
            </a:r>
            <a:endParaRPr lang="nb-NO" sz="3800" b="1" dirty="0">
              <a:solidFill>
                <a:schemeClr val="bg1"/>
              </a:solidFill>
              <a:effectLst>
                <a:outerShdw sx="1000" sy="1000" algn="ctr" rotWithShape="0">
                  <a:srgbClr val="000000">
                    <a:alpha val="43137"/>
                  </a:srgbClr>
                </a:outerShdw>
              </a:effectLst>
              <a:latin typeface="Arial" panose="020B0604020202020204" pitchFamily="34" charset="0"/>
              <a:cs typeface="Arial" panose="020B0604020202020204" pitchFamily="34" charset="0"/>
            </a:endParaRPr>
          </a:p>
        </p:txBody>
      </p:sp>
      <p:grpSp>
        <p:nvGrpSpPr>
          <p:cNvPr id="39" name="Gruppe 38">
            <a:extLst>
              <a:ext uri="{FF2B5EF4-FFF2-40B4-BE49-F238E27FC236}">
                <a16:creationId xmlns:a16="http://schemas.microsoft.com/office/drawing/2014/main" id="{61711B0E-5E3A-DF45-9060-7B5D6D40A378}"/>
              </a:ext>
            </a:extLst>
          </p:cNvPr>
          <p:cNvGrpSpPr/>
          <p:nvPr/>
        </p:nvGrpSpPr>
        <p:grpSpPr>
          <a:xfrm>
            <a:off x="664019" y="1922128"/>
            <a:ext cx="2405670" cy="1842640"/>
            <a:chOff x="573211" y="2578380"/>
            <a:chExt cx="2405670" cy="1842640"/>
          </a:xfrm>
        </p:grpSpPr>
        <p:pic>
          <p:nvPicPr>
            <p:cNvPr id="6" name="Bilde 5">
              <a:extLst>
                <a:ext uri="{FF2B5EF4-FFF2-40B4-BE49-F238E27FC236}">
                  <a16:creationId xmlns:a16="http://schemas.microsoft.com/office/drawing/2014/main" id="{B7ABF493-541B-8440-B79B-850A20B49B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573211" y="2578380"/>
              <a:ext cx="2405670" cy="1842640"/>
            </a:xfrm>
            <a:prstGeom prst="rect">
              <a:avLst/>
            </a:prstGeom>
          </p:spPr>
        </p:pic>
        <p:pic>
          <p:nvPicPr>
            <p:cNvPr id="2" name="Bilde 1">
              <a:extLst>
                <a:ext uri="{FF2B5EF4-FFF2-40B4-BE49-F238E27FC236}">
                  <a16:creationId xmlns:a16="http://schemas.microsoft.com/office/drawing/2014/main" id="{AA6F3B80-F143-DD40-B74B-3B78498A0C92}"/>
                </a:ext>
              </a:extLst>
            </p:cNvPr>
            <p:cNvPicPr>
              <a:picLocks noChangeAspect="1"/>
            </p:cNvPicPr>
            <p:nvPr/>
          </p:nvPicPr>
          <p:blipFill>
            <a:blip r:embed="rId5"/>
            <a:stretch>
              <a:fillRect/>
            </a:stretch>
          </p:blipFill>
          <p:spPr>
            <a:xfrm>
              <a:off x="1115616" y="3120835"/>
              <a:ext cx="929546" cy="719338"/>
            </a:xfrm>
            <a:prstGeom prst="rect">
              <a:avLst/>
            </a:prstGeom>
          </p:spPr>
        </p:pic>
      </p:grpSp>
      <p:grpSp>
        <p:nvGrpSpPr>
          <p:cNvPr id="38" name="Gruppe 37">
            <a:extLst>
              <a:ext uri="{FF2B5EF4-FFF2-40B4-BE49-F238E27FC236}">
                <a16:creationId xmlns:a16="http://schemas.microsoft.com/office/drawing/2014/main" id="{DEC4DDAB-F67A-9743-9BE2-3A75A2378D73}"/>
              </a:ext>
            </a:extLst>
          </p:cNvPr>
          <p:cNvGrpSpPr/>
          <p:nvPr/>
        </p:nvGrpSpPr>
        <p:grpSpPr>
          <a:xfrm>
            <a:off x="4815720" y="411510"/>
            <a:ext cx="2270828" cy="1739357"/>
            <a:chOff x="4893460" y="52388"/>
            <a:chExt cx="2714125" cy="2078903"/>
          </a:xfrm>
        </p:grpSpPr>
        <p:pic>
          <p:nvPicPr>
            <p:cNvPr id="19" name="Bilde 18">
              <a:extLst>
                <a:ext uri="{FF2B5EF4-FFF2-40B4-BE49-F238E27FC236}">
                  <a16:creationId xmlns:a16="http://schemas.microsoft.com/office/drawing/2014/main" id="{72BFB855-B654-9041-BCF1-5816AA66A73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93460" y="52388"/>
              <a:ext cx="2714125" cy="2078903"/>
            </a:xfrm>
            <a:prstGeom prst="rect">
              <a:avLst/>
            </a:prstGeom>
          </p:spPr>
        </p:pic>
        <p:pic>
          <p:nvPicPr>
            <p:cNvPr id="4" name="Bilde 3">
              <a:extLst>
                <a:ext uri="{FF2B5EF4-FFF2-40B4-BE49-F238E27FC236}">
                  <a16:creationId xmlns:a16="http://schemas.microsoft.com/office/drawing/2014/main" id="{4EDC85B0-A14B-6E4D-961F-E48EA4C23879}"/>
                </a:ext>
              </a:extLst>
            </p:cNvPr>
            <p:cNvPicPr>
              <a:picLocks noChangeAspect="1"/>
            </p:cNvPicPr>
            <p:nvPr/>
          </p:nvPicPr>
          <p:blipFill>
            <a:blip r:embed="rId7"/>
            <a:stretch>
              <a:fillRect/>
            </a:stretch>
          </p:blipFill>
          <p:spPr>
            <a:xfrm>
              <a:off x="5951995" y="712341"/>
              <a:ext cx="1136650" cy="679450"/>
            </a:xfrm>
            <a:prstGeom prst="rect">
              <a:avLst/>
            </a:prstGeom>
          </p:spPr>
        </p:pic>
      </p:grpSp>
      <p:pic>
        <p:nvPicPr>
          <p:cNvPr id="37" name="Bilde 36">
            <a:extLst>
              <a:ext uri="{FF2B5EF4-FFF2-40B4-BE49-F238E27FC236}">
                <a16:creationId xmlns:a16="http://schemas.microsoft.com/office/drawing/2014/main" id="{E4A7A9C2-9900-8747-82E9-ED6A6A2963A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64088" y="2574181"/>
            <a:ext cx="3569691" cy="2433598"/>
          </a:xfrm>
          <a:prstGeom prst="rect">
            <a:avLst/>
          </a:prstGeom>
        </p:spPr>
      </p:pic>
      <p:grpSp>
        <p:nvGrpSpPr>
          <p:cNvPr id="44" name="Gruppe 43">
            <a:extLst>
              <a:ext uri="{FF2B5EF4-FFF2-40B4-BE49-F238E27FC236}">
                <a16:creationId xmlns:a16="http://schemas.microsoft.com/office/drawing/2014/main" id="{2D9B7EAE-D1A9-2546-850E-1D4FE80C99A4}"/>
              </a:ext>
            </a:extLst>
          </p:cNvPr>
          <p:cNvGrpSpPr/>
          <p:nvPr/>
        </p:nvGrpSpPr>
        <p:grpSpPr>
          <a:xfrm>
            <a:off x="7095067" y="1247911"/>
            <a:ext cx="1869421" cy="1431897"/>
            <a:chOff x="7361667" y="1502570"/>
            <a:chExt cx="1106828" cy="847783"/>
          </a:xfrm>
        </p:grpSpPr>
        <p:pic>
          <p:nvPicPr>
            <p:cNvPr id="41" name="Bilde 40">
              <a:extLst>
                <a:ext uri="{FF2B5EF4-FFF2-40B4-BE49-F238E27FC236}">
                  <a16:creationId xmlns:a16="http://schemas.microsoft.com/office/drawing/2014/main" id="{32BEEF4B-32B2-F641-9B0A-45892E663F7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7361667" y="1502570"/>
              <a:ext cx="1106828" cy="847783"/>
            </a:xfrm>
            <a:prstGeom prst="rect">
              <a:avLst/>
            </a:prstGeom>
          </p:spPr>
        </p:pic>
        <p:pic>
          <p:nvPicPr>
            <p:cNvPr id="43" name="Bilde 42">
              <a:extLst>
                <a:ext uri="{FF2B5EF4-FFF2-40B4-BE49-F238E27FC236}">
                  <a16:creationId xmlns:a16="http://schemas.microsoft.com/office/drawing/2014/main" id="{67A0EC6A-EAB0-CA47-80B7-01B968E1CB9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581634" y="1694162"/>
              <a:ext cx="407458" cy="468143"/>
            </a:xfrm>
            <a:prstGeom prst="rect">
              <a:avLst/>
            </a:prstGeom>
          </p:spPr>
        </p:pic>
      </p:grpSp>
      <p:grpSp>
        <p:nvGrpSpPr>
          <p:cNvPr id="45" name="Gruppe 44">
            <a:extLst>
              <a:ext uri="{FF2B5EF4-FFF2-40B4-BE49-F238E27FC236}">
                <a16:creationId xmlns:a16="http://schemas.microsoft.com/office/drawing/2014/main" id="{5F37E8DF-8A7E-0A40-B270-9B159C76496F}"/>
              </a:ext>
            </a:extLst>
          </p:cNvPr>
          <p:cNvGrpSpPr/>
          <p:nvPr/>
        </p:nvGrpSpPr>
        <p:grpSpPr>
          <a:xfrm rot="21394730">
            <a:off x="885808" y="3739093"/>
            <a:ext cx="1570779" cy="1203149"/>
            <a:chOff x="7361667" y="1502570"/>
            <a:chExt cx="1106828" cy="847783"/>
          </a:xfrm>
        </p:grpSpPr>
        <p:pic>
          <p:nvPicPr>
            <p:cNvPr id="46" name="Bilde 45">
              <a:extLst>
                <a:ext uri="{FF2B5EF4-FFF2-40B4-BE49-F238E27FC236}">
                  <a16:creationId xmlns:a16="http://schemas.microsoft.com/office/drawing/2014/main" id="{A57CE859-6F69-444E-9CDD-B952F51EAFE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H="1">
              <a:off x="7361667" y="1502570"/>
              <a:ext cx="1106828" cy="847783"/>
            </a:xfrm>
            <a:prstGeom prst="rect">
              <a:avLst/>
            </a:prstGeom>
          </p:spPr>
        </p:pic>
        <p:pic>
          <p:nvPicPr>
            <p:cNvPr id="47" name="Bilde 46">
              <a:extLst>
                <a:ext uri="{FF2B5EF4-FFF2-40B4-BE49-F238E27FC236}">
                  <a16:creationId xmlns:a16="http://schemas.microsoft.com/office/drawing/2014/main" id="{BA7C86D3-332E-9F4D-9025-6A2124DD5FF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05270">
              <a:off x="7604819" y="1686021"/>
              <a:ext cx="407458" cy="468143"/>
            </a:xfrm>
            <a:prstGeom prst="rect">
              <a:avLst/>
            </a:prstGeom>
          </p:spPr>
        </p:pic>
      </p:grpSp>
    </p:spTree>
    <p:extLst>
      <p:ext uri="{BB962C8B-B14F-4D97-AF65-F5344CB8AC3E}">
        <p14:creationId xmlns:p14="http://schemas.microsoft.com/office/powerpoint/2010/main" val="3287974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1EB78A">
            <a:alpha val="45000"/>
          </a:srgbClr>
        </a:solidFill>
        <a:effectLst/>
      </p:bgPr>
    </p:bg>
    <p:spTree>
      <p:nvGrpSpPr>
        <p:cNvPr id="1" name=""/>
        <p:cNvGrpSpPr/>
        <p:nvPr/>
      </p:nvGrpSpPr>
      <p:grpSpPr>
        <a:xfrm>
          <a:off x="0" y="0"/>
          <a:ext cx="0" cy="0"/>
          <a:chOff x="0" y="0"/>
          <a:chExt cx="0" cy="0"/>
        </a:xfrm>
      </p:grpSpPr>
      <p:pic>
        <p:nvPicPr>
          <p:cNvPr id="15" name="Bilde 14">
            <a:extLst>
              <a:ext uri="{FF2B5EF4-FFF2-40B4-BE49-F238E27FC236}">
                <a16:creationId xmlns:a16="http://schemas.microsoft.com/office/drawing/2014/main" id="{7AFFD3A8-AA25-D343-B240-DDBC6DCBA8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04" y="-20538"/>
            <a:ext cx="8784976" cy="5222469"/>
          </a:xfrm>
          <a:prstGeom prst="rect">
            <a:avLst/>
          </a:prstGeom>
        </p:spPr>
      </p:pic>
      <p:sp>
        <p:nvSpPr>
          <p:cNvPr id="4" name="Plassholder for innhold 3"/>
          <p:cNvSpPr txBox="1">
            <a:spLocks noGrp="1"/>
          </p:cNvSpPr>
          <p:nvPr>
            <p:ph idx="1"/>
          </p:nvPr>
        </p:nvSpPr>
        <p:spPr>
          <a:xfrm>
            <a:off x="2591272" y="2601606"/>
            <a:ext cx="1296144" cy="1898393"/>
          </a:xfrm>
          <a:prstGeom prst="rect">
            <a:avLst/>
          </a:prstGeom>
          <a:noFill/>
          <a:ln w="76200">
            <a:noFill/>
          </a:ln>
          <a:effectLst/>
        </p:spPr>
        <p:txBody>
          <a:bodyPr wrap="square" lIns="0" tIns="0" rIns="0" bIns="0" numCol="1" rtlCol="0">
            <a:noAutofit/>
          </a:bodyPr>
          <a:lstStyle/>
          <a:p>
            <a:pPr marL="180000" indent="-180000">
              <a:spcBef>
                <a:spcPts val="450"/>
              </a:spcBef>
            </a:pPr>
            <a:r>
              <a:rPr lang="nb-NO" sz="1600" kern="500" dirty="0">
                <a:solidFill>
                  <a:srgbClr val="0455A4"/>
                </a:solidFill>
                <a:latin typeface="Arial" panose="020B0604020202020204" pitchFamily="34" charset="0"/>
                <a:cs typeface="Arial" panose="020B0604020202020204" pitchFamily="34" charset="0"/>
              </a:rPr>
              <a:t>Posters</a:t>
            </a:r>
          </a:p>
          <a:p>
            <a:pPr marL="180000" indent="-180000">
              <a:spcBef>
                <a:spcPts val="450"/>
              </a:spcBef>
            </a:pPr>
            <a:r>
              <a:rPr lang="nb-NO" sz="1600" kern="500" dirty="0">
                <a:solidFill>
                  <a:srgbClr val="0455A4"/>
                </a:solidFill>
                <a:latin typeface="Arial" panose="020B0604020202020204" pitchFamily="34" charset="0"/>
                <a:cs typeface="Arial" panose="020B0604020202020204" pitchFamily="34" charset="0"/>
              </a:rPr>
              <a:t>TV</a:t>
            </a:r>
          </a:p>
          <a:p>
            <a:pPr marL="180000" indent="-180000">
              <a:spcBef>
                <a:spcPts val="450"/>
              </a:spcBef>
            </a:pPr>
            <a:r>
              <a:rPr lang="nb-NO" sz="1600" kern="500" dirty="0">
                <a:solidFill>
                  <a:srgbClr val="0455A4"/>
                </a:solidFill>
                <a:latin typeface="Arial" panose="020B0604020202020204" pitchFamily="34" charset="0"/>
                <a:cs typeface="Arial" panose="020B0604020202020204" pitchFamily="34" charset="0"/>
              </a:rPr>
              <a:t>Radio</a:t>
            </a:r>
          </a:p>
          <a:p>
            <a:pPr marL="180000" indent="-180000">
              <a:spcBef>
                <a:spcPts val="450"/>
              </a:spcBef>
            </a:pPr>
            <a:r>
              <a:rPr lang="nb-NO" sz="1600" kern="500" dirty="0">
                <a:solidFill>
                  <a:srgbClr val="0455A4"/>
                </a:solidFill>
                <a:latin typeface="Arial" panose="020B0604020202020204" pitchFamily="34" charset="0"/>
                <a:cs typeface="Arial" panose="020B0604020202020204" pitchFamily="34" charset="0"/>
              </a:rPr>
              <a:t>Letters</a:t>
            </a:r>
          </a:p>
          <a:p>
            <a:pPr marL="180000" indent="-180000">
              <a:spcBef>
                <a:spcPts val="450"/>
              </a:spcBef>
            </a:pPr>
            <a:r>
              <a:rPr lang="nb-NO" sz="1600" kern="500" dirty="0">
                <a:solidFill>
                  <a:srgbClr val="0455A4"/>
                </a:solidFill>
                <a:latin typeface="Arial" panose="020B0604020202020204" pitchFamily="34" charset="0"/>
                <a:cs typeface="Arial" panose="020B0604020202020204" pitchFamily="34" charset="0"/>
              </a:rPr>
              <a:t>E-mail</a:t>
            </a:r>
          </a:p>
          <a:p>
            <a:pPr marL="180000" indent="-180000">
              <a:spcBef>
                <a:spcPts val="450"/>
              </a:spcBef>
            </a:pPr>
            <a:r>
              <a:rPr lang="nb-NO" sz="1600" kern="500" dirty="0" err="1">
                <a:solidFill>
                  <a:srgbClr val="0455A4"/>
                </a:solidFill>
                <a:latin typeface="Arial" panose="020B0604020202020204" pitchFamily="34" charset="0"/>
                <a:cs typeface="Arial" panose="020B0604020202020204" pitchFamily="34" charset="0"/>
              </a:rPr>
              <a:t>Facebook</a:t>
            </a:r>
            <a:endParaRPr lang="nb-NO" sz="1600" kern="500" dirty="0">
              <a:solidFill>
                <a:srgbClr val="0455A4"/>
              </a:solidFill>
              <a:latin typeface="Arial" panose="020B0604020202020204" pitchFamily="34" charset="0"/>
              <a:cs typeface="Arial" panose="020B0604020202020204" pitchFamily="34" charset="0"/>
            </a:endParaRPr>
          </a:p>
        </p:txBody>
      </p:sp>
      <p:sp>
        <p:nvSpPr>
          <p:cNvPr id="7" name="Tittel 1">
            <a:extLst>
              <a:ext uri="{FF2B5EF4-FFF2-40B4-BE49-F238E27FC236}">
                <a16:creationId xmlns:a16="http://schemas.microsoft.com/office/drawing/2014/main" id="{EFF577CF-26A9-AF41-B387-0FEAD9676BD6}"/>
              </a:ext>
            </a:extLst>
          </p:cNvPr>
          <p:cNvSpPr>
            <a:spLocks noGrp="1"/>
          </p:cNvSpPr>
          <p:nvPr>
            <p:ph type="title"/>
          </p:nvPr>
        </p:nvSpPr>
        <p:spPr>
          <a:xfrm>
            <a:off x="2591271" y="1923678"/>
            <a:ext cx="2882657" cy="640010"/>
          </a:xfrm>
        </p:spPr>
        <p:txBody>
          <a:bodyPr lIns="0">
            <a:noAutofit/>
          </a:bodyPr>
          <a:lstStyle/>
          <a:p>
            <a:pPr algn="l"/>
            <a:r>
              <a:rPr lang="nb-NO" sz="2800" b="1" dirty="0">
                <a:solidFill>
                  <a:srgbClr val="0455A4"/>
                </a:solidFill>
                <a:latin typeface="Arial" panose="020B0604020202020204" pitchFamily="34" charset="0"/>
                <a:cs typeface="Arial" panose="020B0604020202020204" pitchFamily="34" charset="0"/>
              </a:rPr>
              <a:t>Channels</a:t>
            </a:r>
          </a:p>
        </p:txBody>
      </p:sp>
      <p:pic>
        <p:nvPicPr>
          <p:cNvPr id="3" name="Bilde 2">
            <a:extLst>
              <a:ext uri="{FF2B5EF4-FFF2-40B4-BE49-F238E27FC236}">
                <a16:creationId xmlns:a16="http://schemas.microsoft.com/office/drawing/2014/main" id="{9B8FBA15-29BF-234F-9CB2-FFB143EADA2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0550" y="251520"/>
            <a:ext cx="1365039" cy="897136"/>
          </a:xfrm>
          <a:prstGeom prst="rect">
            <a:avLst/>
          </a:prstGeom>
        </p:spPr>
      </p:pic>
      <p:sp>
        <p:nvSpPr>
          <p:cNvPr id="2" name="Rektangel 1">
            <a:extLst>
              <a:ext uri="{FF2B5EF4-FFF2-40B4-BE49-F238E27FC236}">
                <a16:creationId xmlns:a16="http://schemas.microsoft.com/office/drawing/2014/main" id="{6501A328-63DE-F840-8B54-1E3CFDB0F579}"/>
              </a:ext>
            </a:extLst>
          </p:cNvPr>
          <p:cNvSpPr/>
          <p:nvPr/>
        </p:nvSpPr>
        <p:spPr>
          <a:xfrm>
            <a:off x="3869668" y="2605410"/>
            <a:ext cx="1745940" cy="1584176"/>
          </a:xfrm>
          <a:prstGeom prst="rect">
            <a:avLst/>
          </a:prstGeom>
        </p:spPr>
        <p:txBody>
          <a:bodyPr wrap="square" lIns="0" tIns="0" rIns="0" bIns="0">
            <a:noAutofit/>
          </a:bodyPr>
          <a:lstStyle/>
          <a:p>
            <a:pPr marL="180000" indent="-180000">
              <a:spcBef>
                <a:spcPts val="450"/>
              </a:spcBef>
              <a:buFont typeface="Arial" panose="020B0604020202020204" pitchFamily="34" charset="0"/>
              <a:buChar char="•"/>
            </a:pPr>
            <a:r>
              <a:rPr lang="nb-NO" sz="1600" kern="500" dirty="0">
                <a:solidFill>
                  <a:srgbClr val="0455A4"/>
                </a:solidFill>
                <a:latin typeface="Arial" panose="020B0604020202020204" pitchFamily="34" charset="0"/>
                <a:cs typeface="Arial" panose="020B0604020202020204" pitchFamily="34" charset="0"/>
              </a:rPr>
              <a:t>Instagram</a:t>
            </a:r>
          </a:p>
          <a:p>
            <a:pPr marL="180000" indent="-180000">
              <a:spcBef>
                <a:spcPts val="450"/>
              </a:spcBef>
              <a:buFont typeface="Arial" panose="020B0604020202020204" pitchFamily="34" charset="0"/>
              <a:buChar char="•"/>
            </a:pPr>
            <a:r>
              <a:rPr lang="nb-NO" sz="1600" kern="500" dirty="0" err="1">
                <a:solidFill>
                  <a:srgbClr val="0455A4"/>
                </a:solidFill>
                <a:latin typeface="Arial" panose="020B0604020202020204" pitchFamily="34" charset="0"/>
                <a:cs typeface="Arial" panose="020B0604020202020204" pitchFamily="34" charset="0"/>
              </a:rPr>
              <a:t>Local</a:t>
            </a:r>
            <a:r>
              <a:rPr lang="nb-NO" sz="1600" kern="500" dirty="0">
                <a:solidFill>
                  <a:srgbClr val="0455A4"/>
                </a:solidFill>
                <a:latin typeface="Arial" panose="020B0604020202020204" pitchFamily="34" charset="0"/>
                <a:cs typeface="Arial" panose="020B0604020202020204" pitchFamily="34" charset="0"/>
              </a:rPr>
              <a:t> </a:t>
            </a:r>
            <a:r>
              <a:rPr lang="nb-NO" sz="1600" kern="500" dirty="0" err="1">
                <a:solidFill>
                  <a:srgbClr val="0455A4"/>
                </a:solidFill>
                <a:latin typeface="Arial" panose="020B0604020202020204" pitchFamily="34" charset="0"/>
                <a:cs typeface="Arial" panose="020B0604020202020204" pitchFamily="34" charset="0"/>
              </a:rPr>
              <a:t>newspapers</a:t>
            </a:r>
            <a:endParaRPr lang="nb-NO" sz="1600" kern="500" dirty="0">
              <a:solidFill>
                <a:srgbClr val="0455A4"/>
              </a:solidFill>
              <a:latin typeface="Arial" panose="020B0604020202020204" pitchFamily="34" charset="0"/>
              <a:cs typeface="Arial" panose="020B0604020202020204" pitchFamily="34" charset="0"/>
            </a:endParaRPr>
          </a:p>
          <a:p>
            <a:pPr marL="180000" indent="-180000">
              <a:spcBef>
                <a:spcPts val="450"/>
              </a:spcBef>
              <a:buFont typeface="Arial" panose="020B0604020202020204" pitchFamily="34" charset="0"/>
              <a:buChar char="•"/>
            </a:pPr>
            <a:r>
              <a:rPr lang="nb-NO" sz="1600" kern="500" dirty="0" err="1">
                <a:solidFill>
                  <a:srgbClr val="0455A4"/>
                </a:solidFill>
                <a:latin typeface="Arial" panose="020B0604020202020204" pitchFamily="34" charset="0"/>
                <a:cs typeface="Arial" panose="020B0604020202020204" pitchFamily="34" charset="0"/>
              </a:rPr>
              <a:t>Websites</a:t>
            </a:r>
            <a:r>
              <a:rPr lang="nb-NO" sz="1600" kern="500" dirty="0">
                <a:solidFill>
                  <a:srgbClr val="0455A4"/>
                </a:solidFill>
                <a:latin typeface="Arial" panose="020B0604020202020204" pitchFamily="34" charset="0"/>
                <a:cs typeface="Arial" panose="020B0604020202020204" pitchFamily="34" charset="0"/>
              </a:rPr>
              <a:t>, </a:t>
            </a:r>
            <a:br>
              <a:rPr lang="nb-NO" sz="1600" kern="500" dirty="0">
                <a:solidFill>
                  <a:srgbClr val="0455A4"/>
                </a:solidFill>
                <a:latin typeface="Arial" panose="020B0604020202020204" pitchFamily="34" charset="0"/>
                <a:cs typeface="Arial" panose="020B0604020202020204" pitchFamily="34" charset="0"/>
              </a:rPr>
            </a:br>
            <a:r>
              <a:rPr lang="nb-NO" sz="1600" kern="500" dirty="0">
                <a:solidFill>
                  <a:srgbClr val="0455A4"/>
                </a:solidFill>
                <a:latin typeface="Arial" panose="020B0604020202020204" pitchFamily="34" charset="0"/>
                <a:cs typeface="Arial" panose="020B0604020202020204" pitchFamily="34" charset="0"/>
              </a:rPr>
              <a:t>– </a:t>
            </a:r>
            <a:r>
              <a:rPr lang="nb-NO" sz="1600" kern="500" dirty="0" err="1">
                <a:solidFill>
                  <a:srgbClr val="0455A4"/>
                </a:solidFill>
                <a:latin typeface="Arial" panose="020B0604020202020204" pitchFamily="34" charset="0"/>
                <a:cs typeface="Arial" panose="020B0604020202020204" pitchFamily="34" charset="0"/>
              </a:rPr>
              <a:t>own</a:t>
            </a:r>
            <a:r>
              <a:rPr lang="nb-NO" sz="1600" kern="500" dirty="0">
                <a:solidFill>
                  <a:srgbClr val="0455A4"/>
                </a:solidFill>
                <a:latin typeface="Arial" panose="020B0604020202020204" pitchFamily="34" charset="0"/>
                <a:cs typeface="Arial" panose="020B0604020202020204" pitchFamily="34" charset="0"/>
              </a:rPr>
              <a:t> and </a:t>
            </a:r>
            <a:br>
              <a:rPr lang="nb-NO" sz="1600" kern="500" dirty="0">
                <a:solidFill>
                  <a:srgbClr val="0455A4"/>
                </a:solidFill>
                <a:latin typeface="Arial" panose="020B0604020202020204" pitchFamily="34" charset="0"/>
                <a:cs typeface="Arial" panose="020B0604020202020204" pitchFamily="34" charset="0"/>
              </a:rPr>
            </a:br>
            <a:r>
              <a:rPr lang="nb-NO" sz="1600" kern="500" dirty="0" err="1">
                <a:solidFill>
                  <a:srgbClr val="0455A4"/>
                </a:solidFill>
                <a:latin typeface="Arial" panose="020B0604020202020204" pitchFamily="34" charset="0"/>
                <a:cs typeface="Arial" panose="020B0604020202020204" pitchFamily="34" charset="0"/>
              </a:rPr>
              <a:t>others</a:t>
            </a:r>
            <a:r>
              <a:rPr lang="nb-NO" sz="1600" kern="500" dirty="0">
                <a:solidFill>
                  <a:srgbClr val="0455A4"/>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939455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50000" decel="50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0-#ppt_w/2"/>
                                          </p:val>
                                        </p:tav>
                                        <p:tav tm="100000">
                                          <p:val>
                                            <p:strVal val="#ppt_x"/>
                                          </p:val>
                                        </p:tav>
                                      </p:tavLst>
                                    </p:anim>
                                    <p:anim calcmode="lin" valueType="num">
                                      <p:cBhvr additive="base">
                                        <p:cTn id="8" dur="1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2" accel="50000" decel="50000" fill="hold" nodeType="clickEffect">
                                  <p:stCondLst>
                                    <p:cond delay="0"/>
                                  </p:stCondLst>
                                  <p:childTnLst>
                                    <p:anim calcmode="lin" valueType="num">
                                      <p:cBhvr additive="base">
                                        <p:cTn id="12" dur="2000"/>
                                        <p:tgtEl>
                                          <p:spTgt spid="3"/>
                                        </p:tgtEl>
                                        <p:attrNameLst>
                                          <p:attrName>ppt_x</p:attrName>
                                        </p:attrNameLst>
                                      </p:cBhvr>
                                      <p:tavLst>
                                        <p:tav tm="0">
                                          <p:val>
                                            <p:strVal val="ppt_x"/>
                                          </p:val>
                                        </p:tav>
                                        <p:tav tm="100000">
                                          <p:val>
                                            <p:strVal val="1+ppt_w/2"/>
                                          </p:val>
                                        </p:tav>
                                      </p:tavLst>
                                    </p:anim>
                                    <p:anim calcmode="lin" valueType="num">
                                      <p:cBhvr additive="base">
                                        <p:cTn id="13" dur="2000"/>
                                        <p:tgtEl>
                                          <p:spTgt spid="3"/>
                                        </p:tgtEl>
                                        <p:attrNameLst>
                                          <p:attrName>ppt_y</p:attrName>
                                        </p:attrNameLst>
                                      </p:cBhvr>
                                      <p:tavLst>
                                        <p:tav tm="0">
                                          <p:val>
                                            <p:strVal val="ppt_y"/>
                                          </p:val>
                                        </p:tav>
                                        <p:tav tm="100000">
                                          <p:val>
                                            <p:strVal val="ppt_y"/>
                                          </p:val>
                                        </p:tav>
                                      </p:tavLst>
                                    </p:anim>
                                    <p:set>
                                      <p:cBhvr>
                                        <p:cTn id="14"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455A4"/>
        </a:solidFill>
        <a:effectLst/>
      </p:bgPr>
    </p:bg>
    <p:spTree>
      <p:nvGrpSpPr>
        <p:cNvPr id="1" name=""/>
        <p:cNvGrpSpPr/>
        <p:nvPr/>
      </p:nvGrpSpPr>
      <p:grpSpPr>
        <a:xfrm>
          <a:off x="0" y="0"/>
          <a:ext cx="0" cy="0"/>
          <a:chOff x="0" y="0"/>
          <a:chExt cx="0" cy="0"/>
        </a:xfrm>
      </p:grpSpPr>
      <p:sp>
        <p:nvSpPr>
          <p:cNvPr id="4" name="Tittel 1">
            <a:extLst>
              <a:ext uri="{FF2B5EF4-FFF2-40B4-BE49-F238E27FC236}">
                <a16:creationId xmlns:a16="http://schemas.microsoft.com/office/drawing/2014/main" id="{863027C7-7125-4148-A913-ADD122B99675}"/>
              </a:ext>
            </a:extLst>
          </p:cNvPr>
          <p:cNvSpPr txBox="1">
            <a:spLocks/>
          </p:cNvSpPr>
          <p:nvPr/>
        </p:nvSpPr>
        <p:spPr>
          <a:xfrm>
            <a:off x="323528" y="0"/>
            <a:ext cx="8640960" cy="100013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nb-NO" b="1" dirty="0">
              <a:solidFill>
                <a:srgbClr val="92D050"/>
              </a:solidFill>
            </a:endParaRPr>
          </a:p>
        </p:txBody>
      </p:sp>
      <p:pic>
        <p:nvPicPr>
          <p:cNvPr id="9" name="Bilde 8">
            <a:extLst>
              <a:ext uri="{FF2B5EF4-FFF2-40B4-BE49-F238E27FC236}">
                <a16:creationId xmlns:a16="http://schemas.microsoft.com/office/drawing/2014/main" id="{FE66E925-46D3-EA45-8317-93C5824B93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1061" y="183605"/>
            <a:ext cx="8833427" cy="4803453"/>
          </a:xfrm>
          <a:prstGeom prst="rect">
            <a:avLst/>
          </a:prstGeom>
          <a:effectLst>
            <a:outerShdw blurRad="304800" dist="88900" dir="2700000" algn="tl" rotWithShape="0">
              <a:prstClr val="black">
                <a:alpha val="18000"/>
              </a:prstClr>
            </a:outerShdw>
          </a:effectLst>
        </p:spPr>
      </p:pic>
    </p:spTree>
    <p:extLst>
      <p:ext uri="{BB962C8B-B14F-4D97-AF65-F5344CB8AC3E}">
        <p14:creationId xmlns:p14="http://schemas.microsoft.com/office/powerpoint/2010/main" val="30558943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52429B22-9E89-3D44-99A5-50A363515D65}"/>
              </a:ext>
            </a:extLst>
          </p:cNvPr>
          <p:cNvSpPr/>
          <p:nvPr/>
        </p:nvSpPr>
        <p:spPr>
          <a:xfrm>
            <a:off x="4572000" y="2067694"/>
            <a:ext cx="3744416" cy="2466326"/>
          </a:xfrm>
          <a:prstGeom prst="rect">
            <a:avLst/>
          </a:prstGeom>
        </p:spPr>
        <p:txBody>
          <a:bodyPr lIns="0" tIns="0" rIns="0" bIns="0">
            <a:noAutofit/>
          </a:bodyPr>
          <a:lstStyle/>
          <a:p>
            <a:pPr marL="342900" indent="-342900">
              <a:buFont typeface="Arial" panose="020B0604020202020204" pitchFamily="34" charset="0"/>
              <a:buChar char="•"/>
            </a:pPr>
            <a:r>
              <a:rPr lang="nb-NO" sz="2000" dirty="0">
                <a:solidFill>
                  <a:srgbClr val="0455A4"/>
                </a:solidFill>
                <a:latin typeface="Arial" panose="020B0604020202020204" pitchFamily="34" charset="0"/>
                <a:cs typeface="Arial" panose="020B0604020202020204" pitchFamily="34" charset="0"/>
              </a:rPr>
              <a:t>Tell </a:t>
            </a:r>
            <a:r>
              <a:rPr lang="nb-NO" sz="2000" dirty="0" err="1">
                <a:solidFill>
                  <a:srgbClr val="0455A4"/>
                </a:solidFill>
                <a:latin typeface="Arial" panose="020B0604020202020204" pitchFamily="34" charset="0"/>
                <a:cs typeface="Arial" panose="020B0604020202020204" pitchFamily="34" charset="0"/>
              </a:rPr>
              <a:t>about</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actions</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that</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are</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already</a:t>
            </a:r>
            <a:r>
              <a:rPr lang="nb-NO" sz="2000" dirty="0">
                <a:solidFill>
                  <a:srgbClr val="0455A4"/>
                </a:solidFill>
                <a:latin typeface="Arial" panose="020B0604020202020204" pitchFamily="34" charset="0"/>
                <a:cs typeface="Arial" panose="020B0604020202020204" pitchFamily="34" charset="0"/>
              </a:rPr>
              <a:t> in </a:t>
            </a:r>
            <a:r>
              <a:rPr lang="nb-NO" sz="2000" dirty="0" err="1">
                <a:solidFill>
                  <a:srgbClr val="0455A4"/>
                </a:solidFill>
                <a:latin typeface="Arial" panose="020B0604020202020204" pitchFamily="34" charset="0"/>
                <a:cs typeface="Arial" panose="020B0604020202020204" pitchFamily="34" charset="0"/>
              </a:rPr>
              <a:t>place</a:t>
            </a:r>
            <a:r>
              <a:rPr lang="nb-NO" sz="2000" dirty="0">
                <a:solidFill>
                  <a:srgbClr val="0455A4"/>
                </a:solidFill>
                <a:latin typeface="Arial" panose="020B0604020202020204" pitchFamily="34" charset="0"/>
                <a:cs typeface="Arial" panose="020B0604020202020204" pitchFamily="34" charset="0"/>
              </a:rPr>
              <a:t> – </a:t>
            </a:r>
            <a:r>
              <a:rPr lang="nb-NO" sz="2000" dirty="0" err="1">
                <a:solidFill>
                  <a:srgbClr val="0455A4"/>
                </a:solidFill>
                <a:latin typeface="Arial" panose="020B0604020202020204" pitchFamily="34" charset="0"/>
                <a:cs typeface="Arial" panose="020B0604020202020204" pitchFamily="34" charset="0"/>
              </a:rPr>
              <a:t>keep</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communication</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on</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your</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checklist</a:t>
            </a:r>
            <a:r>
              <a:rPr lang="nb-NO" sz="2000" dirty="0">
                <a:solidFill>
                  <a:srgbClr val="0455A4"/>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nb-NO" sz="2000" dirty="0" err="1">
                <a:solidFill>
                  <a:srgbClr val="0455A4"/>
                </a:solidFill>
                <a:latin typeface="Arial" panose="020B0604020202020204" pitchFamily="34" charset="0"/>
                <a:cs typeface="Arial" panose="020B0604020202020204" pitchFamily="34" charset="0"/>
              </a:rPr>
              <a:t>Hands-on</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every</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day</a:t>
            </a:r>
            <a:r>
              <a:rPr lang="nb-NO" sz="2000" dirty="0">
                <a:solidFill>
                  <a:srgbClr val="0455A4"/>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nb-NO" sz="2000" dirty="0">
                <a:solidFill>
                  <a:srgbClr val="0455A4"/>
                </a:solidFill>
                <a:latin typeface="Arial" panose="020B0604020202020204" pitchFamily="34" charset="0"/>
                <a:cs typeface="Arial" panose="020B0604020202020204" pitchFamily="34" charset="0"/>
              </a:rPr>
              <a:t>Make </a:t>
            </a:r>
            <a:r>
              <a:rPr lang="nb-NO" sz="2000" dirty="0" err="1">
                <a:solidFill>
                  <a:srgbClr val="0455A4"/>
                </a:solidFill>
                <a:latin typeface="Arial" panose="020B0604020202020204" pitchFamily="34" charset="0"/>
                <a:cs typeface="Arial" panose="020B0604020202020204" pitchFamily="34" charset="0"/>
              </a:rPr>
              <a:t>the</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message</a:t>
            </a:r>
            <a:r>
              <a:rPr lang="nb-NO" sz="2000" dirty="0">
                <a:solidFill>
                  <a:srgbClr val="0455A4"/>
                </a:solidFill>
                <a:latin typeface="Arial" panose="020B0604020202020204" pitchFamily="34" charset="0"/>
                <a:cs typeface="Arial" panose="020B0604020202020204" pitchFamily="34" charset="0"/>
              </a:rPr>
              <a:t> simple!</a:t>
            </a:r>
          </a:p>
          <a:p>
            <a:pPr marL="342900" indent="-342900">
              <a:buFont typeface="Arial" panose="020B0604020202020204" pitchFamily="34" charset="0"/>
              <a:buChar char="•"/>
            </a:pPr>
            <a:r>
              <a:rPr lang="nb-NO" sz="2000" dirty="0">
                <a:solidFill>
                  <a:srgbClr val="0455A4"/>
                </a:solidFill>
                <a:latin typeface="Arial" panose="020B0604020202020204" pitchFamily="34" charset="0"/>
                <a:cs typeface="Arial" panose="020B0604020202020204" pitchFamily="34" charset="0"/>
              </a:rPr>
              <a:t>Make </a:t>
            </a:r>
            <a:r>
              <a:rPr lang="nb-NO" sz="2000" dirty="0" err="1">
                <a:solidFill>
                  <a:srgbClr val="0455A4"/>
                </a:solidFill>
                <a:latin typeface="Arial" panose="020B0604020202020204" pitchFamily="34" charset="0"/>
                <a:cs typeface="Arial" panose="020B0604020202020204" pitchFamily="34" charset="0"/>
              </a:rPr>
              <a:t>little</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streams</a:t>
            </a:r>
            <a:r>
              <a:rPr lang="nb-NO" sz="2000" dirty="0">
                <a:solidFill>
                  <a:srgbClr val="0455A4"/>
                </a:solidFill>
                <a:latin typeface="Arial" panose="020B0604020202020204" pitchFamily="34" charset="0"/>
                <a:cs typeface="Arial" panose="020B0604020202020204" pitchFamily="34" charset="0"/>
              </a:rPr>
              <a:t>; plant </a:t>
            </a:r>
            <a:r>
              <a:rPr lang="nb-NO" sz="2000" dirty="0" err="1">
                <a:solidFill>
                  <a:srgbClr val="0455A4"/>
                </a:solidFill>
                <a:latin typeface="Arial" panose="020B0604020202020204" pitchFamily="34" charset="0"/>
                <a:cs typeface="Arial" panose="020B0604020202020204" pitchFamily="34" charset="0"/>
              </a:rPr>
              <a:t>small</a:t>
            </a:r>
            <a:r>
              <a:rPr lang="nb-NO" sz="2000" dirty="0">
                <a:solidFill>
                  <a:srgbClr val="0455A4"/>
                </a:solidFill>
                <a:latin typeface="Arial" panose="020B0604020202020204" pitchFamily="34" charset="0"/>
                <a:cs typeface="Arial" panose="020B0604020202020204" pitchFamily="34" charset="0"/>
              </a:rPr>
              <a:t> </a:t>
            </a:r>
            <a:r>
              <a:rPr lang="nb-NO" sz="2000" dirty="0" err="1">
                <a:solidFill>
                  <a:srgbClr val="0455A4"/>
                </a:solidFill>
                <a:latin typeface="Arial" panose="020B0604020202020204" pitchFamily="34" charset="0"/>
                <a:cs typeface="Arial" panose="020B0604020202020204" pitchFamily="34" charset="0"/>
              </a:rPr>
              <a:t>acorns</a:t>
            </a:r>
            <a:endParaRPr lang="nb-NO" sz="2000" dirty="0">
              <a:solidFill>
                <a:srgbClr val="0455A4"/>
              </a:solidFill>
              <a:latin typeface="Arial" panose="020B0604020202020204" pitchFamily="34" charset="0"/>
              <a:cs typeface="Arial" panose="020B0604020202020204" pitchFamily="34" charset="0"/>
            </a:endParaRPr>
          </a:p>
        </p:txBody>
      </p:sp>
      <p:pic>
        <p:nvPicPr>
          <p:cNvPr id="13" name="Bilde 12">
            <a:extLst>
              <a:ext uri="{FF2B5EF4-FFF2-40B4-BE49-F238E27FC236}">
                <a16:creationId xmlns:a16="http://schemas.microsoft.com/office/drawing/2014/main" id="{841C5CCE-9F8A-F144-9A44-2CFA1F9EC9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2103594"/>
            <a:ext cx="3960439" cy="3132452"/>
          </a:xfrm>
          <a:prstGeom prst="rect">
            <a:avLst/>
          </a:prstGeom>
        </p:spPr>
      </p:pic>
      <p:sp>
        <p:nvSpPr>
          <p:cNvPr id="2" name="Rektangel 1">
            <a:extLst>
              <a:ext uri="{FF2B5EF4-FFF2-40B4-BE49-F238E27FC236}">
                <a16:creationId xmlns:a16="http://schemas.microsoft.com/office/drawing/2014/main" id="{68FDD776-50C5-F441-9F43-CD7CA54B2CEE}"/>
              </a:ext>
            </a:extLst>
          </p:cNvPr>
          <p:cNvSpPr/>
          <p:nvPr/>
        </p:nvSpPr>
        <p:spPr>
          <a:xfrm>
            <a:off x="2987824" y="483518"/>
            <a:ext cx="5832648" cy="1384995"/>
          </a:xfrm>
          <a:prstGeom prst="rect">
            <a:avLst/>
          </a:prstGeom>
        </p:spPr>
        <p:txBody>
          <a:bodyPr wrap="square">
            <a:spAutoFit/>
          </a:bodyPr>
          <a:lstStyle/>
          <a:p>
            <a:r>
              <a:rPr lang="nb-NO" sz="2800" b="1" dirty="0">
                <a:solidFill>
                  <a:srgbClr val="0455A4"/>
                </a:solidFill>
                <a:latin typeface="Arial" panose="020B0604020202020204" pitchFamily="34" charset="0"/>
                <a:cs typeface="Arial" panose="020B0604020202020204" pitchFamily="34" charset="0"/>
              </a:rPr>
              <a:t>Large </a:t>
            </a:r>
            <a:r>
              <a:rPr lang="nb-NO" sz="2800" b="1" dirty="0" err="1">
                <a:solidFill>
                  <a:srgbClr val="0455A4"/>
                </a:solidFill>
                <a:latin typeface="Arial" panose="020B0604020202020204" pitchFamily="34" charset="0"/>
                <a:cs typeface="Arial" panose="020B0604020202020204" pitchFamily="34" charset="0"/>
              </a:rPr>
              <a:t>streams</a:t>
            </a:r>
            <a:r>
              <a:rPr lang="nb-NO" sz="2800" b="1" dirty="0">
                <a:solidFill>
                  <a:srgbClr val="0455A4"/>
                </a:solidFill>
                <a:latin typeface="Arial" panose="020B0604020202020204" pitchFamily="34" charset="0"/>
                <a:cs typeface="Arial" panose="020B0604020202020204" pitchFamily="34" charset="0"/>
              </a:rPr>
              <a:t> from </a:t>
            </a:r>
            <a:r>
              <a:rPr lang="nb-NO" sz="2800" b="1" dirty="0" err="1">
                <a:solidFill>
                  <a:srgbClr val="0455A4"/>
                </a:solidFill>
                <a:latin typeface="Arial" panose="020B0604020202020204" pitchFamily="34" charset="0"/>
                <a:cs typeface="Arial" panose="020B0604020202020204" pitchFamily="34" charset="0"/>
              </a:rPr>
              <a:t>little</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fountains</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flow</a:t>
            </a:r>
            <a:r>
              <a:rPr lang="nb-NO" sz="2800" b="1" dirty="0">
                <a:solidFill>
                  <a:srgbClr val="0455A4"/>
                </a:solidFill>
                <a:latin typeface="Arial" panose="020B0604020202020204" pitchFamily="34" charset="0"/>
                <a:cs typeface="Arial" panose="020B0604020202020204" pitchFamily="34" charset="0"/>
              </a:rPr>
              <a:t>, Tall </a:t>
            </a:r>
            <a:r>
              <a:rPr lang="nb-NO" sz="2800" b="1" dirty="0" err="1">
                <a:solidFill>
                  <a:srgbClr val="0455A4"/>
                </a:solidFill>
                <a:latin typeface="Arial" panose="020B0604020202020204" pitchFamily="34" charset="0"/>
                <a:cs typeface="Arial" panose="020B0604020202020204" pitchFamily="34" charset="0"/>
              </a:rPr>
              <a:t>oaks</a:t>
            </a:r>
            <a:r>
              <a:rPr lang="nb-NO" sz="2800" b="1" dirty="0">
                <a:solidFill>
                  <a:srgbClr val="0455A4"/>
                </a:solidFill>
                <a:latin typeface="Arial" panose="020B0604020202020204" pitchFamily="34" charset="0"/>
                <a:cs typeface="Arial" panose="020B0604020202020204" pitchFamily="34" charset="0"/>
              </a:rPr>
              <a:t> from </a:t>
            </a:r>
            <a:r>
              <a:rPr lang="nb-NO" sz="2800" b="1" dirty="0" err="1">
                <a:solidFill>
                  <a:srgbClr val="0455A4"/>
                </a:solidFill>
                <a:latin typeface="Arial" panose="020B0604020202020204" pitchFamily="34" charset="0"/>
                <a:cs typeface="Arial" panose="020B0604020202020204" pitchFamily="34" charset="0"/>
              </a:rPr>
              <a:t>little</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acorns</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grow</a:t>
            </a:r>
            <a:r>
              <a:rPr lang="nb-NO" sz="2800" b="1" dirty="0">
                <a:solidFill>
                  <a:srgbClr val="0455A4"/>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830733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50000" decel="5000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500" fill="hold"/>
                                        <p:tgtEl>
                                          <p:spTgt spid="13"/>
                                        </p:tgtEl>
                                        <p:attrNameLst>
                                          <p:attrName>ppt_x</p:attrName>
                                        </p:attrNameLst>
                                      </p:cBhvr>
                                      <p:tavLst>
                                        <p:tav tm="0">
                                          <p:val>
                                            <p:strVal val="0-#ppt_w/2"/>
                                          </p:val>
                                        </p:tav>
                                        <p:tav tm="100000">
                                          <p:val>
                                            <p:strVal val="#ppt_x"/>
                                          </p:val>
                                        </p:tav>
                                      </p:tavLst>
                                    </p:anim>
                                    <p:anim calcmode="lin" valueType="num">
                                      <p:cBhvr additive="base">
                                        <p:cTn id="8" dur="1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2" repeatCount="0" accel="50000" decel="50000" fill="hold" nodeType="clickEffect">
                                  <p:stCondLst>
                                    <p:cond delay="0"/>
                                  </p:stCondLst>
                                  <p:childTnLst>
                                    <p:anim calcmode="lin" valueType="num">
                                      <p:cBhvr additive="base">
                                        <p:cTn id="12" dur="1500"/>
                                        <p:tgtEl>
                                          <p:spTgt spid="13"/>
                                        </p:tgtEl>
                                        <p:attrNameLst>
                                          <p:attrName>ppt_x</p:attrName>
                                        </p:attrNameLst>
                                      </p:cBhvr>
                                      <p:tavLst>
                                        <p:tav tm="0">
                                          <p:val>
                                            <p:strVal val="ppt_x"/>
                                          </p:val>
                                        </p:tav>
                                        <p:tav tm="100000">
                                          <p:val>
                                            <p:strVal val="1+ppt_w/2"/>
                                          </p:val>
                                        </p:tav>
                                      </p:tavLst>
                                    </p:anim>
                                    <p:anim calcmode="lin" valueType="num">
                                      <p:cBhvr additive="base">
                                        <p:cTn id="13" dur="1500"/>
                                        <p:tgtEl>
                                          <p:spTgt spid="13"/>
                                        </p:tgtEl>
                                        <p:attrNameLst>
                                          <p:attrName>ppt_y</p:attrName>
                                        </p:attrNameLst>
                                      </p:cBhvr>
                                      <p:tavLst>
                                        <p:tav tm="0">
                                          <p:val>
                                            <p:strVal val="ppt_y"/>
                                          </p:val>
                                        </p:tav>
                                        <p:tav tm="100000">
                                          <p:val>
                                            <p:strVal val="ppt_y"/>
                                          </p:val>
                                        </p:tav>
                                      </p:tavLst>
                                    </p:anim>
                                    <p:set>
                                      <p:cBhvr>
                                        <p:cTn id="14" dur="1" fill="hold">
                                          <p:stCondLst>
                                            <p:cond delay="1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Bilde 6">
            <a:extLst>
              <a:ext uri="{FF2B5EF4-FFF2-40B4-BE49-F238E27FC236}">
                <a16:creationId xmlns:a16="http://schemas.microsoft.com/office/drawing/2014/main" id="{127FB68E-EEA8-45E0-86A2-653286C96D2A}"/>
              </a:ext>
            </a:extLst>
          </p:cNvPr>
          <p:cNvPicPr>
            <a:picLocks noChangeAspect="1"/>
          </p:cNvPicPr>
          <p:nvPr/>
        </p:nvPicPr>
        <p:blipFill rotWithShape="1">
          <a:blip r:embed="rId3"/>
          <a:srcRect l="24583" t="9231" r="26042"/>
          <a:stretch/>
        </p:blipFill>
        <p:spPr>
          <a:xfrm>
            <a:off x="1446143" y="2573543"/>
            <a:ext cx="2793706" cy="2086439"/>
          </a:xfrm>
          <a:prstGeom prst="rect">
            <a:avLst/>
          </a:prstGeom>
          <a:effectLst>
            <a:outerShdw blurRad="254000" dist="25400" dir="2700000" algn="tl" rotWithShape="0">
              <a:prstClr val="black">
                <a:alpha val="15000"/>
              </a:prstClr>
            </a:outerShdw>
          </a:effectLst>
        </p:spPr>
      </p:pic>
      <p:pic>
        <p:nvPicPr>
          <p:cNvPr id="9" name="Bilde 8">
            <a:extLst>
              <a:ext uri="{FF2B5EF4-FFF2-40B4-BE49-F238E27FC236}">
                <a16:creationId xmlns:a16="http://schemas.microsoft.com/office/drawing/2014/main" id="{91F6BC33-DFDE-40B3-960B-105601B2EE8C}"/>
              </a:ext>
            </a:extLst>
          </p:cNvPr>
          <p:cNvPicPr>
            <a:picLocks noChangeAspect="1"/>
          </p:cNvPicPr>
          <p:nvPr/>
        </p:nvPicPr>
        <p:blipFill rotWithShape="1">
          <a:blip r:embed="rId4"/>
          <a:srcRect t="11389" r="2243" b="2588"/>
          <a:stretch/>
        </p:blipFill>
        <p:spPr>
          <a:xfrm>
            <a:off x="2096200" y="838658"/>
            <a:ext cx="2143649" cy="1616173"/>
          </a:xfrm>
          <a:prstGeom prst="rect">
            <a:avLst/>
          </a:prstGeom>
          <a:effectLst>
            <a:outerShdw blurRad="254000" dist="25400" dir="2700000" algn="tl" rotWithShape="0">
              <a:prstClr val="black">
                <a:alpha val="15000"/>
              </a:prstClr>
            </a:outerShdw>
          </a:effectLst>
        </p:spPr>
      </p:pic>
      <p:sp>
        <p:nvSpPr>
          <p:cNvPr id="10" name="TekstSylinder 9">
            <a:extLst>
              <a:ext uri="{FF2B5EF4-FFF2-40B4-BE49-F238E27FC236}">
                <a16:creationId xmlns:a16="http://schemas.microsoft.com/office/drawing/2014/main" id="{BC10BF41-5AA4-2341-99D6-D9E8A9795D35}"/>
              </a:ext>
            </a:extLst>
          </p:cNvPr>
          <p:cNvSpPr txBox="1"/>
          <p:nvPr/>
        </p:nvSpPr>
        <p:spPr>
          <a:xfrm>
            <a:off x="590550" y="195486"/>
            <a:ext cx="3909442" cy="523220"/>
          </a:xfrm>
          <a:prstGeom prst="rect">
            <a:avLst/>
          </a:prstGeom>
          <a:noFill/>
        </p:spPr>
        <p:txBody>
          <a:bodyPr wrap="square" lIns="0" rtlCol="0">
            <a:spAutoFit/>
          </a:bodyPr>
          <a:lstStyle/>
          <a:p>
            <a:r>
              <a:rPr lang="nb-NO" sz="2800" b="1" dirty="0">
                <a:solidFill>
                  <a:srgbClr val="0455A4"/>
                </a:solidFill>
                <a:latin typeface="Arial" panose="020B0604020202020204" pitchFamily="34" charset="0"/>
                <a:cs typeface="Arial" panose="020B0604020202020204" pitchFamily="34" charset="0"/>
              </a:rPr>
              <a:t>Action </a:t>
            </a:r>
            <a:r>
              <a:rPr lang="nb-NO" sz="2800" b="1" dirty="0" err="1">
                <a:solidFill>
                  <a:srgbClr val="0455A4"/>
                </a:solidFill>
                <a:latin typeface="Arial" panose="020B0604020202020204" pitchFamily="34" charset="0"/>
                <a:cs typeface="Arial" panose="020B0604020202020204" pitchFamily="34" charset="0"/>
              </a:rPr>
              <a:t>gives</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attitude</a:t>
            </a:r>
            <a:endParaRPr lang="nb-NO" sz="2800" b="1" dirty="0">
              <a:solidFill>
                <a:srgbClr val="0455A4"/>
              </a:solidFill>
              <a:latin typeface="Arial" panose="020B0604020202020204" pitchFamily="34" charset="0"/>
              <a:cs typeface="Arial" panose="020B0604020202020204" pitchFamily="34" charset="0"/>
            </a:endParaRPr>
          </a:p>
        </p:txBody>
      </p:sp>
      <p:grpSp>
        <p:nvGrpSpPr>
          <p:cNvPr id="20" name="Gruppe 19">
            <a:extLst>
              <a:ext uri="{FF2B5EF4-FFF2-40B4-BE49-F238E27FC236}">
                <a16:creationId xmlns:a16="http://schemas.microsoft.com/office/drawing/2014/main" id="{EDCAB774-3C52-C245-9B4A-0BA4E0ACC5A1}"/>
              </a:ext>
            </a:extLst>
          </p:cNvPr>
          <p:cNvGrpSpPr/>
          <p:nvPr/>
        </p:nvGrpSpPr>
        <p:grpSpPr>
          <a:xfrm>
            <a:off x="4379976" y="1018787"/>
            <a:ext cx="2972843" cy="2602224"/>
            <a:chOff x="4379976" y="1018787"/>
            <a:chExt cx="2972843" cy="2602224"/>
          </a:xfrm>
        </p:grpSpPr>
        <p:grpSp>
          <p:nvGrpSpPr>
            <p:cNvPr id="19" name="Gruppe 18">
              <a:extLst>
                <a:ext uri="{FF2B5EF4-FFF2-40B4-BE49-F238E27FC236}">
                  <a16:creationId xmlns:a16="http://schemas.microsoft.com/office/drawing/2014/main" id="{4B5ADBA6-E83E-5649-B421-922D3216081D}"/>
                </a:ext>
              </a:extLst>
            </p:cNvPr>
            <p:cNvGrpSpPr/>
            <p:nvPr/>
          </p:nvGrpSpPr>
          <p:grpSpPr>
            <a:xfrm>
              <a:off x="4379976" y="1018787"/>
              <a:ext cx="2972843" cy="2602224"/>
              <a:chOff x="4379976" y="1018787"/>
              <a:chExt cx="2972843" cy="2602224"/>
            </a:xfrm>
          </p:grpSpPr>
          <p:pic>
            <p:nvPicPr>
              <p:cNvPr id="8" name="Bilde 7">
                <a:extLst>
                  <a:ext uri="{FF2B5EF4-FFF2-40B4-BE49-F238E27FC236}">
                    <a16:creationId xmlns:a16="http://schemas.microsoft.com/office/drawing/2014/main" id="{36FFAD0A-A7E4-4B13-8DAA-95BDB5309086}"/>
                  </a:ext>
                </a:extLst>
              </p:cNvPr>
              <p:cNvPicPr>
                <a:picLocks noChangeAspect="1"/>
              </p:cNvPicPr>
              <p:nvPr/>
            </p:nvPicPr>
            <p:blipFill rotWithShape="1">
              <a:blip r:embed="rId5"/>
              <a:srcRect l="30417" t="11346" r="30312" b="4039"/>
              <a:stretch/>
            </p:blipFill>
            <p:spPr>
              <a:xfrm>
                <a:off x="4379976" y="1018787"/>
                <a:ext cx="2972843" cy="2602224"/>
              </a:xfrm>
              <a:prstGeom prst="rect">
                <a:avLst/>
              </a:prstGeom>
              <a:effectLst>
                <a:outerShdw blurRad="254000" dist="25400" dir="2700000" algn="tl" rotWithShape="0">
                  <a:prstClr val="black">
                    <a:alpha val="15000"/>
                  </a:prstClr>
                </a:outerShdw>
              </a:effectLst>
            </p:spPr>
          </p:pic>
          <p:sp>
            <p:nvSpPr>
              <p:cNvPr id="18" name="Rektangel 17">
                <a:extLst>
                  <a:ext uri="{FF2B5EF4-FFF2-40B4-BE49-F238E27FC236}">
                    <a16:creationId xmlns:a16="http://schemas.microsoft.com/office/drawing/2014/main" id="{76FF6391-049F-0D41-9AB6-23604AEE6E79}"/>
                  </a:ext>
                </a:extLst>
              </p:cNvPr>
              <p:cNvSpPr/>
              <p:nvPr/>
            </p:nvSpPr>
            <p:spPr>
              <a:xfrm>
                <a:off x="4644008" y="1347614"/>
                <a:ext cx="2448272"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sp>
          <p:nvSpPr>
            <p:cNvPr id="2" name="Rektangel 1">
              <a:extLst>
                <a:ext uri="{FF2B5EF4-FFF2-40B4-BE49-F238E27FC236}">
                  <a16:creationId xmlns:a16="http://schemas.microsoft.com/office/drawing/2014/main" id="{292842D3-82C3-7146-801B-894E579BC289}"/>
                </a:ext>
              </a:extLst>
            </p:cNvPr>
            <p:cNvSpPr/>
            <p:nvPr/>
          </p:nvSpPr>
          <p:spPr>
            <a:xfrm>
              <a:off x="4572000" y="1317997"/>
              <a:ext cx="2455361" cy="461665"/>
            </a:xfrm>
            <a:prstGeom prst="rect">
              <a:avLst/>
            </a:prstGeom>
          </p:spPr>
          <p:txBody>
            <a:bodyPr wrap="square">
              <a:spAutoFit/>
            </a:bodyPr>
            <a:lstStyle/>
            <a:p>
              <a:pPr algn="ctr"/>
              <a:r>
                <a:rPr lang="nb-NO" sz="1200" dirty="0" err="1">
                  <a:solidFill>
                    <a:schemeClr val="tx1">
                      <a:lumMod val="65000"/>
                      <a:lumOff val="35000"/>
                    </a:schemeClr>
                  </a:solidFill>
                </a:rPr>
                <a:t>Six</a:t>
              </a:r>
              <a:r>
                <a:rPr lang="nb-NO" sz="1200" dirty="0">
                  <a:solidFill>
                    <a:schemeClr val="tx1">
                      <a:lumMod val="65000"/>
                      <a:lumOff val="35000"/>
                    </a:schemeClr>
                  </a:solidFill>
                </a:rPr>
                <a:t> </a:t>
              </a:r>
              <a:r>
                <a:rPr lang="nb-NO" sz="1200" dirty="0" err="1">
                  <a:solidFill>
                    <a:schemeClr val="tx1">
                      <a:lumMod val="65000"/>
                      <a:lumOff val="35000"/>
                    </a:schemeClr>
                  </a:solidFill>
                </a:rPr>
                <a:t>mayors</a:t>
              </a:r>
              <a:r>
                <a:rPr lang="nb-NO" sz="1200" dirty="0">
                  <a:solidFill>
                    <a:schemeClr val="tx1">
                      <a:lumMod val="65000"/>
                      <a:lumOff val="35000"/>
                    </a:schemeClr>
                  </a:solidFill>
                </a:rPr>
                <a:t> </a:t>
              </a:r>
              <a:r>
                <a:rPr lang="nb-NO" sz="1200" dirty="0" err="1">
                  <a:solidFill>
                    <a:schemeClr val="tx1">
                      <a:lumMod val="65000"/>
                      <a:lumOff val="35000"/>
                    </a:schemeClr>
                  </a:solidFill>
                </a:rPr>
                <a:t>tested</a:t>
              </a:r>
              <a:r>
                <a:rPr lang="nb-NO" sz="1200" dirty="0">
                  <a:solidFill>
                    <a:schemeClr val="tx1">
                      <a:lumMod val="65000"/>
                      <a:lumOff val="35000"/>
                    </a:schemeClr>
                  </a:solidFill>
                </a:rPr>
                <a:t> </a:t>
              </a:r>
              <a:r>
                <a:rPr lang="nb-NO" sz="1200" dirty="0" err="1">
                  <a:solidFill>
                    <a:schemeClr val="tx1">
                      <a:lumMod val="65000"/>
                      <a:lumOff val="35000"/>
                    </a:schemeClr>
                  </a:solidFill>
                </a:rPr>
                <a:t>climate</a:t>
              </a:r>
              <a:r>
                <a:rPr lang="nb-NO" sz="1200" dirty="0">
                  <a:solidFill>
                    <a:schemeClr val="tx1">
                      <a:lumMod val="65000"/>
                      <a:lumOff val="35000"/>
                    </a:schemeClr>
                  </a:solidFill>
                </a:rPr>
                <a:t> </a:t>
              </a:r>
              <a:r>
                <a:rPr lang="nb-NO" sz="1200" dirty="0" err="1">
                  <a:solidFill>
                    <a:schemeClr val="tx1">
                      <a:lumMod val="65000"/>
                      <a:lumOff val="35000"/>
                    </a:schemeClr>
                  </a:solidFill>
                </a:rPr>
                <a:t>friendly</a:t>
              </a:r>
              <a:r>
                <a:rPr lang="nb-NO" sz="1200" dirty="0">
                  <a:solidFill>
                    <a:schemeClr val="tx1">
                      <a:lumMod val="65000"/>
                      <a:lumOff val="35000"/>
                    </a:schemeClr>
                  </a:solidFill>
                </a:rPr>
                <a:t> </a:t>
              </a:r>
              <a:r>
                <a:rPr lang="nb-NO" sz="1200" dirty="0" err="1">
                  <a:solidFill>
                    <a:schemeClr val="tx1">
                      <a:lumMod val="65000"/>
                      <a:lumOff val="35000"/>
                    </a:schemeClr>
                  </a:solidFill>
                </a:rPr>
                <a:t>solutions</a:t>
              </a:r>
              <a:r>
                <a:rPr lang="nb-NO" sz="1200" dirty="0">
                  <a:solidFill>
                    <a:schemeClr val="tx1">
                      <a:lumMod val="65000"/>
                      <a:lumOff val="35000"/>
                    </a:schemeClr>
                  </a:solidFill>
                </a:rPr>
                <a:t> at </a:t>
              </a:r>
              <a:r>
                <a:rPr lang="nb-NO" sz="1200" dirty="0" err="1">
                  <a:solidFill>
                    <a:schemeClr val="tx1">
                      <a:lumMod val="65000"/>
                      <a:lumOff val="35000"/>
                    </a:schemeClr>
                  </a:solidFill>
                </a:rPr>
                <a:t>home</a:t>
              </a:r>
              <a:endParaRPr lang="nb-NO" sz="1200" dirty="0">
                <a:solidFill>
                  <a:schemeClr val="tx1">
                    <a:lumMod val="65000"/>
                    <a:lumOff val="35000"/>
                  </a:schemeClr>
                </a:solidFill>
              </a:endParaRPr>
            </a:p>
          </p:txBody>
        </p:sp>
      </p:grpSp>
      <p:pic>
        <p:nvPicPr>
          <p:cNvPr id="5" name="Bilde 4">
            <a:extLst>
              <a:ext uri="{FF2B5EF4-FFF2-40B4-BE49-F238E27FC236}">
                <a16:creationId xmlns:a16="http://schemas.microsoft.com/office/drawing/2014/main" id="{7DBCC133-D3B4-6140-B62C-CDEACE526A3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836" t="34375" r="3161" b="15520"/>
          <a:stretch/>
        </p:blipFill>
        <p:spPr>
          <a:xfrm>
            <a:off x="4379976" y="3671824"/>
            <a:ext cx="3936987" cy="1193110"/>
          </a:xfrm>
          <a:prstGeom prst="rect">
            <a:avLst/>
          </a:prstGeom>
        </p:spPr>
      </p:pic>
    </p:spTree>
    <p:extLst>
      <p:ext uri="{BB962C8B-B14F-4D97-AF65-F5344CB8AC3E}">
        <p14:creationId xmlns:p14="http://schemas.microsoft.com/office/powerpoint/2010/main" val="16036307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kstSylinder 4">
            <a:extLst>
              <a:ext uri="{FF2B5EF4-FFF2-40B4-BE49-F238E27FC236}">
                <a16:creationId xmlns:a16="http://schemas.microsoft.com/office/drawing/2014/main" id="{364B74A2-0E4D-9F41-89E4-291684590B25}"/>
              </a:ext>
            </a:extLst>
          </p:cNvPr>
          <p:cNvSpPr txBox="1"/>
          <p:nvPr/>
        </p:nvSpPr>
        <p:spPr>
          <a:xfrm>
            <a:off x="590550" y="195486"/>
            <a:ext cx="3492388" cy="523220"/>
          </a:xfrm>
          <a:prstGeom prst="rect">
            <a:avLst/>
          </a:prstGeom>
          <a:noFill/>
        </p:spPr>
        <p:txBody>
          <a:bodyPr wrap="square" lIns="0" rtlCol="0">
            <a:spAutoFit/>
          </a:bodyPr>
          <a:lstStyle/>
          <a:p>
            <a:r>
              <a:rPr lang="nb-NO" sz="2800" b="1" dirty="0" err="1">
                <a:solidFill>
                  <a:srgbClr val="0455A4"/>
                </a:solidFill>
                <a:latin typeface="Arial" panose="020B0604020202020204" pitchFamily="34" charset="0"/>
                <a:cs typeface="Arial" panose="020B0604020202020204" pitchFamily="34" charset="0"/>
              </a:rPr>
              <a:t>Effective</a:t>
            </a:r>
            <a:r>
              <a:rPr lang="nb-NO" sz="2800" b="1" dirty="0">
                <a:solidFill>
                  <a:srgbClr val="0455A4"/>
                </a:solidFill>
                <a:latin typeface="Arial" panose="020B0604020202020204" pitchFamily="34" charset="0"/>
                <a:cs typeface="Arial" panose="020B0604020202020204" pitchFamily="34" charset="0"/>
              </a:rPr>
              <a:t> </a:t>
            </a:r>
            <a:r>
              <a:rPr lang="nb-NO" sz="2800" b="1" dirty="0" err="1">
                <a:solidFill>
                  <a:srgbClr val="0455A4"/>
                </a:solidFill>
                <a:latin typeface="Arial" panose="020B0604020202020204" pitchFamily="34" charset="0"/>
                <a:cs typeface="Arial" panose="020B0604020202020204" pitchFamily="34" charset="0"/>
              </a:rPr>
              <a:t>facts</a:t>
            </a:r>
            <a:endParaRPr lang="nb-NO" sz="2800" b="1" dirty="0">
              <a:solidFill>
                <a:srgbClr val="0455A4"/>
              </a:solidFill>
              <a:latin typeface="Arial" panose="020B0604020202020204" pitchFamily="34" charset="0"/>
              <a:cs typeface="Arial" panose="020B0604020202020204" pitchFamily="34" charset="0"/>
            </a:endParaRPr>
          </a:p>
        </p:txBody>
      </p:sp>
      <p:pic>
        <p:nvPicPr>
          <p:cNvPr id="4" name="Bilde 3">
            <a:extLst>
              <a:ext uri="{FF2B5EF4-FFF2-40B4-BE49-F238E27FC236}">
                <a16:creationId xmlns:a16="http://schemas.microsoft.com/office/drawing/2014/main" id="{09B12D69-1F31-6242-B39F-D8E36E9B11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624" y="1275606"/>
            <a:ext cx="6699512" cy="3248248"/>
          </a:xfrm>
          <a:prstGeom prst="rect">
            <a:avLst/>
          </a:prstGeom>
        </p:spPr>
      </p:pic>
    </p:spTree>
    <p:extLst>
      <p:ext uri="{BB962C8B-B14F-4D97-AF65-F5344CB8AC3E}">
        <p14:creationId xmlns:p14="http://schemas.microsoft.com/office/powerpoint/2010/main" val="34940434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Sylinder 5">
            <a:extLst>
              <a:ext uri="{FF2B5EF4-FFF2-40B4-BE49-F238E27FC236}">
                <a16:creationId xmlns:a16="http://schemas.microsoft.com/office/drawing/2014/main" id="{1F9C61D0-DE9B-9940-AB82-7FDE9AB94A2E}"/>
              </a:ext>
            </a:extLst>
          </p:cNvPr>
          <p:cNvSpPr txBox="1"/>
          <p:nvPr/>
        </p:nvSpPr>
        <p:spPr>
          <a:xfrm>
            <a:off x="-108520" y="1851670"/>
            <a:ext cx="3492388" cy="830997"/>
          </a:xfrm>
          <a:prstGeom prst="rect">
            <a:avLst/>
          </a:prstGeom>
          <a:noFill/>
        </p:spPr>
        <p:txBody>
          <a:bodyPr wrap="square" lIns="0" rtlCol="0">
            <a:spAutoFit/>
          </a:bodyPr>
          <a:lstStyle/>
          <a:p>
            <a:pPr algn="ctr"/>
            <a:r>
              <a:rPr lang="nb-NO" sz="4800" b="1" dirty="0">
                <a:solidFill>
                  <a:srgbClr val="0455A4"/>
                </a:solidFill>
                <a:latin typeface="Arial" panose="020B0604020202020204" pitchFamily="34" charset="0"/>
                <a:cs typeface="Arial" panose="020B0604020202020204" pitchFamily="34" charset="0"/>
              </a:rPr>
              <a:t>Case</a:t>
            </a:r>
          </a:p>
        </p:txBody>
      </p:sp>
      <p:pic>
        <p:nvPicPr>
          <p:cNvPr id="5" name="Bilde 4">
            <a:extLst>
              <a:ext uri="{FF2B5EF4-FFF2-40B4-BE49-F238E27FC236}">
                <a16:creationId xmlns:a16="http://schemas.microsoft.com/office/drawing/2014/main" id="{E0C9F9E7-639B-9A44-9C56-8FD0FDFF6D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67744" y="53875"/>
            <a:ext cx="6317915" cy="5163191"/>
          </a:xfrm>
          <a:prstGeom prst="rect">
            <a:avLst/>
          </a:prstGeom>
        </p:spPr>
      </p:pic>
    </p:spTree>
    <p:extLst>
      <p:ext uri="{BB962C8B-B14F-4D97-AF65-F5344CB8AC3E}">
        <p14:creationId xmlns:p14="http://schemas.microsoft.com/office/powerpoint/2010/main" val="1747091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Bilde 7">
            <a:extLst>
              <a:ext uri="{FF2B5EF4-FFF2-40B4-BE49-F238E27FC236}">
                <a16:creationId xmlns:a16="http://schemas.microsoft.com/office/drawing/2014/main" id="{B95D9E35-82F1-EA42-B02A-640ECC077B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850" y="555626"/>
            <a:ext cx="4146068" cy="4132905"/>
          </a:xfrm>
          <a:prstGeom prst="rect">
            <a:avLst/>
          </a:prstGeom>
        </p:spPr>
      </p:pic>
      <p:sp>
        <p:nvSpPr>
          <p:cNvPr id="5" name="Rektangel 4">
            <a:extLst>
              <a:ext uri="{FF2B5EF4-FFF2-40B4-BE49-F238E27FC236}">
                <a16:creationId xmlns:a16="http://schemas.microsoft.com/office/drawing/2014/main" id="{C5C93DB8-F868-A448-BD20-36151140879E}"/>
              </a:ext>
            </a:extLst>
          </p:cNvPr>
          <p:cNvSpPr/>
          <p:nvPr/>
        </p:nvSpPr>
        <p:spPr>
          <a:xfrm>
            <a:off x="4572000" y="0"/>
            <a:ext cx="4572000" cy="5143500"/>
          </a:xfrm>
          <a:prstGeom prst="rect">
            <a:avLst/>
          </a:prstGeom>
          <a:solidFill>
            <a:srgbClr val="1FBE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2" name="Tittel 1"/>
          <p:cNvSpPr>
            <a:spLocks noGrp="1"/>
          </p:cNvSpPr>
          <p:nvPr>
            <p:ph type="title"/>
          </p:nvPr>
        </p:nvSpPr>
        <p:spPr>
          <a:xfrm>
            <a:off x="5162550" y="700088"/>
            <a:ext cx="8229600" cy="500459"/>
          </a:xfrm>
        </p:spPr>
        <p:txBody>
          <a:bodyPr lIns="0">
            <a:noAutofit/>
          </a:bodyPr>
          <a:lstStyle/>
          <a:p>
            <a:pPr algn="l"/>
            <a:r>
              <a:rPr lang="nb-NO" sz="2800" b="1" dirty="0">
                <a:solidFill>
                  <a:schemeClr val="bg1"/>
                </a:solidFill>
                <a:latin typeface="Arial" panose="020B0604020202020204" pitchFamily="34" charset="0"/>
                <a:cs typeface="Arial" panose="020B0604020202020204" pitchFamily="34" charset="0"/>
              </a:rPr>
              <a:t>Case 1</a:t>
            </a:r>
          </a:p>
        </p:txBody>
      </p:sp>
      <p:sp>
        <p:nvSpPr>
          <p:cNvPr id="4" name="Plassholder for innhold 2"/>
          <p:cNvSpPr>
            <a:spLocks noGrp="1"/>
          </p:cNvSpPr>
          <p:nvPr>
            <p:ph idx="1"/>
          </p:nvPr>
        </p:nvSpPr>
        <p:spPr>
          <a:xfrm>
            <a:off x="5162551" y="1283865"/>
            <a:ext cx="3477394" cy="3160540"/>
          </a:xfrm>
        </p:spPr>
        <p:txBody>
          <a:bodyPr lIns="0">
            <a:noAutofit/>
          </a:bodyPr>
          <a:lstStyle/>
          <a:p>
            <a:pPr marL="0" indent="0">
              <a:buNone/>
            </a:pPr>
            <a:r>
              <a:rPr lang="nb-NO" sz="1200" dirty="0">
                <a:solidFill>
                  <a:schemeClr val="bg1"/>
                </a:solidFill>
                <a:latin typeface="Arial" panose="020B0604020202020204" pitchFamily="34" charset="0"/>
                <a:cs typeface="Arial" panose="020B0604020202020204" pitchFamily="34" charset="0"/>
              </a:rPr>
              <a:t>The </a:t>
            </a:r>
            <a:r>
              <a:rPr lang="nb-NO" sz="1200" dirty="0" err="1">
                <a:solidFill>
                  <a:schemeClr val="bg1"/>
                </a:solidFill>
                <a:latin typeface="Arial" panose="020B0604020202020204" pitchFamily="34" charset="0"/>
                <a:cs typeface="Arial" panose="020B0604020202020204" pitchFamily="34" charset="0"/>
              </a:rPr>
              <a:t>climate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spokesperson</a:t>
            </a:r>
            <a:r>
              <a:rPr lang="nb-NO" sz="1200" dirty="0">
                <a:solidFill>
                  <a:schemeClr val="bg1"/>
                </a:solidFill>
                <a:latin typeface="Arial" panose="020B0604020202020204" pitchFamily="34" charset="0"/>
                <a:cs typeface="Arial" panose="020B0604020202020204" pitchFamily="34" charset="0"/>
              </a:rPr>
              <a:t> for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Municipality</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of</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Freborg</a:t>
            </a:r>
            <a:r>
              <a:rPr lang="nb-NO" sz="1200" dirty="0">
                <a:solidFill>
                  <a:schemeClr val="bg1"/>
                </a:solidFill>
                <a:latin typeface="Arial" panose="020B0604020202020204" pitchFamily="34" charset="0"/>
                <a:cs typeface="Arial" panose="020B0604020202020204" pitchFamily="34" charset="0"/>
              </a:rPr>
              <a:t>, Tore-Even Hansen Jensen, has just </a:t>
            </a:r>
            <a:r>
              <a:rPr lang="nb-NO" sz="1200" dirty="0" err="1">
                <a:solidFill>
                  <a:schemeClr val="bg1"/>
                </a:solidFill>
                <a:latin typeface="Arial" panose="020B0604020202020204" pitchFamily="34" charset="0"/>
                <a:cs typeface="Arial" panose="020B0604020202020204" pitchFamily="34" charset="0"/>
              </a:rPr>
              <a:t>opened</a:t>
            </a:r>
            <a:r>
              <a:rPr lang="nb-NO" sz="1200" dirty="0">
                <a:solidFill>
                  <a:schemeClr val="bg1"/>
                </a:solidFill>
                <a:latin typeface="Arial" panose="020B0604020202020204" pitchFamily="34" charset="0"/>
                <a:cs typeface="Arial" panose="020B0604020202020204" pitchFamily="34" charset="0"/>
              </a:rPr>
              <a:t> a bag </a:t>
            </a:r>
            <a:r>
              <a:rPr lang="nb-NO" sz="1200" dirty="0" err="1">
                <a:solidFill>
                  <a:schemeClr val="bg1"/>
                </a:solidFill>
                <a:latin typeface="Arial" panose="020B0604020202020204" pitchFamily="34" charset="0"/>
                <a:cs typeface="Arial" panose="020B0604020202020204" pitchFamily="34" charset="0"/>
              </a:rPr>
              <a:t>of</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marzipan</a:t>
            </a:r>
            <a:r>
              <a:rPr lang="nb-NO" sz="1200" dirty="0">
                <a:solidFill>
                  <a:schemeClr val="bg1"/>
                </a:solidFill>
                <a:latin typeface="Arial" panose="020B0604020202020204" pitchFamily="34" charset="0"/>
                <a:cs typeface="Arial" panose="020B0604020202020204" pitchFamily="34" charset="0"/>
              </a:rPr>
              <a:t> and </a:t>
            </a:r>
            <a:r>
              <a:rPr lang="nb-NO" sz="1200" dirty="0" err="1">
                <a:solidFill>
                  <a:schemeClr val="bg1"/>
                </a:solidFill>
                <a:latin typeface="Arial" panose="020B0604020202020204" pitchFamily="34" charset="0"/>
                <a:cs typeface="Arial" panose="020B0604020202020204" pitchFamily="34" charset="0"/>
              </a:rPr>
              <a:t>filled</a:t>
            </a:r>
            <a:r>
              <a:rPr lang="nb-NO" sz="1200" dirty="0">
                <a:solidFill>
                  <a:schemeClr val="bg1"/>
                </a:solidFill>
                <a:latin typeface="Arial" panose="020B0604020202020204" pitchFamily="34" charset="0"/>
                <a:cs typeface="Arial" panose="020B0604020202020204" pitchFamily="34" charset="0"/>
              </a:rPr>
              <a:t> his </a:t>
            </a:r>
            <a:r>
              <a:rPr lang="nb-NO" sz="1200" dirty="0" err="1">
                <a:solidFill>
                  <a:schemeClr val="bg1"/>
                </a:solidFill>
                <a:latin typeface="Arial" panose="020B0604020202020204" pitchFamily="34" charset="0"/>
                <a:cs typeface="Arial" panose="020B0604020202020204" pitchFamily="34" charset="0"/>
              </a:rPr>
              <a:t>coffee</a:t>
            </a:r>
            <a:r>
              <a:rPr lang="nb-NO" sz="1200" dirty="0">
                <a:solidFill>
                  <a:schemeClr val="bg1"/>
                </a:solidFill>
                <a:latin typeface="Arial" panose="020B0604020202020204" pitchFamily="34" charset="0"/>
                <a:cs typeface="Arial" panose="020B0604020202020204" pitchFamily="34" charset="0"/>
              </a:rPr>
              <a:t> cup to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brim. </a:t>
            </a:r>
            <a:r>
              <a:rPr lang="nb-NO" sz="1200" dirty="0" err="1">
                <a:solidFill>
                  <a:schemeClr val="bg1"/>
                </a:solidFill>
                <a:latin typeface="Arial" panose="020B0604020202020204" pitchFamily="34" charset="0"/>
                <a:cs typeface="Arial" panose="020B0604020202020204" pitchFamily="34" charset="0"/>
              </a:rPr>
              <a:t>Suddenly</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hears</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Mr</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Saksbakken</a:t>
            </a:r>
            <a:r>
              <a:rPr lang="nb-NO" sz="1200" dirty="0">
                <a:solidFill>
                  <a:schemeClr val="bg1"/>
                </a:solidFill>
                <a:latin typeface="Arial" panose="020B0604020202020204" pitchFamily="34" charset="0"/>
                <a:cs typeface="Arial" panose="020B0604020202020204" pitchFamily="34" charset="0"/>
              </a:rPr>
              <a:t> from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technical</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department</a:t>
            </a:r>
            <a:r>
              <a:rPr lang="nb-NO" sz="1200" dirty="0">
                <a:solidFill>
                  <a:schemeClr val="bg1"/>
                </a:solidFill>
                <a:latin typeface="Arial" panose="020B0604020202020204" pitchFamily="34" charset="0"/>
                <a:cs typeface="Arial" panose="020B0604020202020204" pitchFamily="34" charset="0"/>
              </a:rPr>
              <a:t> in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hallway</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Saksbakken</a:t>
            </a:r>
            <a:r>
              <a:rPr lang="nb-NO" sz="1200" dirty="0">
                <a:solidFill>
                  <a:schemeClr val="bg1"/>
                </a:solidFill>
                <a:latin typeface="Arial" panose="020B0604020202020204" pitchFamily="34" charset="0"/>
                <a:cs typeface="Arial" panose="020B0604020202020204" pitchFamily="34" charset="0"/>
              </a:rPr>
              <a:t> is </a:t>
            </a:r>
            <a:r>
              <a:rPr lang="nb-NO" sz="1200" dirty="0" err="1">
                <a:solidFill>
                  <a:schemeClr val="bg1"/>
                </a:solidFill>
                <a:latin typeface="Arial" panose="020B0604020202020204" pitchFamily="34" charset="0"/>
                <a:cs typeface="Arial" panose="020B0604020202020204" pitchFamily="34" charset="0"/>
              </a:rPr>
              <a:t>speaking</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loudly</a:t>
            </a:r>
            <a:r>
              <a:rPr lang="nb-NO" sz="1200" dirty="0">
                <a:solidFill>
                  <a:schemeClr val="bg1"/>
                </a:solidFill>
                <a:latin typeface="Arial" panose="020B0604020202020204" pitchFamily="34" charset="0"/>
                <a:cs typeface="Arial" panose="020B0604020202020204" pitchFamily="34" charset="0"/>
              </a:rPr>
              <a:t> to </a:t>
            </a:r>
            <a:r>
              <a:rPr lang="nb-NO" sz="1200" dirty="0" err="1">
                <a:solidFill>
                  <a:schemeClr val="bg1"/>
                </a:solidFill>
                <a:latin typeface="Arial" panose="020B0604020202020204" pitchFamily="34" charset="0"/>
                <a:cs typeface="Arial" panose="020B0604020202020204" pitchFamily="34" charset="0"/>
              </a:rPr>
              <a:t>someone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on</a:t>
            </a:r>
            <a:r>
              <a:rPr lang="nb-NO" sz="1200" dirty="0">
                <a:solidFill>
                  <a:schemeClr val="bg1"/>
                </a:solidFill>
                <a:latin typeface="Arial" panose="020B0604020202020204" pitchFamily="34" charset="0"/>
                <a:cs typeface="Arial" panose="020B0604020202020204" pitchFamily="34" charset="0"/>
              </a:rPr>
              <a:t> his </a:t>
            </a:r>
            <a:r>
              <a:rPr lang="nb-NO" sz="1200" dirty="0" err="1">
                <a:solidFill>
                  <a:schemeClr val="bg1"/>
                </a:solidFill>
                <a:latin typeface="Arial" panose="020B0604020202020204" pitchFamily="34" charset="0"/>
                <a:cs typeface="Arial" panose="020B0604020202020204" pitchFamily="34" charset="0"/>
              </a:rPr>
              <a:t>cell</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phone</a:t>
            </a:r>
            <a:r>
              <a:rPr lang="nb-NO" sz="1200" dirty="0">
                <a:solidFill>
                  <a:schemeClr val="bg1"/>
                </a:solidFill>
                <a:latin typeface="Arial" panose="020B0604020202020204" pitchFamily="34" charset="0"/>
                <a:cs typeface="Arial" panose="020B0604020202020204" pitchFamily="34" charset="0"/>
              </a:rPr>
              <a:t>, as </a:t>
            </a:r>
            <a:r>
              <a:rPr lang="nb-NO" sz="1200" dirty="0" err="1">
                <a:solidFill>
                  <a:schemeClr val="bg1"/>
                </a:solidFill>
                <a:latin typeface="Arial" panose="020B0604020202020204" pitchFamily="34" charset="0"/>
                <a:cs typeface="Arial" panose="020B0604020202020204" pitchFamily="34" charset="0"/>
              </a:rPr>
              <a:t>usual</a:t>
            </a:r>
            <a:r>
              <a:rPr lang="nb-NO" sz="1200" dirty="0">
                <a:solidFill>
                  <a:schemeClr val="bg1"/>
                </a:solidFill>
                <a:latin typeface="Arial" panose="020B0604020202020204" pitchFamily="34" charset="0"/>
                <a:cs typeface="Arial" panose="020B0604020202020204" pitchFamily="34" charset="0"/>
              </a:rPr>
              <a:t>:</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dirty="0">
                <a:solidFill>
                  <a:schemeClr val="bg1"/>
                </a:solidFill>
                <a:latin typeface="Arial" panose="020B0604020202020204" pitchFamily="34" charset="0"/>
                <a:cs typeface="Arial" panose="020B0604020202020204" pitchFamily="34" charset="0"/>
              </a:rPr>
              <a:t>"</a:t>
            </a:r>
            <a:r>
              <a:rPr lang="nb-NO" sz="1200" dirty="0" err="1">
                <a:solidFill>
                  <a:schemeClr val="bg1"/>
                </a:solidFill>
                <a:latin typeface="Arial" panose="020B0604020202020204" pitchFamily="34" charset="0"/>
                <a:cs typeface="Arial" panose="020B0604020202020204" pitchFamily="34" charset="0"/>
              </a:rPr>
              <a:t>Yes</a:t>
            </a:r>
            <a:r>
              <a:rPr lang="nb-NO" sz="1200" dirty="0">
                <a:solidFill>
                  <a:schemeClr val="bg1"/>
                </a:solidFill>
                <a:latin typeface="Arial" panose="020B0604020202020204" pitchFamily="34" charset="0"/>
                <a:cs typeface="Arial" panose="020B0604020202020204" pitchFamily="34" charset="0"/>
              </a:rPr>
              <a:t>, just </a:t>
            </a:r>
            <a:r>
              <a:rPr lang="nb-NO" sz="1200" dirty="0" err="1">
                <a:solidFill>
                  <a:schemeClr val="bg1"/>
                </a:solidFill>
                <a:latin typeface="Arial" panose="020B0604020202020204" pitchFamily="34" charset="0"/>
                <a:cs typeface="Arial" panose="020B0604020202020204" pitchFamily="34" charset="0"/>
              </a:rPr>
              <a:t>deliver</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car</a:t>
            </a:r>
            <a:r>
              <a:rPr lang="nb-NO" sz="1200" dirty="0">
                <a:solidFill>
                  <a:schemeClr val="bg1"/>
                </a:solidFill>
                <a:latin typeface="Arial" panose="020B0604020202020204" pitchFamily="34" charset="0"/>
                <a:cs typeface="Arial" panose="020B0604020202020204" pitchFamily="34" charset="0"/>
              </a:rPr>
              <a:t> to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home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health</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care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office</a:t>
            </a:r>
            <a:r>
              <a:rPr lang="nb-NO" sz="1200" dirty="0">
                <a:solidFill>
                  <a:schemeClr val="bg1"/>
                </a:solidFill>
                <a:latin typeface="Arial" panose="020B0604020202020204" pitchFamily="34" charset="0"/>
                <a:cs typeface="Arial" panose="020B0604020202020204" pitchFamily="34" charset="0"/>
              </a:rPr>
              <a:t> up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street</a:t>
            </a:r>
            <a:r>
              <a:rPr lang="nb-NO" sz="1200" dirty="0">
                <a:solidFill>
                  <a:schemeClr val="bg1"/>
                </a:solidFill>
                <a:latin typeface="Arial" panose="020B0604020202020204" pitchFamily="34" charset="0"/>
                <a:cs typeface="Arial" panose="020B0604020202020204" pitchFamily="34" charset="0"/>
              </a:rPr>
              <a:t>. The boys </a:t>
            </a:r>
            <a:r>
              <a:rPr lang="nb-NO" sz="1200" dirty="0" err="1">
                <a:solidFill>
                  <a:schemeClr val="bg1"/>
                </a:solidFill>
                <a:latin typeface="Arial" panose="020B0604020202020204" pitchFamily="34" charset="0"/>
                <a:cs typeface="Arial" panose="020B0604020202020204" pitchFamily="34" charset="0"/>
              </a:rPr>
              <a:t>there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will</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get</a:t>
            </a:r>
            <a:r>
              <a:rPr lang="nb-NO" sz="1200" dirty="0">
                <a:solidFill>
                  <a:schemeClr val="bg1"/>
                </a:solidFill>
                <a:latin typeface="Arial" panose="020B0604020202020204" pitchFamily="34" charset="0"/>
                <a:cs typeface="Arial" panose="020B0604020202020204" pitchFamily="34" charset="0"/>
              </a:rPr>
              <a:t> an </a:t>
            </a:r>
            <a:r>
              <a:rPr lang="nb-NO" sz="1200" dirty="0" err="1">
                <a:solidFill>
                  <a:schemeClr val="bg1"/>
                </a:solidFill>
                <a:latin typeface="Arial" panose="020B0604020202020204" pitchFamily="34" charset="0"/>
                <a:cs typeface="Arial" panose="020B0604020202020204" pitchFamily="34" charset="0"/>
              </a:rPr>
              <a:t>extension</a:t>
            </a:r>
            <a:r>
              <a:rPr lang="nb-NO" sz="1200" dirty="0">
                <a:solidFill>
                  <a:schemeClr val="bg1"/>
                </a:solidFill>
                <a:latin typeface="Arial" panose="020B0604020202020204" pitchFamily="34" charset="0"/>
                <a:cs typeface="Arial" panose="020B0604020202020204" pitchFamily="34" charset="0"/>
              </a:rPr>
              <a:t> cord for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car</a:t>
            </a:r>
            <a:r>
              <a:rPr lang="nb-NO" sz="1200" dirty="0">
                <a:solidFill>
                  <a:schemeClr val="bg1"/>
                </a:solidFill>
                <a:latin typeface="Arial" panose="020B0604020202020204" pitchFamily="34" charset="0"/>
                <a:cs typeface="Arial" panose="020B0604020202020204" pitchFamily="34" charset="0"/>
              </a:rPr>
              <a:t> by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end </a:t>
            </a:r>
            <a:r>
              <a:rPr lang="nb-NO" sz="1200" dirty="0" err="1">
                <a:solidFill>
                  <a:schemeClr val="bg1"/>
                </a:solidFill>
                <a:latin typeface="Arial" panose="020B0604020202020204" pitchFamily="34" charset="0"/>
                <a:cs typeface="Arial" panose="020B0604020202020204" pitchFamily="34" charset="0"/>
              </a:rPr>
              <a:t>of</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week</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Saksbakken</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tells</a:t>
            </a:r>
            <a:r>
              <a:rPr lang="nb-NO" sz="1200" dirty="0">
                <a:solidFill>
                  <a:schemeClr val="bg1"/>
                </a:solidFill>
                <a:latin typeface="Arial" panose="020B0604020202020204" pitchFamily="34" charset="0"/>
                <a:cs typeface="Arial" panose="020B0604020202020204" pitchFamily="34" charset="0"/>
              </a:rPr>
              <a:t> Hansen-Jensen </a:t>
            </a:r>
            <a:r>
              <a:rPr lang="nb-NO" sz="1200" dirty="0" err="1">
                <a:solidFill>
                  <a:schemeClr val="bg1"/>
                </a:solidFill>
                <a:latin typeface="Arial" panose="020B0604020202020204" pitchFamily="34" charset="0"/>
                <a:cs typeface="Arial" panose="020B0604020202020204" pitchFamily="34" charset="0"/>
              </a:rPr>
              <a:t>that</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municipality</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will</a:t>
            </a:r>
            <a:r>
              <a:rPr lang="nb-NO" sz="1200" dirty="0">
                <a:solidFill>
                  <a:schemeClr val="bg1"/>
                </a:solidFill>
                <a:latin typeface="Arial" panose="020B0604020202020204" pitchFamily="34" charset="0"/>
                <a:cs typeface="Arial" panose="020B0604020202020204" pitchFamily="34" charset="0"/>
              </a:rPr>
              <a:t> have </a:t>
            </a:r>
            <a:r>
              <a:rPr lang="nb-NO" sz="1200" dirty="0" err="1">
                <a:solidFill>
                  <a:schemeClr val="bg1"/>
                </a:solidFill>
                <a:latin typeface="Arial" panose="020B0604020202020204" pitchFamily="34" charset="0"/>
                <a:cs typeface="Arial" panose="020B0604020202020204" pitchFamily="34" charset="0"/>
              </a:rPr>
              <a:t>its</a:t>
            </a:r>
            <a:r>
              <a:rPr lang="nb-NO" sz="1200" dirty="0">
                <a:solidFill>
                  <a:schemeClr val="bg1"/>
                </a:solidFill>
                <a:latin typeface="Arial" panose="020B0604020202020204" pitchFamily="34" charset="0"/>
                <a:cs typeface="Arial" panose="020B0604020202020204" pitchFamily="34" charset="0"/>
              </a:rPr>
              <a:t> first </a:t>
            </a:r>
            <a:r>
              <a:rPr lang="nb-NO" sz="1200" dirty="0" err="1">
                <a:solidFill>
                  <a:schemeClr val="bg1"/>
                </a:solidFill>
                <a:latin typeface="Arial" panose="020B0604020202020204" pitchFamily="34" charset="0"/>
                <a:cs typeface="Arial" panose="020B0604020202020204" pitchFamily="34" charset="0"/>
              </a:rPr>
              <a:t>electric</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car</a:t>
            </a:r>
            <a:r>
              <a:rPr lang="nb-NO" sz="1200" dirty="0">
                <a:solidFill>
                  <a:schemeClr val="bg1"/>
                </a:solidFill>
                <a:latin typeface="Arial" panose="020B0604020202020204" pitchFamily="34" charset="0"/>
                <a:cs typeface="Arial" panose="020B0604020202020204" pitchFamily="34" charset="0"/>
              </a:rPr>
              <a:t> in </a:t>
            </a:r>
            <a:r>
              <a:rPr lang="nb-NO" sz="1200" dirty="0" err="1">
                <a:solidFill>
                  <a:schemeClr val="bg1"/>
                </a:solidFill>
                <a:latin typeface="Arial" panose="020B0604020202020204" pitchFamily="34" charset="0"/>
                <a:cs typeface="Arial" panose="020B0604020202020204" pitchFamily="34" charset="0"/>
              </a:rPr>
              <a:t>operation</a:t>
            </a:r>
            <a:r>
              <a:rPr lang="nb-NO" sz="1200" dirty="0">
                <a:solidFill>
                  <a:schemeClr val="bg1"/>
                </a:solidFill>
                <a:latin typeface="Arial" panose="020B0604020202020204" pitchFamily="34" charset="0"/>
                <a:cs typeface="Arial" panose="020B0604020202020204" pitchFamily="34" charset="0"/>
              </a:rPr>
              <a:t> by </a:t>
            </a:r>
            <a:r>
              <a:rPr lang="nb-NO" sz="1200" dirty="0" err="1">
                <a:solidFill>
                  <a:schemeClr val="bg1"/>
                </a:solidFill>
                <a:latin typeface="Arial" panose="020B0604020202020204" pitchFamily="34" charset="0"/>
                <a:cs typeface="Arial" panose="020B0604020202020204" pitchFamily="34" charset="0"/>
              </a:rPr>
              <a:t>next</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week</a:t>
            </a:r>
            <a:r>
              <a:rPr lang="nb-NO" sz="1200" dirty="0">
                <a:solidFill>
                  <a:schemeClr val="bg1"/>
                </a:solidFill>
                <a:latin typeface="Arial" panose="020B0604020202020204" pitchFamily="34" charset="0"/>
                <a:cs typeface="Arial" panose="020B0604020202020204" pitchFamily="34" charset="0"/>
              </a:rPr>
              <a:t>.</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b="1" dirty="0" err="1">
                <a:solidFill>
                  <a:schemeClr val="bg1"/>
                </a:solidFill>
                <a:latin typeface="Arial" panose="020B0604020202020204" pitchFamily="34" charset="0"/>
                <a:cs typeface="Arial" panose="020B0604020202020204" pitchFamily="34" charset="0"/>
              </a:rPr>
              <a:t>What</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will</a:t>
            </a:r>
            <a:r>
              <a:rPr lang="nb-NO" sz="1200" b="1" dirty="0">
                <a:solidFill>
                  <a:schemeClr val="bg1"/>
                </a:solidFill>
                <a:latin typeface="Arial" panose="020B0604020202020204" pitchFamily="34" charset="0"/>
                <a:cs typeface="Arial" panose="020B0604020202020204" pitchFamily="34" charset="0"/>
              </a:rPr>
              <a:t> Hansen-Jensen do </a:t>
            </a:r>
            <a:r>
              <a:rPr lang="nb-NO" sz="1200" b="1" dirty="0" err="1">
                <a:solidFill>
                  <a:schemeClr val="bg1"/>
                </a:solidFill>
                <a:latin typeface="Arial" panose="020B0604020202020204" pitchFamily="34" charset="0"/>
                <a:cs typeface="Arial" panose="020B0604020202020204" pitchFamily="34" charset="0"/>
              </a:rPr>
              <a:t>now</a:t>
            </a:r>
            <a:r>
              <a:rPr lang="nb-NO" sz="1200" b="1" dirty="0">
                <a:solidFill>
                  <a:schemeClr val="bg1"/>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6400318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5F8C10F4-0E8B-B34D-94A8-6975059D48A0}"/>
              </a:ext>
            </a:extLst>
          </p:cNvPr>
          <p:cNvSpPr/>
          <p:nvPr/>
        </p:nvSpPr>
        <p:spPr>
          <a:xfrm>
            <a:off x="0" y="0"/>
            <a:ext cx="4572000" cy="5143500"/>
          </a:xfrm>
          <a:prstGeom prst="rect">
            <a:avLst/>
          </a:prstGeom>
          <a:solidFill>
            <a:srgbClr val="008A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4" name="Tittel 1"/>
          <p:cNvSpPr>
            <a:spLocks noGrp="1"/>
          </p:cNvSpPr>
          <p:nvPr>
            <p:ph type="title"/>
          </p:nvPr>
        </p:nvSpPr>
        <p:spPr>
          <a:xfrm>
            <a:off x="528017" y="771550"/>
            <a:ext cx="1738536" cy="333645"/>
          </a:xfrm>
        </p:spPr>
        <p:txBody>
          <a:bodyPr lIns="0">
            <a:noAutofit/>
          </a:bodyPr>
          <a:lstStyle/>
          <a:p>
            <a:pPr algn="l"/>
            <a:r>
              <a:rPr lang="nb-NO" sz="2800" b="1" dirty="0">
                <a:solidFill>
                  <a:schemeClr val="bg1"/>
                </a:solidFill>
                <a:latin typeface="Arial" panose="020B0604020202020204" pitchFamily="34" charset="0"/>
                <a:cs typeface="Arial" panose="020B0604020202020204" pitchFamily="34" charset="0"/>
              </a:rPr>
              <a:t>Case 2</a:t>
            </a:r>
          </a:p>
        </p:txBody>
      </p:sp>
      <p:sp>
        <p:nvSpPr>
          <p:cNvPr id="5" name="Plassholder for innhold 2"/>
          <p:cNvSpPr>
            <a:spLocks noGrp="1"/>
          </p:cNvSpPr>
          <p:nvPr>
            <p:ph idx="1"/>
          </p:nvPr>
        </p:nvSpPr>
        <p:spPr>
          <a:xfrm>
            <a:off x="528017" y="1264104"/>
            <a:ext cx="3616325" cy="3611902"/>
          </a:xfrm>
        </p:spPr>
        <p:txBody>
          <a:bodyPr lIns="0" rIns="90000">
            <a:noAutofit/>
          </a:bodyPr>
          <a:lstStyle/>
          <a:p>
            <a:pPr marL="0" indent="0">
              <a:buNone/>
            </a:pPr>
            <a:r>
              <a:rPr lang="nb-NO" sz="1200" dirty="0">
                <a:solidFill>
                  <a:schemeClr val="bg1"/>
                </a:solidFill>
                <a:latin typeface="Arial" panose="020B0604020202020204" pitchFamily="34" charset="0"/>
                <a:cs typeface="Arial" panose="020B0604020202020204" pitchFamily="34" charset="0"/>
              </a:rPr>
              <a:t>The </a:t>
            </a:r>
            <a:r>
              <a:rPr lang="nb-NO" sz="1200" dirty="0" err="1">
                <a:solidFill>
                  <a:schemeClr val="bg1"/>
                </a:solidFill>
                <a:latin typeface="Arial" panose="020B0604020202020204" pitchFamily="34" charset="0"/>
                <a:cs typeface="Arial" panose="020B0604020202020204" pitchFamily="34" charset="0"/>
              </a:rPr>
              <a:t>climate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spokesperson</a:t>
            </a:r>
            <a:r>
              <a:rPr lang="nb-NO" sz="1200" dirty="0">
                <a:solidFill>
                  <a:schemeClr val="bg1"/>
                </a:solidFill>
                <a:latin typeface="Arial" panose="020B0604020202020204" pitchFamily="34" charset="0"/>
                <a:cs typeface="Arial" panose="020B0604020202020204" pitchFamily="34" charset="0"/>
              </a:rPr>
              <a:t> for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Municipality</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of</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Freborg</a:t>
            </a:r>
            <a:r>
              <a:rPr lang="nb-NO" sz="1200" dirty="0">
                <a:solidFill>
                  <a:schemeClr val="bg1"/>
                </a:solidFill>
                <a:latin typeface="Arial" panose="020B0604020202020204" pitchFamily="34" charset="0"/>
                <a:cs typeface="Arial" panose="020B0604020202020204" pitchFamily="34" charset="0"/>
              </a:rPr>
              <a:t>, Tore-Even Hansen Jensen, </a:t>
            </a:r>
            <a:r>
              <a:rPr lang="nb-NO" sz="1200" dirty="0" err="1">
                <a:solidFill>
                  <a:schemeClr val="bg1"/>
                </a:solidFill>
                <a:latin typeface="Arial" panose="020B0604020202020204" pitchFamily="34" charset="0"/>
                <a:cs typeface="Arial" panose="020B0604020202020204" pitchFamily="34" charset="0"/>
              </a:rPr>
              <a:t>leaves</a:t>
            </a:r>
            <a:r>
              <a:rPr lang="nb-NO" sz="1200" dirty="0">
                <a:solidFill>
                  <a:schemeClr val="bg1"/>
                </a:solidFill>
                <a:latin typeface="Arial" panose="020B0604020202020204" pitchFamily="34" charset="0"/>
                <a:cs typeface="Arial" panose="020B0604020202020204" pitchFamily="34" charset="0"/>
              </a:rPr>
              <a:t> his </a:t>
            </a:r>
            <a:r>
              <a:rPr lang="nb-NO" sz="1200" dirty="0" err="1">
                <a:solidFill>
                  <a:schemeClr val="bg1"/>
                </a:solidFill>
                <a:latin typeface="Arial" panose="020B0604020202020204" pitchFamily="34" charset="0"/>
                <a:cs typeface="Arial" panose="020B0604020202020204" pitchFamily="34" charset="0"/>
              </a:rPr>
              <a:t>bicycle</a:t>
            </a:r>
            <a:r>
              <a:rPr lang="nb-NO" sz="1200" dirty="0">
                <a:solidFill>
                  <a:schemeClr val="bg1"/>
                </a:solidFill>
                <a:latin typeface="Arial" panose="020B0604020202020204" pitchFamily="34" charset="0"/>
                <a:cs typeface="Arial" panose="020B0604020202020204" pitchFamily="34" charset="0"/>
              </a:rPr>
              <a:t> and </a:t>
            </a:r>
            <a:r>
              <a:rPr lang="nb-NO" sz="1200" dirty="0" err="1">
                <a:solidFill>
                  <a:schemeClr val="bg1"/>
                </a:solidFill>
                <a:latin typeface="Arial" panose="020B0604020202020204" pitchFamily="34" charset="0"/>
                <a:cs typeface="Arial" panose="020B0604020202020204" pitchFamily="34" charset="0"/>
              </a:rPr>
              <a:t>cheerfully</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greets</a:t>
            </a:r>
            <a:r>
              <a:rPr lang="nb-NO" sz="1200" dirty="0">
                <a:solidFill>
                  <a:schemeClr val="bg1"/>
                </a:solidFill>
                <a:latin typeface="Arial" panose="020B0604020202020204" pitchFamily="34" charset="0"/>
                <a:cs typeface="Arial" panose="020B0604020202020204" pitchFamily="34" charset="0"/>
              </a:rPr>
              <a:t> Kirsti,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kindergarten</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assistant</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who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works</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next</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door</a:t>
            </a:r>
            <a:r>
              <a:rPr lang="nb-NO" sz="1200" dirty="0">
                <a:solidFill>
                  <a:schemeClr val="bg1"/>
                </a:solidFill>
                <a:latin typeface="Arial" panose="020B0604020202020204" pitchFamily="34" charset="0"/>
                <a:cs typeface="Arial" panose="020B0604020202020204" pitchFamily="34" charset="0"/>
              </a:rPr>
              <a:t> to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town</a:t>
            </a:r>
            <a:r>
              <a:rPr lang="nb-NO" sz="1200" dirty="0">
                <a:solidFill>
                  <a:schemeClr val="bg1"/>
                </a:solidFill>
                <a:latin typeface="Arial" panose="020B0604020202020204" pitchFamily="34" charset="0"/>
                <a:cs typeface="Arial" panose="020B0604020202020204" pitchFamily="34" charset="0"/>
              </a:rPr>
              <a:t> hall. He </a:t>
            </a:r>
            <a:r>
              <a:rPr lang="nb-NO" sz="1200" dirty="0" err="1">
                <a:solidFill>
                  <a:schemeClr val="bg1"/>
                </a:solidFill>
                <a:latin typeface="Arial" panose="020B0604020202020204" pitchFamily="34" charset="0"/>
                <a:cs typeface="Arial" panose="020B0604020202020204" pitchFamily="34" charset="0"/>
              </a:rPr>
              <a:t>watches</a:t>
            </a:r>
            <a:r>
              <a:rPr lang="nb-NO" sz="1200" dirty="0">
                <a:solidFill>
                  <a:schemeClr val="bg1"/>
                </a:solidFill>
                <a:latin typeface="Arial" panose="020B0604020202020204" pitchFamily="34" charset="0"/>
                <a:cs typeface="Arial" panose="020B0604020202020204" pitchFamily="34" charset="0"/>
              </a:rPr>
              <a:t> as </a:t>
            </a:r>
            <a:r>
              <a:rPr lang="nb-NO" sz="1200" dirty="0" err="1">
                <a:solidFill>
                  <a:schemeClr val="bg1"/>
                </a:solidFill>
                <a:latin typeface="Arial" panose="020B0604020202020204" pitchFamily="34" charset="0"/>
                <a:cs typeface="Arial" panose="020B0604020202020204" pitchFamily="34" charset="0"/>
              </a:rPr>
              <a:t>she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throws</a:t>
            </a:r>
            <a:r>
              <a:rPr lang="nb-NO" sz="1200" dirty="0">
                <a:solidFill>
                  <a:schemeClr val="bg1"/>
                </a:solidFill>
                <a:latin typeface="Arial" panose="020B0604020202020204" pitchFamily="34" charset="0"/>
                <a:cs typeface="Arial" panose="020B0604020202020204" pitchFamily="34" charset="0"/>
              </a:rPr>
              <a:t> all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empty</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milk</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cartons</a:t>
            </a:r>
            <a:r>
              <a:rPr lang="nb-NO" sz="1200" dirty="0">
                <a:solidFill>
                  <a:schemeClr val="bg1"/>
                </a:solidFill>
                <a:latin typeface="Arial" panose="020B0604020202020204" pitchFamily="34" charset="0"/>
                <a:cs typeface="Arial" panose="020B0604020202020204" pitchFamily="34" charset="0"/>
              </a:rPr>
              <a:t> from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kindergarten</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into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residual </a:t>
            </a:r>
            <a:r>
              <a:rPr lang="nb-NO" sz="1200" dirty="0" err="1">
                <a:solidFill>
                  <a:schemeClr val="bg1"/>
                </a:solidFill>
                <a:latin typeface="Arial" panose="020B0604020202020204" pitchFamily="34" charset="0"/>
                <a:cs typeface="Arial" panose="020B0604020202020204" pitchFamily="34" charset="0"/>
              </a:rPr>
              <a:t>waste</a:t>
            </a:r>
            <a:r>
              <a:rPr lang="nb-NO" sz="1200" dirty="0">
                <a:solidFill>
                  <a:schemeClr val="bg1"/>
                </a:solidFill>
                <a:latin typeface="Arial" panose="020B0604020202020204" pitchFamily="34" charset="0"/>
                <a:cs typeface="Arial" panose="020B0604020202020204" pitchFamily="34" charset="0"/>
              </a:rPr>
              <a:t> container! "</a:t>
            </a:r>
            <a:r>
              <a:rPr lang="nb-NO" sz="1200" dirty="0" err="1">
                <a:solidFill>
                  <a:schemeClr val="bg1"/>
                </a:solidFill>
                <a:latin typeface="Arial" panose="020B0604020202020204" pitchFamily="34" charset="0"/>
                <a:cs typeface="Arial" panose="020B0604020202020204" pitchFamily="34" charset="0"/>
              </a:rPr>
              <a:t>What</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are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you</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doing</a:t>
            </a:r>
            <a:r>
              <a:rPr lang="nb-NO" sz="1200" dirty="0">
                <a:solidFill>
                  <a:schemeClr val="bg1"/>
                </a:solidFill>
                <a:latin typeface="Arial" panose="020B0604020202020204" pitchFamily="34" charset="0"/>
                <a:cs typeface="Arial" panose="020B0604020202020204" pitchFamily="34" charset="0"/>
              </a:rPr>
              <a:t>?!" Hansen-Jensen </a:t>
            </a:r>
            <a:r>
              <a:rPr lang="nb-NO" sz="1200" dirty="0" err="1">
                <a:solidFill>
                  <a:schemeClr val="bg1"/>
                </a:solidFill>
                <a:latin typeface="Arial" panose="020B0604020202020204" pitchFamily="34" charset="0"/>
                <a:cs typeface="Arial" panose="020B0604020202020204" pitchFamily="34" charset="0"/>
              </a:rPr>
              <a:t>says</a:t>
            </a:r>
            <a:r>
              <a:rPr lang="nb-NO" sz="1200" dirty="0">
                <a:solidFill>
                  <a:schemeClr val="bg1"/>
                </a:solidFill>
                <a:latin typeface="Arial" panose="020B0604020202020204" pitchFamily="34" charset="0"/>
                <a:cs typeface="Arial" panose="020B0604020202020204" pitchFamily="34" charset="0"/>
              </a:rPr>
              <a:t>. Kristi </a:t>
            </a:r>
            <a:r>
              <a:rPr lang="nb-NO" sz="1200" dirty="0" err="1">
                <a:solidFill>
                  <a:schemeClr val="bg1"/>
                </a:solidFill>
                <a:latin typeface="Arial" panose="020B0604020202020204" pitchFamily="34" charset="0"/>
                <a:cs typeface="Arial" panose="020B0604020202020204" pitchFamily="34" charset="0"/>
              </a:rPr>
              <a:t>said</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Uh</a:t>
            </a:r>
            <a:r>
              <a:rPr lang="nb-NO" sz="1200" dirty="0">
                <a:solidFill>
                  <a:schemeClr val="bg1"/>
                </a:solidFill>
                <a:latin typeface="Arial" panose="020B0604020202020204" pitchFamily="34" charset="0"/>
                <a:cs typeface="Arial" panose="020B0604020202020204" pitchFamily="34" charset="0"/>
              </a:rPr>
              <a:t>, it makes </a:t>
            </a:r>
            <a:r>
              <a:rPr lang="nb-NO" sz="1200" dirty="0" err="1">
                <a:solidFill>
                  <a:schemeClr val="bg1"/>
                </a:solidFill>
                <a:latin typeface="Arial" panose="020B0604020202020204" pitchFamily="34" charset="0"/>
                <a:cs typeface="Arial" panose="020B0604020202020204" pitchFamily="34" charset="0"/>
              </a:rPr>
              <a:t>no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difference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we</a:t>
            </a:r>
            <a:r>
              <a:rPr lang="nb-NO" sz="1200" dirty="0">
                <a:solidFill>
                  <a:schemeClr val="bg1"/>
                </a:solidFill>
                <a:latin typeface="Arial" panose="020B0604020202020204" pitchFamily="34" charset="0"/>
                <a:cs typeface="Arial" panose="020B0604020202020204" pitchFamily="34" charset="0"/>
              </a:rPr>
              <a:t> all </a:t>
            </a:r>
            <a:r>
              <a:rPr lang="nb-NO" sz="1200" dirty="0" err="1">
                <a:solidFill>
                  <a:schemeClr val="bg1"/>
                </a:solidFill>
                <a:latin typeface="Arial" panose="020B0604020202020204" pitchFamily="34" charset="0"/>
                <a:cs typeface="Arial" panose="020B0604020202020204" pitchFamily="34" charset="0"/>
              </a:rPr>
              <a:t>know</a:t>
            </a:r>
            <a:r>
              <a:rPr lang="nb-NO" sz="1200" dirty="0">
                <a:solidFill>
                  <a:schemeClr val="bg1"/>
                </a:solidFill>
                <a:latin typeface="Arial" panose="020B0604020202020204" pitchFamily="34" charset="0"/>
                <a:cs typeface="Arial" panose="020B0604020202020204" pitchFamily="34" charset="0"/>
              </a:rPr>
              <a:t> all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garbage</a:t>
            </a:r>
            <a:r>
              <a:rPr lang="nb-NO" sz="1200" dirty="0">
                <a:solidFill>
                  <a:schemeClr val="bg1"/>
                </a:solidFill>
                <a:latin typeface="Arial" panose="020B0604020202020204" pitchFamily="34" charset="0"/>
                <a:cs typeface="Arial" panose="020B0604020202020204" pitchFamily="34" charset="0"/>
              </a:rPr>
              <a:t> is </a:t>
            </a:r>
            <a:r>
              <a:rPr lang="nb-NO" sz="1200" dirty="0" err="1">
                <a:solidFill>
                  <a:schemeClr val="bg1"/>
                </a:solidFill>
                <a:latin typeface="Arial" panose="020B0604020202020204" pitchFamily="34" charset="0"/>
                <a:cs typeface="Arial" panose="020B0604020202020204" pitchFamily="34" charset="0"/>
              </a:rPr>
              <a:t>mixed</a:t>
            </a:r>
            <a:r>
              <a:rPr lang="nb-NO" sz="1200" dirty="0">
                <a:solidFill>
                  <a:schemeClr val="bg1"/>
                </a:solidFill>
                <a:latin typeface="Arial" panose="020B0604020202020204" pitchFamily="34" charset="0"/>
                <a:cs typeface="Arial" panose="020B0604020202020204" pitchFamily="34" charset="0"/>
              </a:rPr>
              <a:t> and </a:t>
            </a:r>
            <a:r>
              <a:rPr lang="nb-NO" sz="1200" dirty="0" err="1">
                <a:solidFill>
                  <a:schemeClr val="bg1"/>
                </a:solidFill>
                <a:latin typeface="Arial" panose="020B0604020202020204" pitchFamily="34" charset="0"/>
                <a:cs typeface="Arial" panose="020B0604020202020204" pitchFamily="34" charset="0"/>
              </a:rPr>
              <a:t>dumped</a:t>
            </a:r>
            <a:r>
              <a:rPr lang="nb-NO" sz="1200" dirty="0">
                <a:solidFill>
                  <a:schemeClr val="bg1"/>
                </a:solidFill>
                <a:latin typeface="Arial" panose="020B0604020202020204" pitchFamily="34" charset="0"/>
                <a:cs typeface="Arial" panose="020B0604020202020204" pitchFamily="34" charset="0"/>
              </a:rPr>
              <a:t> in </a:t>
            </a:r>
            <a:r>
              <a:rPr lang="nb-NO" sz="1200" dirty="0" err="1">
                <a:solidFill>
                  <a:schemeClr val="bg1"/>
                </a:solidFill>
                <a:latin typeface="Arial" panose="020B0604020202020204" pitchFamily="34" charset="0"/>
                <a:cs typeface="Arial" panose="020B0604020202020204" pitchFamily="34" charset="0"/>
              </a:rPr>
              <a:t>one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place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anyway</a:t>
            </a:r>
            <a:r>
              <a:rPr lang="nb-NO" sz="1200" dirty="0">
                <a:solidFill>
                  <a:schemeClr val="bg1"/>
                </a:solidFill>
                <a:latin typeface="Arial" panose="020B0604020202020204" pitchFamily="34" charset="0"/>
                <a:cs typeface="Arial" panose="020B0604020202020204" pitchFamily="34" charset="0"/>
              </a:rPr>
              <a:t>."</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dirty="0">
                <a:solidFill>
                  <a:schemeClr val="bg1"/>
                </a:solidFill>
                <a:latin typeface="Arial" panose="020B0604020202020204" pitchFamily="34" charset="0"/>
                <a:cs typeface="Arial" panose="020B0604020202020204" pitchFamily="34" charset="0"/>
              </a:rPr>
              <a:t>Hansen-Jensen </a:t>
            </a:r>
            <a:r>
              <a:rPr lang="nb-NO" sz="1200" dirty="0" err="1">
                <a:solidFill>
                  <a:schemeClr val="bg1"/>
                </a:solidFill>
                <a:latin typeface="Arial" panose="020B0604020202020204" pitchFamily="34" charset="0"/>
                <a:cs typeface="Arial" panose="020B0604020202020204" pitchFamily="34" charset="0"/>
              </a:rPr>
              <a:t>says</a:t>
            </a:r>
            <a:r>
              <a:rPr lang="nb-NO" sz="1200" dirty="0">
                <a:solidFill>
                  <a:schemeClr val="bg1"/>
                </a:solidFill>
                <a:latin typeface="Arial" panose="020B0604020202020204" pitchFamily="34" charset="0"/>
                <a:cs typeface="Arial" panose="020B0604020202020204" pitchFamily="34" charset="0"/>
              </a:rPr>
              <a:t> to </a:t>
            </a:r>
            <a:r>
              <a:rPr lang="nb-NO" sz="1200" dirty="0" err="1">
                <a:solidFill>
                  <a:schemeClr val="bg1"/>
                </a:solidFill>
                <a:latin typeface="Arial" panose="020B0604020202020204" pitchFamily="34" charset="0"/>
                <a:cs typeface="Arial" panose="020B0604020202020204" pitchFamily="34" charset="0"/>
              </a:rPr>
              <a:t>himself</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Something</a:t>
            </a:r>
            <a:r>
              <a:rPr lang="nb-NO" sz="1200" dirty="0">
                <a:solidFill>
                  <a:schemeClr val="bg1"/>
                </a:solidFill>
                <a:latin typeface="Arial" panose="020B0604020202020204" pitchFamily="34" charset="0"/>
                <a:cs typeface="Arial" panose="020B0604020202020204" pitchFamily="34" charset="0"/>
              </a:rPr>
              <a:t> has to be done </a:t>
            </a:r>
            <a:r>
              <a:rPr lang="nb-NO" sz="1200" dirty="0" err="1">
                <a:solidFill>
                  <a:schemeClr val="bg1"/>
                </a:solidFill>
                <a:latin typeface="Arial" panose="020B0604020202020204" pitchFamily="34" charset="0"/>
                <a:cs typeface="Arial" panose="020B0604020202020204" pitchFamily="34" charset="0"/>
              </a:rPr>
              <a:t>here</a:t>
            </a:r>
            <a:r>
              <a:rPr lang="nb-NO" sz="1200" dirty="0">
                <a:solidFill>
                  <a:schemeClr val="bg1"/>
                </a:solidFill>
                <a:latin typeface="Arial" panose="020B0604020202020204" pitchFamily="34" charset="0"/>
                <a:cs typeface="Arial" panose="020B0604020202020204" pitchFamily="34" charset="0"/>
              </a:rPr>
              <a:t>." Not </a:t>
            </a:r>
            <a:r>
              <a:rPr lang="nb-NO" sz="1200" dirty="0" err="1">
                <a:solidFill>
                  <a:schemeClr val="bg1"/>
                </a:solidFill>
                <a:latin typeface="Arial" panose="020B0604020202020204" pitchFamily="34" charset="0"/>
                <a:cs typeface="Arial" panose="020B0604020202020204" pitchFamily="34" charset="0"/>
              </a:rPr>
              <a:t>only</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with</a:t>
            </a:r>
            <a:r>
              <a:rPr lang="nb-NO" sz="1200" dirty="0">
                <a:solidFill>
                  <a:schemeClr val="bg1"/>
                </a:solidFill>
                <a:latin typeface="Arial" panose="020B0604020202020204" pitchFamily="34" charset="0"/>
                <a:cs typeface="Arial" panose="020B0604020202020204" pitchFamily="34" charset="0"/>
              </a:rPr>
              <a:t> Kirsti, </a:t>
            </a:r>
            <a:r>
              <a:rPr lang="nb-NO" sz="1200" dirty="0" err="1">
                <a:solidFill>
                  <a:schemeClr val="bg1"/>
                </a:solidFill>
                <a:latin typeface="Arial" panose="020B0604020202020204" pitchFamily="34" charset="0"/>
                <a:cs typeface="Arial" panose="020B0604020202020204" pitchFamily="34" charset="0"/>
              </a:rPr>
              <a:t>but</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Freborg</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needs</a:t>
            </a:r>
            <a:r>
              <a:rPr lang="nb-NO" sz="1200" dirty="0">
                <a:solidFill>
                  <a:schemeClr val="bg1"/>
                </a:solidFill>
                <a:latin typeface="Arial" panose="020B0604020202020204" pitchFamily="34" charset="0"/>
                <a:cs typeface="Arial" panose="020B0604020202020204" pitchFamily="34" charset="0"/>
              </a:rPr>
              <a:t> to </a:t>
            </a:r>
            <a:r>
              <a:rPr lang="nb-NO" sz="1200" dirty="0" err="1">
                <a:solidFill>
                  <a:schemeClr val="bg1"/>
                </a:solidFill>
                <a:latin typeface="Arial" panose="020B0604020202020204" pitchFamily="34" charset="0"/>
                <a:cs typeface="Arial" panose="020B0604020202020204" pitchFamily="34" charset="0"/>
              </a:rPr>
              <a:t>learn</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that</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every</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effort</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counts</a:t>
            </a:r>
            <a:r>
              <a:rPr lang="nb-NO" sz="1200" dirty="0">
                <a:solidFill>
                  <a:schemeClr val="bg1"/>
                </a:solidFill>
                <a:latin typeface="Arial" panose="020B0604020202020204" pitchFamily="34" charset="0"/>
                <a:cs typeface="Arial" panose="020B0604020202020204" pitchFamily="34" charset="0"/>
              </a:rPr>
              <a:t>!</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b="1" dirty="0" err="1">
                <a:solidFill>
                  <a:schemeClr val="bg1"/>
                </a:solidFill>
                <a:latin typeface="Arial" panose="020B0604020202020204" pitchFamily="34" charset="0"/>
                <a:cs typeface="Arial" panose="020B0604020202020204" pitchFamily="34" charset="0"/>
              </a:rPr>
              <a:t>What</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will</a:t>
            </a:r>
            <a:r>
              <a:rPr lang="nb-NO" sz="1200" b="1" dirty="0">
                <a:solidFill>
                  <a:schemeClr val="bg1"/>
                </a:solidFill>
                <a:latin typeface="Arial" panose="020B0604020202020204" pitchFamily="34" charset="0"/>
                <a:cs typeface="Arial" panose="020B0604020202020204" pitchFamily="34" charset="0"/>
              </a:rPr>
              <a:t> Hansen-Jensen do </a:t>
            </a:r>
            <a:r>
              <a:rPr lang="nb-NO" sz="1200" b="1" dirty="0" err="1">
                <a:solidFill>
                  <a:schemeClr val="bg1"/>
                </a:solidFill>
                <a:latin typeface="Arial" panose="020B0604020202020204" pitchFamily="34" charset="0"/>
                <a:cs typeface="Arial" panose="020B0604020202020204" pitchFamily="34" charset="0"/>
              </a:rPr>
              <a:t>now</a:t>
            </a:r>
            <a:r>
              <a:rPr lang="nb-NO" sz="1200" b="1" dirty="0">
                <a:solidFill>
                  <a:schemeClr val="bg1"/>
                </a:solidFill>
                <a:latin typeface="Arial" panose="020B0604020202020204" pitchFamily="34" charset="0"/>
                <a:cs typeface="Arial" panose="020B0604020202020204" pitchFamily="34" charset="0"/>
              </a:rPr>
              <a:t>?</a:t>
            </a:r>
          </a:p>
          <a:p>
            <a:pPr marL="0" indent="0">
              <a:buNone/>
            </a:pPr>
            <a:endParaRPr lang="nb-NO" sz="1200" dirty="0">
              <a:solidFill>
                <a:schemeClr val="bg1"/>
              </a:solidFill>
              <a:latin typeface="Arial" panose="020B0604020202020204" pitchFamily="34" charset="0"/>
              <a:cs typeface="Arial" panose="020B0604020202020204" pitchFamily="34" charset="0"/>
            </a:endParaRPr>
          </a:p>
        </p:txBody>
      </p:sp>
      <p:sp>
        <p:nvSpPr>
          <p:cNvPr id="9" name="Ellipse 8">
            <a:extLst>
              <a:ext uri="{FF2B5EF4-FFF2-40B4-BE49-F238E27FC236}">
                <a16:creationId xmlns:a16="http://schemas.microsoft.com/office/drawing/2014/main" id="{348B9029-63A9-CB4F-9619-7D089E3DA273}"/>
              </a:ext>
            </a:extLst>
          </p:cNvPr>
          <p:cNvSpPr/>
          <p:nvPr/>
        </p:nvSpPr>
        <p:spPr>
          <a:xfrm>
            <a:off x="5076825" y="890588"/>
            <a:ext cx="3528392" cy="3528392"/>
          </a:xfrm>
          <a:prstGeom prst="ellipse">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Bilde 9">
            <a:extLst>
              <a:ext uri="{FF2B5EF4-FFF2-40B4-BE49-F238E27FC236}">
                <a16:creationId xmlns:a16="http://schemas.microsoft.com/office/drawing/2014/main" id="{A62F4630-7280-0444-8DE0-750B366176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77702" y="1419622"/>
            <a:ext cx="2126638" cy="2732327"/>
          </a:xfrm>
          <a:prstGeom prst="rect">
            <a:avLst/>
          </a:prstGeom>
        </p:spPr>
      </p:pic>
      <p:grpSp>
        <p:nvGrpSpPr>
          <p:cNvPr id="11" name="Gruppe 10">
            <a:extLst>
              <a:ext uri="{FF2B5EF4-FFF2-40B4-BE49-F238E27FC236}">
                <a16:creationId xmlns:a16="http://schemas.microsoft.com/office/drawing/2014/main" id="{599FE82D-49CA-6940-922E-04CE98D3A5AB}"/>
              </a:ext>
            </a:extLst>
          </p:cNvPr>
          <p:cNvGrpSpPr/>
          <p:nvPr/>
        </p:nvGrpSpPr>
        <p:grpSpPr>
          <a:xfrm>
            <a:off x="10044608" y="664336"/>
            <a:ext cx="4339431" cy="2252167"/>
            <a:chOff x="9513826" y="852469"/>
            <a:chExt cx="4155730" cy="2156825"/>
          </a:xfrm>
        </p:grpSpPr>
        <p:pic>
          <p:nvPicPr>
            <p:cNvPr id="12" name="Bilde 11">
              <a:extLst>
                <a:ext uri="{FF2B5EF4-FFF2-40B4-BE49-F238E27FC236}">
                  <a16:creationId xmlns:a16="http://schemas.microsoft.com/office/drawing/2014/main" id="{12E35B31-A725-8F47-88B0-B2F9113FA9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082041">
              <a:off x="9513826" y="852469"/>
              <a:ext cx="1069578" cy="1903413"/>
            </a:xfrm>
            <a:prstGeom prst="rect">
              <a:avLst/>
            </a:prstGeom>
          </p:spPr>
        </p:pic>
        <p:pic>
          <p:nvPicPr>
            <p:cNvPr id="13" name="Bilde 12">
              <a:extLst>
                <a:ext uri="{FF2B5EF4-FFF2-40B4-BE49-F238E27FC236}">
                  <a16:creationId xmlns:a16="http://schemas.microsoft.com/office/drawing/2014/main" id="{FD6B2B3C-1665-134E-92A9-8C1C4E5449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10490" y="1162024"/>
              <a:ext cx="3959066" cy="1847270"/>
            </a:xfrm>
            <a:prstGeom prst="rect">
              <a:avLst/>
            </a:prstGeom>
          </p:spPr>
        </p:pic>
      </p:grpSp>
    </p:spTree>
    <p:extLst>
      <p:ext uri="{BB962C8B-B14F-4D97-AF65-F5344CB8AC3E}">
        <p14:creationId xmlns:p14="http://schemas.microsoft.com/office/powerpoint/2010/main" val="3150990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19409 -0.27901 C -0.19566 -0.28086 -0.19722 -0.28241 -0.19878 -0.28395 C -0.20173 -0.28735 -0.20173 -0.28827 -0.20538 -0.29074 C -0.20711 -0.29198 -0.20902 -0.29228 -0.21093 -0.29383 C -0.21215 -0.29506 -0.21319 -0.2963 -0.21458 -0.29722 C -0.21579 -0.29815 -0.21701 -0.29815 -0.21823 -0.29877 C -0.21979 -0.3 -0.22135 -0.30124 -0.22291 -0.30216 C -0.22465 -0.3034 -0.22656 -0.30432 -0.22847 -0.30556 C -0.22934 -0.30617 -0.2302 -0.3071 -0.23125 -0.3071 C -0.23402 -0.30772 -0.2368 -0.30803 -0.23958 -0.30864 C -0.24149 -0.30926 -0.24323 -0.31019 -0.24513 -0.31049 C -0.25243 -0.31173 -0.27326 -0.31327 -0.27934 -0.31358 C -0.28559 -0.31327 -0.30711 -0.31204 -0.31545 -0.31049 C -0.31684 -0.31019 -0.31788 -0.30926 -0.31927 -0.30864 C -0.32882 -0.30586 -0.32413 -0.30833 -0.33316 -0.30556 C -0.33611 -0.30463 -0.33941 -0.30216 -0.34236 -0.30062 C -0.34323 -0.3 -0.34427 -0.29938 -0.34513 -0.29877 C -0.34982 -0.29691 -0.34757 -0.29784 -0.35156 -0.29568 C -0.3526 -0.29444 -0.35329 -0.29321 -0.35434 -0.29228 C -0.35555 -0.29136 -0.35694 -0.29136 -0.35816 -0.29074 C -0.35902 -0.29012 -0.36007 -0.28982 -0.36093 -0.28889 C -0.36215 -0.28796 -0.36336 -0.28673 -0.36458 -0.2858 C -0.36545 -0.28519 -0.36649 -0.28488 -0.36736 -0.28395 C -0.36857 -0.28303 -0.36979 -0.28179 -0.371 -0.28086 C -0.37204 -0.28025 -0.37291 -0.27994 -0.37378 -0.27901 C -0.38333 -0.26975 -0.37586 -0.27469 -0.38211 -0.27099 C -0.38854 -0.26327 -0.38559 -0.26543 -0.39045 -0.26265 C -0.39479 -0.25525 -0.38941 -0.2642 -0.396 -0.25432 C -0.3967 -0.2534 -0.39722 -0.25216 -0.39791 -0.25124 C -0.39913 -0.24938 -0.40052 -0.24815 -0.40156 -0.2463 C -0.4026 -0.24475 -0.40347 -0.2429 -0.40434 -0.24136 C -0.4052 -0.24012 -0.40625 -0.2392 -0.40711 -0.23796 C -0.40781 -0.23704 -0.40833 -0.2358 -0.40902 -0.23457 C -0.40989 -0.23333 -0.41093 -0.23272 -0.4118 -0.23148 C -0.41649 -0.225 -0.41076 -0.23179 -0.41545 -0.22315 C -0.41632 -0.22161 -0.41736 -0.22099 -0.41823 -0.21975 C -0.425 -0.20216 -0.41458 -0.22901 -0.42291 -0.20988 C -0.4243 -0.20679 -0.42534 -0.2034 -0.42656 -0.2 L -0.43038 -0.19012 C -0.43073 -0.18858 -0.43073 -0.18673 -0.43125 -0.18519 C -0.43194 -0.18333 -0.43316 -0.1821 -0.43402 -0.18025 C -0.43472 -0.17747 -0.43524 -0.17469 -0.43593 -0.17222 C -0.43645 -0.17037 -0.43715 -0.16883 -0.43767 -0.16728 C -0.43906 -0.16296 -0.44027 -0.15833 -0.44149 -0.15401 C -0.44201 -0.15185 -0.44305 -0.14969 -0.44323 -0.14753 C -0.44357 -0.14537 -0.44444 -0.13827 -0.44513 -0.1358 C -0.44566 -0.13395 -0.44652 -0.13272 -0.44704 -0.13086 C -0.45138 -0.11327 -0.44652 -0.12716 -0.45069 -0.11605 C -0.45104 -0.11451 -0.45121 -0.11265 -0.45156 -0.11111 C -0.45208 -0.10926 -0.45295 -0.10803 -0.45347 -0.10617 C -0.45382 -0.10525 -0.45416 -0.10401 -0.45434 -0.10278 " pathEditMode="relative" rAng="0" ptsTypes="AAAAAAAAAAAAAAAAAAAAAAAAAAAAAAAAAAAAAAAAAAAAAAAAAAA">
                                      <p:cBhvr>
                                        <p:cTn id="6" dur="2000" fill="hold"/>
                                        <p:tgtEl>
                                          <p:spTgt spid="11"/>
                                        </p:tgtEl>
                                        <p:attrNameLst>
                                          <p:attrName>ppt_x</p:attrName>
                                          <p:attrName>ppt_y</p:attrName>
                                        </p:attrNameLst>
                                      </p:cBhvr>
                                      <p:rCtr x="-13021" y="706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85246029-1870-AB4C-A47C-7F88C7AB5044}"/>
              </a:ext>
            </a:extLst>
          </p:cNvPr>
          <p:cNvSpPr/>
          <p:nvPr/>
        </p:nvSpPr>
        <p:spPr>
          <a:xfrm>
            <a:off x="4572000" y="0"/>
            <a:ext cx="4572000" cy="5143500"/>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4" name="Tittel 1"/>
          <p:cNvSpPr>
            <a:spLocks noGrp="1"/>
          </p:cNvSpPr>
          <p:nvPr>
            <p:ph type="title"/>
          </p:nvPr>
        </p:nvSpPr>
        <p:spPr>
          <a:xfrm>
            <a:off x="5162550" y="218042"/>
            <a:ext cx="8229600" cy="494109"/>
          </a:xfrm>
        </p:spPr>
        <p:txBody>
          <a:bodyPr lIns="0" tIns="0" rIns="0" bIns="0">
            <a:noAutofit/>
          </a:bodyPr>
          <a:lstStyle/>
          <a:p>
            <a:pPr algn="l"/>
            <a:r>
              <a:rPr lang="nb-NO" sz="2800" b="1" dirty="0">
                <a:solidFill>
                  <a:schemeClr val="bg1"/>
                </a:solidFill>
                <a:latin typeface="Arial" panose="020B0604020202020204" pitchFamily="34" charset="0"/>
                <a:cs typeface="Arial" panose="020B0604020202020204" pitchFamily="34" charset="0"/>
              </a:rPr>
              <a:t>Case 3</a:t>
            </a:r>
          </a:p>
        </p:txBody>
      </p:sp>
      <p:sp>
        <p:nvSpPr>
          <p:cNvPr id="5" name="Plassholder for innhold 2"/>
          <p:cNvSpPr txBox="1">
            <a:spLocks/>
          </p:cNvSpPr>
          <p:nvPr/>
        </p:nvSpPr>
        <p:spPr>
          <a:xfrm>
            <a:off x="5162550" y="843558"/>
            <a:ext cx="3477394" cy="4080438"/>
          </a:xfrm>
          <a:prstGeom prst="rect">
            <a:avLst/>
          </a:prstGeom>
        </p:spPr>
        <p:txBody>
          <a:bodyPr vert="horz" lIns="0" tIns="0" rIns="0" bIns="0" rtlCol="0">
            <a:noAutofit/>
          </a:bodyPr>
          <a:lstStyle>
            <a:lvl1pPr marL="228600" indent="-228600" algn="l" defTabSz="914400" rtl="0" eaLnBrk="1" latinLnBrk="0" hangingPunct="1">
              <a:lnSpc>
                <a:spcPct val="113000"/>
              </a:lnSpc>
              <a:spcBef>
                <a:spcPts val="0"/>
              </a:spcBef>
              <a:buFont typeface="Arial" panose="020B0604020202020204" pitchFamily="34" charset="0"/>
              <a:buChar char="•"/>
              <a:defRPr sz="20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1pPr>
            <a:lvl2pPr marL="685800" indent="-228600" algn="l" defTabSz="914400" rtl="0" eaLnBrk="1" latinLnBrk="0" hangingPunct="1">
              <a:lnSpc>
                <a:spcPct val="113000"/>
              </a:lnSpc>
              <a:spcBef>
                <a:spcPts val="0"/>
              </a:spcBef>
              <a:buFont typeface="Arial" panose="020B0604020202020204" pitchFamily="34" charset="0"/>
              <a:buChar char="•"/>
              <a:defRPr sz="18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2pPr>
            <a:lvl3pPr marL="1143000" indent="-228600" algn="l" defTabSz="914400" rtl="0" eaLnBrk="1" latinLnBrk="0" hangingPunct="1">
              <a:lnSpc>
                <a:spcPct val="113000"/>
              </a:lnSpc>
              <a:spcBef>
                <a:spcPts val="0"/>
              </a:spcBef>
              <a:buFont typeface="Arial" panose="020B0604020202020204" pitchFamily="34" charset="0"/>
              <a:buChar char="•"/>
              <a:defRPr sz="18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3pPr>
            <a:lvl4pPr marL="1600200" indent="-228600" algn="l" defTabSz="914400" rtl="0" eaLnBrk="1" latinLnBrk="0" hangingPunct="1">
              <a:lnSpc>
                <a:spcPct val="113000"/>
              </a:lnSpc>
              <a:spcBef>
                <a:spcPts val="0"/>
              </a:spcBef>
              <a:buFont typeface="Arial" panose="020B0604020202020204" pitchFamily="34" charset="0"/>
              <a:buChar char="•"/>
              <a:defRPr sz="16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4pPr>
            <a:lvl5pPr marL="2057400" indent="-228600" algn="l" defTabSz="914400" rtl="0" eaLnBrk="1" latinLnBrk="0" hangingPunct="1">
              <a:lnSpc>
                <a:spcPct val="113000"/>
              </a:lnSpc>
              <a:spcBef>
                <a:spcPts val="0"/>
              </a:spcBef>
              <a:buFont typeface="Arial" panose="020B0604020202020204" pitchFamily="34" charset="0"/>
              <a:buChar char="•"/>
              <a:defRPr sz="1600" kern="120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nb-NO" sz="1200" dirty="0">
                <a:solidFill>
                  <a:schemeClr val="bg1"/>
                </a:solidFill>
                <a:latin typeface="Arial" panose="020B0604020202020204" pitchFamily="34" charset="0"/>
                <a:cs typeface="Arial" panose="020B0604020202020204" pitchFamily="34" charset="0"/>
              </a:rPr>
              <a:t>The </a:t>
            </a:r>
            <a:r>
              <a:rPr lang="nb-NO" sz="1200" dirty="0" err="1">
                <a:solidFill>
                  <a:schemeClr val="bg1"/>
                </a:solidFill>
                <a:latin typeface="Arial" panose="020B0604020202020204" pitchFamily="34" charset="0"/>
                <a:cs typeface="Arial" panose="020B0604020202020204" pitchFamily="34" charset="0"/>
              </a:rPr>
              <a:t>climate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spokesperson</a:t>
            </a:r>
            <a:r>
              <a:rPr lang="nb-NO" sz="1200" dirty="0">
                <a:solidFill>
                  <a:schemeClr val="bg1"/>
                </a:solidFill>
                <a:latin typeface="Arial" panose="020B0604020202020204" pitchFamily="34" charset="0"/>
                <a:cs typeface="Arial" panose="020B0604020202020204" pitchFamily="34" charset="0"/>
              </a:rPr>
              <a:t> for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Municipality</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of</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Freborg</a:t>
            </a:r>
            <a:r>
              <a:rPr lang="nb-NO" sz="1200" dirty="0">
                <a:solidFill>
                  <a:schemeClr val="bg1"/>
                </a:solidFill>
                <a:latin typeface="Arial" panose="020B0604020202020204" pitchFamily="34" charset="0"/>
                <a:cs typeface="Arial" panose="020B0604020202020204" pitchFamily="34" charset="0"/>
              </a:rPr>
              <a:t>, Tore-Even Hansen Jensen, </a:t>
            </a:r>
            <a:r>
              <a:rPr lang="nb-NO" sz="1200" dirty="0" err="1">
                <a:solidFill>
                  <a:schemeClr val="bg1"/>
                </a:solidFill>
                <a:latin typeface="Arial" panose="020B0604020202020204" pitchFamily="34" charset="0"/>
                <a:cs typeface="Arial" panose="020B0604020202020204" pitchFamily="34" charset="0"/>
              </a:rPr>
              <a:t>hears</a:t>
            </a:r>
            <a:r>
              <a:rPr lang="nb-NO" sz="1200" dirty="0">
                <a:solidFill>
                  <a:schemeClr val="bg1"/>
                </a:solidFill>
                <a:latin typeface="Arial" panose="020B0604020202020204" pitchFamily="34" charset="0"/>
                <a:cs typeface="Arial" panose="020B0604020202020204" pitchFamily="34" charset="0"/>
              </a:rPr>
              <a:t> an </a:t>
            </a:r>
            <a:r>
              <a:rPr lang="nb-NO" sz="1200" dirty="0" err="1">
                <a:solidFill>
                  <a:schemeClr val="bg1"/>
                </a:solidFill>
                <a:latin typeface="Arial" panose="020B0604020202020204" pitchFamily="34" charset="0"/>
                <a:cs typeface="Arial" panose="020B0604020202020204" pitchFamily="34" charset="0"/>
              </a:rPr>
              <a:t>entire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delegation</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of</a:t>
            </a:r>
            <a:r>
              <a:rPr lang="nb-NO" sz="1200" dirty="0">
                <a:solidFill>
                  <a:schemeClr val="bg1"/>
                </a:solidFill>
                <a:latin typeface="Arial" panose="020B0604020202020204" pitchFamily="34" charset="0"/>
                <a:cs typeface="Arial" panose="020B0604020202020204" pitchFamily="34" charset="0"/>
              </a:rPr>
              <a:t> men in </a:t>
            </a:r>
            <a:r>
              <a:rPr lang="nb-NO" sz="1200" dirty="0" err="1">
                <a:solidFill>
                  <a:schemeClr val="bg1"/>
                </a:solidFill>
                <a:latin typeface="Arial" panose="020B0604020202020204" pitchFamily="34" charset="0"/>
                <a:cs typeface="Arial" panose="020B0604020202020204" pitchFamily="34" charset="0"/>
              </a:rPr>
              <a:t>dark</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blue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suits</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stampeding</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through</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hallway</a:t>
            </a:r>
            <a:r>
              <a:rPr lang="nb-NO" sz="1200" dirty="0">
                <a:solidFill>
                  <a:schemeClr val="bg1"/>
                </a:solidFill>
                <a:latin typeface="Arial" panose="020B0604020202020204" pitchFamily="34" charset="0"/>
                <a:cs typeface="Arial" panose="020B0604020202020204" pitchFamily="34" charset="0"/>
              </a:rPr>
              <a:t>. He </a:t>
            </a:r>
            <a:r>
              <a:rPr lang="nb-NO" sz="1200" dirty="0" err="1">
                <a:solidFill>
                  <a:schemeClr val="bg1"/>
                </a:solidFill>
                <a:latin typeface="Arial" panose="020B0604020202020204" pitchFamily="34" charset="0"/>
                <a:cs typeface="Arial" panose="020B0604020202020204" pitchFamily="34" charset="0"/>
              </a:rPr>
              <a:t>looks</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out</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of</a:t>
            </a:r>
            <a:r>
              <a:rPr lang="nb-NO" sz="1200" dirty="0">
                <a:solidFill>
                  <a:schemeClr val="bg1"/>
                </a:solidFill>
                <a:latin typeface="Arial" panose="020B0604020202020204" pitchFamily="34" charset="0"/>
                <a:cs typeface="Arial" panose="020B0604020202020204" pitchFamily="34" charset="0"/>
              </a:rPr>
              <a:t> his </a:t>
            </a:r>
            <a:r>
              <a:rPr lang="nb-NO" sz="1200" dirty="0" err="1">
                <a:solidFill>
                  <a:schemeClr val="bg1"/>
                </a:solidFill>
                <a:latin typeface="Arial" panose="020B0604020202020204" pitchFamily="34" charset="0"/>
                <a:cs typeface="Arial" panose="020B0604020202020204" pitchFamily="34" charset="0"/>
              </a:rPr>
              <a:t>office</a:t>
            </a:r>
            <a:r>
              <a:rPr lang="nb-NO" sz="1200" dirty="0">
                <a:solidFill>
                  <a:schemeClr val="bg1"/>
                </a:solidFill>
                <a:latin typeface="Arial" panose="020B0604020202020204" pitchFamily="34" charset="0"/>
                <a:cs typeface="Arial" panose="020B0604020202020204" pitchFamily="34" charset="0"/>
              </a:rPr>
              <a:t> to </a:t>
            </a:r>
            <a:r>
              <a:rPr lang="nb-NO" sz="1200" dirty="0" err="1">
                <a:solidFill>
                  <a:schemeClr val="bg1"/>
                </a:solidFill>
                <a:latin typeface="Arial" panose="020B0604020202020204" pitchFamily="34" charset="0"/>
                <a:cs typeface="Arial" panose="020B0604020202020204" pitchFamily="34" charset="0"/>
              </a:rPr>
              <a:t>see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group</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of</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businessmen</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disappear</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into</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mayor's</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office</a:t>
            </a:r>
            <a:r>
              <a:rPr lang="nb-NO" sz="1200" dirty="0">
                <a:solidFill>
                  <a:schemeClr val="bg1"/>
                </a:solidFill>
                <a:latin typeface="Arial" panose="020B0604020202020204" pitchFamily="34" charset="0"/>
                <a:cs typeface="Arial" panose="020B0604020202020204" pitchFamily="34" charset="0"/>
              </a:rPr>
              <a:t>. An </a:t>
            </a:r>
            <a:r>
              <a:rPr lang="nb-NO" sz="1200" dirty="0" err="1">
                <a:solidFill>
                  <a:schemeClr val="bg1"/>
                </a:solidFill>
                <a:latin typeface="Arial" panose="020B0604020202020204" pitchFamily="34" charset="0"/>
                <a:cs typeface="Arial" panose="020B0604020202020204" pitchFamily="34" charset="0"/>
              </a:rPr>
              <a:t>hour</a:t>
            </a:r>
            <a:r>
              <a:rPr lang="nb-NO" sz="1200" dirty="0">
                <a:solidFill>
                  <a:schemeClr val="bg1"/>
                </a:solidFill>
                <a:latin typeface="Arial" panose="020B0604020202020204" pitchFamily="34" charset="0"/>
                <a:cs typeface="Arial" panose="020B0604020202020204" pitchFamily="34" charset="0"/>
              </a:rPr>
              <a:t> later,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door</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opens</a:t>
            </a:r>
            <a:r>
              <a:rPr lang="nb-NO" sz="1200" dirty="0">
                <a:solidFill>
                  <a:schemeClr val="bg1"/>
                </a:solidFill>
                <a:latin typeface="Arial" panose="020B0604020202020204" pitchFamily="34" charset="0"/>
                <a:cs typeface="Arial" panose="020B0604020202020204" pitchFamily="34" charset="0"/>
              </a:rPr>
              <a:t> and all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blue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suits</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leave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building</a:t>
            </a:r>
            <a:r>
              <a:rPr lang="nb-NO" sz="1200" dirty="0">
                <a:solidFill>
                  <a:schemeClr val="bg1"/>
                </a:solidFill>
                <a:latin typeface="Arial" panose="020B0604020202020204" pitchFamily="34" charset="0"/>
                <a:cs typeface="Arial" panose="020B0604020202020204" pitchFamily="34" charset="0"/>
              </a:rPr>
              <a:t>.</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dirty="0">
                <a:solidFill>
                  <a:schemeClr val="bg1"/>
                </a:solidFill>
                <a:latin typeface="Arial" panose="020B0604020202020204" pitchFamily="34" charset="0"/>
                <a:cs typeface="Arial" panose="020B0604020202020204" pitchFamily="34" charset="0"/>
              </a:rPr>
              <a:t>Hansen-Jensen </a:t>
            </a:r>
            <a:r>
              <a:rPr lang="nb-NO" sz="1200" dirty="0" err="1">
                <a:solidFill>
                  <a:schemeClr val="bg1"/>
                </a:solidFill>
                <a:latin typeface="Arial" panose="020B0604020202020204" pitchFamily="34" charset="0"/>
                <a:cs typeface="Arial" panose="020B0604020202020204" pitchFamily="34" charset="0"/>
              </a:rPr>
              <a:t>finds</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mayor</a:t>
            </a:r>
            <a:r>
              <a:rPr lang="nb-NO" sz="1200" dirty="0">
                <a:solidFill>
                  <a:schemeClr val="bg1"/>
                </a:solidFill>
                <a:latin typeface="Arial" panose="020B0604020202020204" pitchFamily="34" charset="0"/>
                <a:cs typeface="Arial" panose="020B0604020202020204" pitchFamily="34" charset="0"/>
              </a:rPr>
              <a:t> at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coffee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machine</a:t>
            </a:r>
            <a:r>
              <a:rPr lang="nb-NO" sz="1200" dirty="0">
                <a:solidFill>
                  <a:schemeClr val="bg1"/>
                </a:solidFill>
                <a:latin typeface="Arial" panose="020B0604020202020204" pitchFamily="34" charset="0"/>
                <a:cs typeface="Arial" panose="020B0604020202020204" pitchFamily="34" charset="0"/>
              </a:rPr>
              <a:t> a </a:t>
            </a:r>
            <a:r>
              <a:rPr lang="nb-NO" sz="1200" dirty="0" err="1">
                <a:solidFill>
                  <a:schemeClr val="bg1"/>
                </a:solidFill>
                <a:latin typeface="Arial" panose="020B0604020202020204" pitchFamily="34" charset="0"/>
                <a:cs typeface="Arial" panose="020B0604020202020204" pitchFamily="34" charset="0"/>
              </a:rPr>
              <a:t>little</a:t>
            </a:r>
            <a:r>
              <a:rPr lang="nb-NO" sz="1200" dirty="0">
                <a:solidFill>
                  <a:schemeClr val="bg1"/>
                </a:solidFill>
                <a:latin typeface="Arial" panose="020B0604020202020204" pitchFamily="34" charset="0"/>
                <a:cs typeface="Arial" panose="020B0604020202020204" pitchFamily="34" charset="0"/>
              </a:rPr>
              <a:t> later. "I </a:t>
            </a:r>
            <a:r>
              <a:rPr lang="nb-NO" sz="1200" dirty="0" err="1">
                <a:solidFill>
                  <a:schemeClr val="bg1"/>
                </a:solidFill>
                <a:latin typeface="Arial" panose="020B0604020202020204" pitchFamily="34" charset="0"/>
                <a:cs typeface="Arial" panose="020B0604020202020204" pitchFamily="34" charset="0"/>
              </a:rPr>
              <a:t>really</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don't</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know</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what</a:t>
            </a:r>
            <a:r>
              <a:rPr lang="nb-NO" sz="1200" dirty="0">
                <a:solidFill>
                  <a:schemeClr val="bg1"/>
                </a:solidFill>
                <a:latin typeface="Arial" panose="020B0604020202020204" pitchFamily="34" charset="0"/>
                <a:cs typeface="Arial" panose="020B0604020202020204" pitchFamily="34" charset="0"/>
              </a:rPr>
              <a:t> to do," </a:t>
            </a:r>
            <a:r>
              <a:rPr lang="nb-NO" sz="1200" dirty="0" err="1">
                <a:solidFill>
                  <a:schemeClr val="bg1"/>
                </a:solidFill>
                <a:latin typeface="Arial" panose="020B0604020202020204" pitchFamily="34" charset="0"/>
                <a:cs typeface="Arial" panose="020B0604020202020204" pitchFamily="34" charset="0"/>
              </a:rPr>
              <a: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says</a:t>
            </a:r>
            <a:r>
              <a:rPr lang="nb-NO" sz="1200" dirty="0">
                <a:solidFill>
                  <a:schemeClr val="bg1"/>
                </a:solidFill>
                <a:latin typeface="Arial" panose="020B0604020202020204" pitchFamily="34" charset="0"/>
                <a:cs typeface="Arial" panose="020B0604020202020204" pitchFamily="34" charset="0"/>
              </a:rPr>
              <a:t>. "The business </a:t>
            </a:r>
            <a:r>
              <a:rPr lang="nb-NO" sz="1200" dirty="0" err="1">
                <a:solidFill>
                  <a:schemeClr val="bg1"/>
                </a:solidFill>
                <a:latin typeface="Arial" panose="020B0604020202020204" pitchFamily="34" charset="0"/>
                <a:cs typeface="Arial" panose="020B0604020202020204" pitchFamily="34" charset="0"/>
              </a:rPr>
              <a:t>association</a:t>
            </a:r>
            <a:r>
              <a:rPr lang="nb-NO" sz="1200" dirty="0">
                <a:solidFill>
                  <a:schemeClr val="bg1"/>
                </a:solidFill>
                <a:latin typeface="Arial" panose="020B0604020202020204" pitchFamily="34" charset="0"/>
                <a:cs typeface="Arial" panose="020B0604020202020204" pitchFamily="34" charset="0"/>
              </a:rPr>
              <a:t> is </a:t>
            </a:r>
            <a:r>
              <a:rPr lang="nb-NO" sz="1200" dirty="0" err="1">
                <a:solidFill>
                  <a:schemeClr val="bg1"/>
                </a:solidFill>
                <a:latin typeface="Arial" panose="020B0604020202020204" pitchFamily="34" charset="0"/>
                <a:cs typeface="Arial" panose="020B0604020202020204" pitchFamily="34" charset="0"/>
              </a:rPr>
              <a:t>furious</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that</a:t>
            </a:r>
            <a:r>
              <a:rPr lang="nb-NO" sz="1200" dirty="0">
                <a:solidFill>
                  <a:schemeClr val="bg1"/>
                </a:solidFill>
                <a:latin typeface="Arial" panose="020B0604020202020204" pitchFamily="34" charset="0"/>
                <a:cs typeface="Arial" panose="020B0604020202020204" pitchFamily="34" charset="0"/>
              </a:rPr>
              <a:t> all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parking</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along</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Østbygdabakken</a:t>
            </a:r>
            <a:r>
              <a:rPr lang="nb-NO" sz="1200" dirty="0">
                <a:solidFill>
                  <a:schemeClr val="bg1"/>
                </a:solidFill>
                <a:latin typeface="Arial" panose="020B0604020202020204" pitchFamily="34" charset="0"/>
                <a:cs typeface="Arial" panose="020B0604020202020204" pitchFamily="34" charset="0"/>
              </a:rPr>
              <a:t> Road is </a:t>
            </a:r>
            <a:r>
              <a:rPr lang="nb-NO" sz="1200" dirty="0" err="1">
                <a:solidFill>
                  <a:schemeClr val="bg1"/>
                </a:solidFill>
                <a:latin typeface="Arial" panose="020B0604020202020204" pitchFamily="34" charset="0"/>
                <a:cs typeface="Arial" panose="020B0604020202020204" pitchFamily="34" charset="0"/>
              </a:rPr>
              <a:t>gone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since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we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added</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new</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bicycle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lane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They</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think</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their</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customers</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would</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rather</a:t>
            </a:r>
            <a:r>
              <a:rPr lang="nb-NO" sz="1200" dirty="0">
                <a:solidFill>
                  <a:schemeClr val="bg1"/>
                </a:solidFill>
                <a:latin typeface="Arial" panose="020B0604020202020204" pitchFamily="34" charset="0"/>
                <a:cs typeface="Arial" panose="020B0604020202020204" pitchFamily="34" charset="0"/>
              </a:rPr>
              <a:t> drive to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shopping </a:t>
            </a:r>
            <a:r>
              <a:rPr lang="nb-NO" sz="1200" dirty="0" err="1">
                <a:solidFill>
                  <a:schemeClr val="bg1"/>
                </a:solidFill>
                <a:latin typeface="Arial" panose="020B0604020202020204" pitchFamily="34" charset="0"/>
                <a:cs typeface="Arial" panose="020B0604020202020204" pitchFamily="34" charset="0"/>
              </a:rPr>
              <a:t>mall</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now</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that</a:t>
            </a:r>
            <a:r>
              <a:rPr lang="nb-NO" sz="1200" dirty="0">
                <a:solidFill>
                  <a:schemeClr val="bg1"/>
                </a:solidFill>
                <a:latin typeface="Arial" panose="020B0604020202020204" pitchFamily="34" charset="0"/>
                <a:cs typeface="Arial" panose="020B0604020202020204" pitchFamily="34" charset="0"/>
              </a:rPr>
              <a:t> all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parking</a:t>
            </a:r>
            <a:r>
              <a:rPr lang="nb-NO" sz="1200" dirty="0">
                <a:solidFill>
                  <a:schemeClr val="bg1"/>
                </a:solidFill>
                <a:latin typeface="Arial" panose="020B0604020202020204" pitchFamily="34" charset="0"/>
                <a:cs typeface="Arial" panose="020B0604020202020204" pitchFamily="34" charset="0"/>
              </a:rPr>
              <a:t> in </a:t>
            </a:r>
            <a:r>
              <a:rPr lang="nb-NO" sz="1200" dirty="0" err="1">
                <a:solidFill>
                  <a:schemeClr val="bg1"/>
                </a:solidFill>
                <a:latin typeface="Arial" panose="020B0604020202020204" pitchFamily="34" charset="0"/>
                <a:cs typeface="Arial" panose="020B0604020202020204" pitchFamily="34" charset="0"/>
              </a:rPr>
              <a:t>town</a:t>
            </a:r>
            <a:r>
              <a:rPr lang="nb-NO" sz="1200" dirty="0">
                <a:solidFill>
                  <a:schemeClr val="bg1"/>
                </a:solidFill>
                <a:latin typeface="Arial" panose="020B0604020202020204" pitchFamily="34" charset="0"/>
                <a:cs typeface="Arial" panose="020B0604020202020204" pitchFamily="34" charset="0"/>
              </a:rPr>
              <a:t> is </a:t>
            </a:r>
            <a:r>
              <a:rPr lang="nb-NO" sz="1200" dirty="0" err="1">
                <a:solidFill>
                  <a:schemeClr val="bg1"/>
                </a:solidFill>
                <a:latin typeface="Arial" panose="020B0604020202020204" pitchFamily="34" charset="0"/>
                <a:cs typeface="Arial" panose="020B0604020202020204" pitchFamily="34" charset="0"/>
              </a:rPr>
              <a:t>gone</a:t>
            </a:r>
            <a:r>
              <a:rPr lang="nb-NO" sz="1200" dirty="0">
                <a:solidFill>
                  <a:schemeClr val="bg1"/>
                </a:solidFill>
                <a:latin typeface="Arial" panose="020B0604020202020204" pitchFamily="34" charset="0"/>
                <a:cs typeface="Arial" panose="020B0604020202020204" pitchFamily="34" charset="0"/>
              </a:rPr>
              <a:t>! "This is a </a:t>
            </a:r>
            <a:r>
              <a:rPr lang="nb-NO" sz="1200" dirty="0" err="1">
                <a:solidFill>
                  <a:schemeClr val="bg1"/>
                </a:solidFill>
                <a:latin typeface="Arial" panose="020B0604020202020204" pitchFamily="34" charset="0"/>
                <a:cs typeface="Arial" panose="020B0604020202020204" pitchFamily="34" charset="0"/>
              </a:rPr>
              <a:t>disaster</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the</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mayor</a:t>
            </a:r>
            <a:r>
              <a:rPr lang="nb-NO" sz="1200" dirty="0">
                <a:solidFill>
                  <a:schemeClr val="bg1"/>
                </a:solidFill>
                <a:latin typeface="Arial" panose="020B0604020202020204" pitchFamily="34" charset="0"/>
                <a:cs typeface="Arial" panose="020B0604020202020204" pitchFamily="34" charset="0"/>
              </a:rPr>
              <a:t> </a:t>
            </a:r>
            <a:r>
              <a:rPr lang="nb-NO" sz="1200" dirty="0" err="1">
                <a:solidFill>
                  <a:schemeClr val="bg1"/>
                </a:solidFill>
                <a:latin typeface="Arial" panose="020B0604020202020204" pitchFamily="34" charset="0"/>
                <a:cs typeface="Arial" panose="020B0604020202020204" pitchFamily="34" charset="0"/>
              </a:rPr>
              <a:t>said</a:t>
            </a:r>
            <a:r>
              <a:rPr lang="nb-NO" sz="1200" dirty="0">
                <a:solidFill>
                  <a:schemeClr val="bg1"/>
                </a:solidFill>
                <a:latin typeface="Arial" panose="020B0604020202020204" pitchFamily="34" charset="0"/>
                <a:cs typeface="Arial" panose="020B0604020202020204" pitchFamily="34" charset="0"/>
              </a:rPr>
              <a:t> in </a:t>
            </a:r>
            <a:r>
              <a:rPr lang="nb-NO" sz="1200" dirty="0" err="1">
                <a:solidFill>
                  <a:schemeClr val="bg1"/>
                </a:solidFill>
                <a:latin typeface="Arial" panose="020B0604020202020204" pitchFamily="34" charset="0"/>
                <a:cs typeface="Arial" panose="020B0604020202020204" pitchFamily="34" charset="0"/>
              </a:rPr>
              <a:t>desperation</a:t>
            </a:r>
            <a:r>
              <a:rPr lang="nb-NO" sz="1200" dirty="0">
                <a:solidFill>
                  <a:schemeClr val="bg1"/>
                </a:solidFill>
                <a:latin typeface="Arial" panose="020B0604020202020204" pitchFamily="34" charset="0"/>
                <a:cs typeface="Arial" panose="020B0604020202020204" pitchFamily="34" charset="0"/>
              </a:rPr>
              <a:t>.</a:t>
            </a:r>
          </a:p>
          <a:p>
            <a:pPr marL="0" indent="0">
              <a:buNone/>
            </a:pPr>
            <a:endParaRPr lang="nb-NO" sz="1200" dirty="0">
              <a:solidFill>
                <a:schemeClr val="bg1"/>
              </a:solidFill>
              <a:latin typeface="Arial" panose="020B0604020202020204" pitchFamily="34" charset="0"/>
              <a:cs typeface="Arial" panose="020B0604020202020204" pitchFamily="34" charset="0"/>
            </a:endParaRPr>
          </a:p>
          <a:p>
            <a:pPr marL="0" indent="0">
              <a:buNone/>
            </a:pPr>
            <a:r>
              <a:rPr lang="nb-NO" sz="1200" b="1" dirty="0" err="1">
                <a:solidFill>
                  <a:schemeClr val="bg1"/>
                </a:solidFill>
                <a:latin typeface="Arial" panose="020B0604020202020204" pitchFamily="34" charset="0"/>
                <a:cs typeface="Arial" panose="020B0604020202020204" pitchFamily="34" charset="0"/>
              </a:rPr>
              <a:t>What</a:t>
            </a:r>
            <a:r>
              <a:rPr lang="nb-NO" sz="1200" b="1" dirty="0">
                <a:solidFill>
                  <a:schemeClr val="bg1"/>
                </a:solidFill>
                <a:latin typeface="Arial" panose="020B0604020202020204" pitchFamily="34" charset="0"/>
                <a:cs typeface="Arial" panose="020B0604020202020204" pitchFamily="34" charset="0"/>
              </a:rPr>
              <a:t> </a:t>
            </a:r>
            <a:r>
              <a:rPr lang="nb-NO" sz="1200" b="1" dirty="0" err="1">
                <a:solidFill>
                  <a:schemeClr val="bg1"/>
                </a:solidFill>
                <a:latin typeface="Arial" panose="020B0604020202020204" pitchFamily="34" charset="0"/>
                <a:cs typeface="Arial" panose="020B0604020202020204" pitchFamily="34" charset="0"/>
              </a:rPr>
              <a:t>should</a:t>
            </a:r>
            <a:r>
              <a:rPr lang="nb-NO" sz="1200" b="1" dirty="0">
                <a:solidFill>
                  <a:schemeClr val="bg1"/>
                </a:solidFill>
                <a:latin typeface="Arial" panose="020B0604020202020204" pitchFamily="34" charset="0"/>
                <a:cs typeface="Arial" panose="020B0604020202020204" pitchFamily="34" charset="0"/>
              </a:rPr>
              <a:t> Hansen-Jensen do </a:t>
            </a:r>
            <a:r>
              <a:rPr lang="nb-NO" sz="1200" b="1" dirty="0" err="1">
                <a:solidFill>
                  <a:schemeClr val="bg1"/>
                </a:solidFill>
                <a:latin typeface="Arial" panose="020B0604020202020204" pitchFamily="34" charset="0"/>
                <a:cs typeface="Arial" panose="020B0604020202020204" pitchFamily="34" charset="0"/>
              </a:rPr>
              <a:t>now</a:t>
            </a:r>
            <a:r>
              <a:rPr lang="nb-NO" sz="1200" b="1" dirty="0">
                <a:solidFill>
                  <a:schemeClr val="bg1"/>
                </a:solidFill>
                <a:latin typeface="Arial" panose="020B0604020202020204" pitchFamily="34" charset="0"/>
                <a:cs typeface="Arial" panose="020B0604020202020204" pitchFamily="34" charset="0"/>
              </a:rPr>
              <a:t>?</a:t>
            </a:r>
          </a:p>
          <a:p>
            <a:pPr marL="0" indent="0">
              <a:buNone/>
            </a:pPr>
            <a:endParaRPr lang="nb-NO" sz="1200" dirty="0">
              <a:solidFill>
                <a:schemeClr val="bg1"/>
              </a:solidFill>
              <a:latin typeface="Arial" panose="020B0604020202020204" pitchFamily="34" charset="0"/>
              <a:cs typeface="Arial" panose="020B0604020202020204" pitchFamily="34" charset="0"/>
            </a:endParaRPr>
          </a:p>
        </p:txBody>
      </p:sp>
      <p:pic>
        <p:nvPicPr>
          <p:cNvPr id="16" name="Bilde 15">
            <a:extLst>
              <a:ext uri="{FF2B5EF4-FFF2-40B4-BE49-F238E27FC236}">
                <a16:creationId xmlns:a16="http://schemas.microsoft.com/office/drawing/2014/main" id="{3EAF5E30-0787-9A4E-AA08-69A4EE2799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392" y="849383"/>
            <a:ext cx="3603202" cy="3603202"/>
          </a:xfrm>
          <a:prstGeom prst="rect">
            <a:avLst/>
          </a:prstGeom>
        </p:spPr>
      </p:pic>
    </p:spTree>
    <p:extLst>
      <p:ext uri="{BB962C8B-B14F-4D97-AF65-F5344CB8AC3E}">
        <p14:creationId xmlns:p14="http://schemas.microsoft.com/office/powerpoint/2010/main" val="16532223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A7BFFE94-C4E2-9A46-A838-76443ECFD560}"/>
              </a:ext>
            </a:extLst>
          </p:cNvPr>
          <p:cNvSpPr/>
          <p:nvPr/>
        </p:nvSpPr>
        <p:spPr>
          <a:xfrm>
            <a:off x="0" y="0"/>
            <a:ext cx="4572000" cy="5143500"/>
          </a:xfrm>
          <a:prstGeom prst="rect">
            <a:avLst/>
          </a:prstGeom>
          <a:solidFill>
            <a:srgbClr val="0455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 name="Plassholder for innhold 2"/>
          <p:cNvSpPr>
            <a:spLocks noGrp="1"/>
          </p:cNvSpPr>
          <p:nvPr>
            <p:ph idx="1"/>
          </p:nvPr>
        </p:nvSpPr>
        <p:spPr>
          <a:xfrm>
            <a:off x="504825" y="1203598"/>
            <a:ext cx="3599631" cy="3394472"/>
          </a:xfrm>
        </p:spPr>
        <p:txBody>
          <a:bodyPr lIns="0" tIns="0" rIns="0" bIns="0">
            <a:normAutofit fontScale="92500" lnSpcReduction="20000"/>
          </a:bodyPr>
          <a:lstStyle/>
          <a:p>
            <a:pPr marL="0" indent="0">
              <a:buNone/>
            </a:pPr>
            <a:r>
              <a:rPr lang="nb-NO" sz="1400" dirty="0">
                <a:solidFill>
                  <a:schemeClr val="bg1"/>
                </a:solidFill>
                <a:latin typeface="Arial" panose="020B0604020202020204" pitchFamily="34" charset="0"/>
                <a:cs typeface="Arial" panose="020B0604020202020204" pitchFamily="34" charset="0"/>
              </a:rPr>
              <a:t>The </a:t>
            </a:r>
            <a:r>
              <a:rPr lang="nb-NO" sz="1400" dirty="0" err="1">
                <a:solidFill>
                  <a:schemeClr val="bg1"/>
                </a:solidFill>
                <a:latin typeface="Arial" panose="020B0604020202020204" pitchFamily="34" charset="0"/>
                <a:cs typeface="Arial" panose="020B0604020202020204" pitchFamily="34" charset="0"/>
              </a:rPr>
              <a:t>climate</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spokesperson</a:t>
            </a:r>
            <a:r>
              <a:rPr lang="nb-NO" sz="1400" dirty="0">
                <a:solidFill>
                  <a:schemeClr val="bg1"/>
                </a:solidFill>
                <a:latin typeface="Arial" panose="020B0604020202020204" pitchFamily="34" charset="0"/>
                <a:cs typeface="Arial" panose="020B0604020202020204" pitchFamily="34" charset="0"/>
              </a:rPr>
              <a:t> for </a:t>
            </a:r>
            <a:r>
              <a:rPr lang="nb-NO" sz="1400" dirty="0" err="1">
                <a:solidFill>
                  <a:schemeClr val="bg1"/>
                </a:solidFill>
                <a:latin typeface="Arial" panose="020B0604020202020204" pitchFamily="34" charset="0"/>
                <a:cs typeface="Arial" panose="020B0604020202020204" pitchFamily="34" charset="0"/>
              </a:rPr>
              <a:t>the</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Municipality</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of</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Freborg</a:t>
            </a:r>
            <a:r>
              <a:rPr lang="nb-NO" sz="1400" dirty="0">
                <a:solidFill>
                  <a:schemeClr val="bg1"/>
                </a:solidFill>
                <a:latin typeface="Arial" panose="020B0604020202020204" pitchFamily="34" charset="0"/>
                <a:cs typeface="Arial" panose="020B0604020202020204" pitchFamily="34" charset="0"/>
              </a:rPr>
              <a:t>, Tore-Even Hansen Jensen, is </a:t>
            </a:r>
            <a:r>
              <a:rPr lang="nb-NO" sz="1400" dirty="0" err="1">
                <a:solidFill>
                  <a:schemeClr val="bg1"/>
                </a:solidFill>
                <a:latin typeface="Arial" panose="020B0604020202020204" pitchFamily="34" charset="0"/>
                <a:cs typeface="Arial" panose="020B0604020202020204" pitchFamily="34" charset="0"/>
              </a:rPr>
              <a:t>mighty</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tired</a:t>
            </a:r>
            <a:r>
              <a:rPr lang="nb-NO" sz="1400" dirty="0">
                <a:solidFill>
                  <a:schemeClr val="bg1"/>
                </a:solidFill>
                <a:latin typeface="Arial" panose="020B0604020202020204" pitchFamily="34" charset="0"/>
                <a:cs typeface="Arial" panose="020B0604020202020204" pitchFamily="34" charset="0"/>
              </a:rPr>
              <a:t>. The chief administrative </a:t>
            </a:r>
            <a:r>
              <a:rPr lang="nb-NO" sz="1400" dirty="0" err="1">
                <a:solidFill>
                  <a:schemeClr val="bg1"/>
                </a:solidFill>
                <a:latin typeface="Arial" panose="020B0604020202020204" pitchFamily="34" charset="0"/>
                <a:cs typeface="Arial" panose="020B0604020202020204" pitchFamily="34" charset="0"/>
              </a:rPr>
              <a:t>officer</a:t>
            </a:r>
            <a:r>
              <a:rPr lang="nb-NO" sz="1400" dirty="0">
                <a:solidFill>
                  <a:schemeClr val="bg1"/>
                </a:solidFill>
                <a:latin typeface="Arial" panose="020B0604020202020204" pitchFamily="34" charset="0"/>
                <a:cs typeface="Arial" panose="020B0604020202020204" pitchFamily="34" charset="0"/>
              </a:rPr>
              <a:t> for </a:t>
            </a:r>
            <a:r>
              <a:rPr lang="nb-NO" sz="1400" dirty="0" err="1">
                <a:solidFill>
                  <a:schemeClr val="bg1"/>
                </a:solidFill>
                <a:latin typeface="Arial" panose="020B0604020202020204" pitchFamily="34" charset="0"/>
                <a:cs typeface="Arial" panose="020B0604020202020204" pitchFamily="34" charset="0"/>
              </a:rPr>
              <a:t>the</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municipality</a:t>
            </a:r>
            <a:r>
              <a:rPr lang="nb-NO" sz="1400" dirty="0">
                <a:solidFill>
                  <a:schemeClr val="bg1"/>
                </a:solidFill>
                <a:latin typeface="Arial" panose="020B0604020202020204" pitchFamily="34" charset="0"/>
                <a:cs typeface="Arial" panose="020B0604020202020204" pitchFamily="34" charset="0"/>
              </a:rPr>
              <a:t> has </a:t>
            </a:r>
            <a:r>
              <a:rPr lang="nb-NO" sz="1400" dirty="0" err="1">
                <a:solidFill>
                  <a:schemeClr val="bg1"/>
                </a:solidFill>
                <a:latin typeface="Arial" panose="020B0604020202020204" pitchFamily="34" charset="0"/>
                <a:cs typeface="Arial" panose="020B0604020202020204" pitchFamily="34" charset="0"/>
              </a:rPr>
              <a:t>presented</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next</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year's</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budget</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Once</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again</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no</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money</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was</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allocated</a:t>
            </a:r>
            <a:r>
              <a:rPr lang="nb-NO" sz="1400" dirty="0">
                <a:solidFill>
                  <a:schemeClr val="bg1"/>
                </a:solidFill>
                <a:latin typeface="Arial" panose="020B0604020202020204" pitchFamily="34" charset="0"/>
                <a:cs typeface="Arial" panose="020B0604020202020204" pitchFamily="34" charset="0"/>
              </a:rPr>
              <a:t> for </a:t>
            </a:r>
            <a:r>
              <a:rPr lang="nb-NO" sz="1400" dirty="0" err="1">
                <a:solidFill>
                  <a:schemeClr val="bg1"/>
                </a:solidFill>
                <a:latin typeface="Arial" panose="020B0604020202020204" pitchFamily="34" charset="0"/>
                <a:cs typeface="Arial" panose="020B0604020202020204" pitchFamily="34" charset="0"/>
              </a:rPr>
              <a:t>several</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environmental</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measures</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that</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were</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highlighted</a:t>
            </a:r>
            <a:r>
              <a:rPr lang="nb-NO" sz="1400" dirty="0">
                <a:solidFill>
                  <a:schemeClr val="bg1"/>
                </a:solidFill>
                <a:latin typeface="Arial" panose="020B0604020202020204" pitchFamily="34" charset="0"/>
                <a:cs typeface="Arial" panose="020B0604020202020204" pitchFamily="34" charset="0"/>
              </a:rPr>
              <a:t> in </a:t>
            </a:r>
            <a:r>
              <a:rPr lang="nb-NO" sz="1400" dirty="0" err="1">
                <a:solidFill>
                  <a:schemeClr val="bg1"/>
                </a:solidFill>
                <a:latin typeface="Arial" panose="020B0604020202020204" pitchFamily="34" charset="0"/>
                <a:cs typeface="Arial" panose="020B0604020202020204" pitchFamily="34" charset="0"/>
              </a:rPr>
              <a:t>the</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municipal</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climate</a:t>
            </a:r>
            <a:r>
              <a:rPr lang="nb-NO" sz="1400" dirty="0">
                <a:solidFill>
                  <a:schemeClr val="bg1"/>
                </a:solidFill>
                <a:latin typeface="Arial" panose="020B0604020202020204" pitchFamily="34" charset="0"/>
                <a:cs typeface="Arial" panose="020B0604020202020204" pitchFamily="34" charset="0"/>
              </a:rPr>
              <a:t> plan. </a:t>
            </a:r>
            <a:r>
              <a:rPr lang="nb-NO" sz="1400" dirty="0" err="1">
                <a:solidFill>
                  <a:schemeClr val="bg1"/>
                </a:solidFill>
                <a:latin typeface="Arial" panose="020B0604020202020204" pitchFamily="34" charset="0"/>
                <a:cs typeface="Arial" panose="020B0604020202020204" pitchFamily="34" charset="0"/>
              </a:rPr>
              <a:t>But</a:t>
            </a:r>
            <a:r>
              <a:rPr lang="nb-NO" sz="1400" dirty="0">
                <a:solidFill>
                  <a:schemeClr val="bg1"/>
                </a:solidFill>
                <a:latin typeface="Arial" panose="020B0604020202020204" pitchFamily="34" charset="0"/>
                <a:cs typeface="Arial" panose="020B0604020202020204" pitchFamily="34" charset="0"/>
              </a:rPr>
              <a:t> a </a:t>
            </a:r>
            <a:r>
              <a:rPr lang="nb-NO" sz="1400" dirty="0" err="1">
                <a:solidFill>
                  <a:schemeClr val="bg1"/>
                </a:solidFill>
                <a:latin typeface="Arial" panose="020B0604020202020204" pitchFamily="34" charset="0"/>
                <a:cs typeface="Arial" panose="020B0604020202020204" pitchFamily="34" charset="0"/>
              </a:rPr>
              <a:t>sculpture</a:t>
            </a:r>
            <a:r>
              <a:rPr lang="nb-NO" sz="1400" dirty="0">
                <a:solidFill>
                  <a:schemeClr val="bg1"/>
                </a:solidFill>
                <a:latin typeface="Arial" panose="020B0604020202020204" pitchFamily="34" charset="0"/>
                <a:cs typeface="Arial" panose="020B0604020202020204" pitchFamily="34" charset="0"/>
              </a:rPr>
              <a:t> and </a:t>
            </a:r>
            <a:r>
              <a:rPr lang="nb-NO" sz="1400" dirty="0" err="1">
                <a:solidFill>
                  <a:schemeClr val="bg1"/>
                </a:solidFill>
                <a:latin typeface="Arial" panose="020B0604020202020204" pitchFamily="34" charset="0"/>
                <a:cs typeface="Arial" panose="020B0604020202020204" pitchFamily="34" charset="0"/>
              </a:rPr>
              <a:t>several</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jobs</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were</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added</a:t>
            </a:r>
            <a:r>
              <a:rPr lang="nb-NO" sz="1400" dirty="0">
                <a:solidFill>
                  <a:schemeClr val="bg1"/>
                </a:solidFill>
                <a:latin typeface="Arial" panose="020B0604020202020204" pitchFamily="34" charset="0"/>
                <a:cs typeface="Arial" panose="020B0604020202020204" pitchFamily="34" charset="0"/>
              </a:rPr>
              <a:t> to </a:t>
            </a:r>
            <a:r>
              <a:rPr lang="nb-NO" sz="1400" dirty="0" err="1">
                <a:solidFill>
                  <a:schemeClr val="bg1"/>
                </a:solidFill>
                <a:latin typeface="Arial" panose="020B0604020202020204" pitchFamily="34" charset="0"/>
                <a:cs typeface="Arial" panose="020B0604020202020204" pitchFamily="34" charset="0"/>
              </a:rPr>
              <a:t>the</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technical</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department</a:t>
            </a:r>
            <a:r>
              <a:rPr lang="nb-NO" sz="1400" dirty="0">
                <a:solidFill>
                  <a:schemeClr val="bg1"/>
                </a:solidFill>
                <a:latin typeface="Arial" panose="020B0604020202020204" pitchFamily="34" charset="0"/>
                <a:cs typeface="Arial" panose="020B0604020202020204" pitchFamily="34" charset="0"/>
              </a:rPr>
              <a:t> ... </a:t>
            </a:r>
          </a:p>
          <a:p>
            <a:pPr marL="0" indent="0">
              <a:buNone/>
            </a:pPr>
            <a:endParaRPr lang="nb-NO" sz="1400" dirty="0">
              <a:solidFill>
                <a:schemeClr val="bg1"/>
              </a:solidFill>
              <a:latin typeface="Arial" panose="020B0604020202020204" pitchFamily="34" charset="0"/>
              <a:cs typeface="Arial" panose="020B0604020202020204" pitchFamily="34" charset="0"/>
            </a:endParaRPr>
          </a:p>
          <a:p>
            <a:pPr marL="0" indent="0">
              <a:buNone/>
            </a:pPr>
            <a:r>
              <a:rPr lang="nb-NO" sz="1400" dirty="0">
                <a:solidFill>
                  <a:schemeClr val="bg1"/>
                </a:solidFill>
                <a:latin typeface="Arial" panose="020B0604020202020204" pitchFamily="34" charset="0"/>
                <a:cs typeface="Arial" panose="020B0604020202020204" pitchFamily="34" charset="0"/>
              </a:rPr>
              <a:t>Hansen-Jensen </a:t>
            </a:r>
            <a:r>
              <a:rPr lang="nb-NO" sz="1400" dirty="0" err="1">
                <a:solidFill>
                  <a:schemeClr val="bg1"/>
                </a:solidFill>
                <a:latin typeface="Arial" panose="020B0604020202020204" pitchFamily="34" charset="0"/>
                <a:cs typeface="Arial" panose="020B0604020202020204" pitchFamily="34" charset="0"/>
              </a:rPr>
              <a:t>confronted</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the</a:t>
            </a:r>
            <a:r>
              <a:rPr lang="nb-NO" sz="1400" dirty="0">
                <a:solidFill>
                  <a:schemeClr val="bg1"/>
                </a:solidFill>
                <a:latin typeface="Arial" panose="020B0604020202020204" pitchFamily="34" charset="0"/>
                <a:cs typeface="Arial" panose="020B0604020202020204" pitchFamily="34" charset="0"/>
              </a:rPr>
              <a:t> CAO </a:t>
            </a:r>
            <a:r>
              <a:rPr lang="nb-NO" sz="1400" dirty="0" err="1">
                <a:solidFill>
                  <a:schemeClr val="bg1"/>
                </a:solidFill>
                <a:latin typeface="Arial" panose="020B0604020202020204" pitchFamily="34" charset="0"/>
                <a:cs typeface="Arial" panose="020B0604020202020204" pitchFamily="34" charset="0"/>
              </a:rPr>
              <a:t>about</a:t>
            </a:r>
            <a:r>
              <a:rPr lang="nb-NO" sz="1400" dirty="0">
                <a:solidFill>
                  <a:schemeClr val="bg1"/>
                </a:solidFill>
                <a:latin typeface="Arial" panose="020B0604020202020204" pitchFamily="34" charset="0"/>
                <a:cs typeface="Arial" panose="020B0604020202020204" pitchFamily="34" charset="0"/>
              </a:rPr>
              <a:t> his </a:t>
            </a:r>
            <a:r>
              <a:rPr lang="nb-NO" sz="1400" dirty="0" err="1">
                <a:solidFill>
                  <a:schemeClr val="bg1"/>
                </a:solidFill>
                <a:latin typeface="Arial" panose="020B0604020202020204" pitchFamily="34" charset="0"/>
                <a:cs typeface="Arial" panose="020B0604020202020204" pitchFamily="34" charset="0"/>
              </a:rPr>
              <a:t>budget</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priorities</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Climate</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issues</a:t>
            </a:r>
            <a:r>
              <a:rPr lang="nb-NO" sz="1400" dirty="0">
                <a:solidFill>
                  <a:schemeClr val="bg1"/>
                </a:solidFill>
                <a:latin typeface="Arial" panose="020B0604020202020204" pitchFamily="34" charset="0"/>
                <a:cs typeface="Arial" panose="020B0604020202020204" pitchFamily="34" charset="0"/>
              </a:rPr>
              <a:t>, right." </a:t>
            </a:r>
            <a:r>
              <a:rPr lang="nb-NO" sz="1400" dirty="0" err="1">
                <a:solidFill>
                  <a:schemeClr val="bg1"/>
                </a:solidFill>
                <a:latin typeface="Arial" panose="020B0604020202020204" pitchFamily="34" charset="0"/>
                <a:cs typeface="Arial" panose="020B0604020202020204" pitchFamily="34" charset="0"/>
              </a:rPr>
              <a:t>Vistersen</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said</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Climate</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allocations</a:t>
            </a:r>
            <a:r>
              <a:rPr lang="nb-NO" sz="1400" dirty="0">
                <a:solidFill>
                  <a:schemeClr val="bg1"/>
                </a:solidFill>
                <a:latin typeface="Arial" panose="020B0604020202020204" pitchFamily="34" charset="0"/>
                <a:cs typeface="Arial" panose="020B0604020202020204" pitchFamily="34" charset="0"/>
              </a:rPr>
              <a:t> do not </a:t>
            </a:r>
            <a:r>
              <a:rPr lang="nb-NO" sz="1400" dirty="0" err="1">
                <a:solidFill>
                  <a:schemeClr val="bg1"/>
                </a:solidFill>
                <a:latin typeface="Arial" panose="020B0604020202020204" pitchFamily="34" charset="0"/>
                <a:cs typeface="Arial" panose="020B0604020202020204" pitchFamily="34" charset="0"/>
              </a:rPr>
              <a:t>raise</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public</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fees</a:t>
            </a:r>
            <a:r>
              <a:rPr lang="nb-NO" sz="1400" dirty="0">
                <a:solidFill>
                  <a:schemeClr val="bg1"/>
                </a:solidFill>
                <a:latin typeface="Arial" panose="020B0604020202020204" pitchFamily="34" charset="0"/>
                <a:cs typeface="Arial" panose="020B0604020202020204" pitchFamily="34" charset="0"/>
              </a:rPr>
              <a:t> or make </a:t>
            </a:r>
            <a:r>
              <a:rPr lang="nb-NO" sz="1400" dirty="0" err="1">
                <a:solidFill>
                  <a:schemeClr val="bg1"/>
                </a:solidFill>
                <a:latin typeface="Arial" panose="020B0604020202020204" pitchFamily="34" charset="0"/>
                <a:cs typeface="Arial" panose="020B0604020202020204" pitchFamily="34" charset="0"/>
              </a:rPr>
              <a:t>politicians</a:t>
            </a:r>
            <a:r>
              <a:rPr lang="nb-NO" sz="1400" dirty="0">
                <a:solidFill>
                  <a:schemeClr val="bg1"/>
                </a:solidFill>
                <a:latin typeface="Arial" panose="020B0604020202020204" pitchFamily="34" charset="0"/>
                <a:cs typeface="Arial" panose="020B0604020202020204" pitchFamily="34" charset="0"/>
              </a:rPr>
              <a:t> happy, </a:t>
            </a:r>
            <a:r>
              <a:rPr lang="nb-NO" sz="1400" dirty="0" err="1">
                <a:solidFill>
                  <a:schemeClr val="bg1"/>
                </a:solidFill>
                <a:latin typeface="Arial" panose="020B0604020202020204" pitchFamily="34" charset="0"/>
                <a:cs typeface="Arial" panose="020B0604020202020204" pitchFamily="34" charset="0"/>
              </a:rPr>
              <a:t>you</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know</a:t>
            </a:r>
            <a:r>
              <a:rPr lang="nb-NO" sz="1400" dirty="0">
                <a:solidFill>
                  <a:schemeClr val="bg1"/>
                </a:solidFill>
                <a:latin typeface="Arial" panose="020B0604020202020204" pitchFamily="34" charset="0"/>
                <a:cs typeface="Arial" panose="020B0604020202020204" pitchFamily="34" charset="0"/>
              </a:rPr>
              <a:t>." </a:t>
            </a:r>
          </a:p>
          <a:p>
            <a:pPr marL="0" indent="0">
              <a:buNone/>
            </a:pPr>
            <a:r>
              <a:rPr lang="nb-NO" sz="1400" dirty="0">
                <a:solidFill>
                  <a:schemeClr val="bg1"/>
                </a:solidFill>
                <a:latin typeface="Arial" panose="020B0604020202020204" pitchFamily="34" charset="0"/>
                <a:cs typeface="Arial" panose="020B0604020202020204" pitchFamily="34" charset="0"/>
              </a:rPr>
              <a:t>Hansen-Jensen </a:t>
            </a:r>
            <a:r>
              <a:rPr lang="nb-NO" sz="1400" dirty="0" err="1">
                <a:solidFill>
                  <a:schemeClr val="bg1"/>
                </a:solidFill>
                <a:latin typeface="Arial" panose="020B0604020202020204" pitchFamily="34" charset="0"/>
                <a:cs typeface="Arial" panose="020B0604020202020204" pitchFamily="34" charset="0"/>
              </a:rPr>
              <a:t>says</a:t>
            </a:r>
            <a:r>
              <a:rPr lang="nb-NO" sz="1400" dirty="0">
                <a:solidFill>
                  <a:schemeClr val="bg1"/>
                </a:solidFill>
                <a:latin typeface="Arial" panose="020B0604020202020204" pitchFamily="34" charset="0"/>
                <a:cs typeface="Arial" panose="020B0604020202020204" pitchFamily="34" charset="0"/>
              </a:rPr>
              <a:t> to </a:t>
            </a:r>
            <a:r>
              <a:rPr lang="nb-NO" sz="1400" dirty="0" err="1">
                <a:solidFill>
                  <a:schemeClr val="bg1"/>
                </a:solidFill>
                <a:latin typeface="Arial" panose="020B0604020202020204" pitchFamily="34" charset="0"/>
                <a:cs typeface="Arial" panose="020B0604020202020204" pitchFamily="34" charset="0"/>
              </a:rPr>
              <a:t>himself</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Something</a:t>
            </a:r>
            <a:r>
              <a:rPr lang="nb-NO" sz="1400" dirty="0">
                <a:solidFill>
                  <a:schemeClr val="bg1"/>
                </a:solidFill>
                <a:latin typeface="Arial" panose="020B0604020202020204" pitchFamily="34" charset="0"/>
                <a:cs typeface="Arial" panose="020B0604020202020204" pitchFamily="34" charset="0"/>
              </a:rPr>
              <a:t> has to be done </a:t>
            </a:r>
            <a:r>
              <a:rPr lang="nb-NO" sz="1400" dirty="0" err="1">
                <a:solidFill>
                  <a:schemeClr val="bg1"/>
                </a:solidFill>
                <a:latin typeface="Arial" panose="020B0604020202020204" pitchFamily="34" charset="0"/>
                <a:cs typeface="Arial" panose="020B0604020202020204" pitchFamily="34" charset="0"/>
              </a:rPr>
              <a:t>here</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But</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wait</a:t>
            </a:r>
            <a:r>
              <a:rPr lang="nb-NO" sz="1400" dirty="0">
                <a:solidFill>
                  <a:schemeClr val="bg1"/>
                </a:solidFill>
                <a:latin typeface="Arial" panose="020B0604020202020204" pitchFamily="34" charset="0"/>
                <a:cs typeface="Arial" panose="020B0604020202020204" pitchFamily="34" charset="0"/>
              </a:rPr>
              <a:t> a </a:t>
            </a:r>
            <a:r>
              <a:rPr lang="nb-NO" sz="1400" dirty="0" err="1">
                <a:solidFill>
                  <a:schemeClr val="bg1"/>
                </a:solidFill>
                <a:latin typeface="Arial" panose="020B0604020202020204" pitchFamily="34" charset="0"/>
                <a:cs typeface="Arial" panose="020B0604020202020204" pitchFamily="34" charset="0"/>
              </a:rPr>
              <a:t>minute</a:t>
            </a:r>
            <a:r>
              <a:rPr lang="nb-NO" sz="1400" dirty="0">
                <a:solidFill>
                  <a:schemeClr val="bg1"/>
                </a:solidFill>
                <a:latin typeface="Arial" panose="020B0604020202020204" pitchFamily="34" charset="0"/>
                <a:cs typeface="Arial" panose="020B0604020202020204" pitchFamily="34" charset="0"/>
              </a:rPr>
              <a:t>, a lot has </a:t>
            </a:r>
            <a:r>
              <a:rPr lang="nb-NO" sz="1400" dirty="0" err="1">
                <a:solidFill>
                  <a:schemeClr val="bg1"/>
                </a:solidFill>
                <a:latin typeface="Arial" panose="020B0604020202020204" pitchFamily="34" charset="0"/>
                <a:cs typeface="Arial" panose="020B0604020202020204" pitchFamily="34" charset="0"/>
              </a:rPr>
              <a:t>already</a:t>
            </a:r>
            <a:r>
              <a:rPr lang="nb-NO" sz="1400" dirty="0">
                <a:solidFill>
                  <a:schemeClr val="bg1"/>
                </a:solidFill>
                <a:latin typeface="Arial" panose="020B0604020202020204" pitchFamily="34" charset="0"/>
                <a:cs typeface="Arial" panose="020B0604020202020204" pitchFamily="34" charset="0"/>
              </a:rPr>
              <a:t> </a:t>
            </a:r>
            <a:r>
              <a:rPr lang="nb-NO" sz="1400" dirty="0" err="1">
                <a:solidFill>
                  <a:schemeClr val="bg1"/>
                </a:solidFill>
                <a:latin typeface="Arial" panose="020B0604020202020204" pitchFamily="34" charset="0"/>
                <a:cs typeface="Arial" panose="020B0604020202020204" pitchFamily="34" charset="0"/>
              </a:rPr>
              <a:t>been</a:t>
            </a:r>
            <a:r>
              <a:rPr lang="nb-NO" sz="1400" dirty="0">
                <a:solidFill>
                  <a:schemeClr val="bg1"/>
                </a:solidFill>
                <a:latin typeface="Arial" panose="020B0604020202020204" pitchFamily="34" charset="0"/>
                <a:cs typeface="Arial" panose="020B0604020202020204" pitchFamily="34" charset="0"/>
              </a:rPr>
              <a:t> done..." </a:t>
            </a:r>
          </a:p>
          <a:p>
            <a:pPr marL="0" indent="0">
              <a:buNone/>
            </a:pPr>
            <a:endParaRPr lang="nb-NO" sz="1400" dirty="0">
              <a:solidFill>
                <a:schemeClr val="bg1"/>
              </a:solidFill>
              <a:latin typeface="Arial" panose="020B0604020202020204" pitchFamily="34" charset="0"/>
              <a:cs typeface="Arial" panose="020B0604020202020204" pitchFamily="34" charset="0"/>
            </a:endParaRPr>
          </a:p>
          <a:p>
            <a:pPr marL="0" indent="0">
              <a:buNone/>
            </a:pPr>
            <a:r>
              <a:rPr lang="nb-NO" sz="1400" b="1" dirty="0" err="1">
                <a:solidFill>
                  <a:schemeClr val="bg1"/>
                </a:solidFill>
                <a:latin typeface="Arial" panose="020B0604020202020204" pitchFamily="34" charset="0"/>
                <a:cs typeface="Arial" panose="020B0604020202020204" pitchFamily="34" charset="0"/>
              </a:rPr>
              <a:t>What</a:t>
            </a:r>
            <a:r>
              <a:rPr lang="nb-NO" sz="1400" b="1" dirty="0">
                <a:solidFill>
                  <a:schemeClr val="bg1"/>
                </a:solidFill>
                <a:latin typeface="Arial" panose="020B0604020202020204" pitchFamily="34" charset="0"/>
                <a:cs typeface="Arial" panose="020B0604020202020204" pitchFamily="34" charset="0"/>
              </a:rPr>
              <a:t> </a:t>
            </a:r>
            <a:r>
              <a:rPr lang="nb-NO" sz="1400" b="1" dirty="0" err="1">
                <a:solidFill>
                  <a:schemeClr val="bg1"/>
                </a:solidFill>
                <a:latin typeface="Arial" panose="020B0604020202020204" pitchFamily="34" charset="0"/>
                <a:cs typeface="Arial" panose="020B0604020202020204" pitchFamily="34" charset="0"/>
              </a:rPr>
              <a:t>will</a:t>
            </a:r>
            <a:r>
              <a:rPr lang="nb-NO" sz="1400" b="1" dirty="0">
                <a:solidFill>
                  <a:schemeClr val="bg1"/>
                </a:solidFill>
                <a:latin typeface="Arial" panose="020B0604020202020204" pitchFamily="34" charset="0"/>
                <a:cs typeface="Arial" panose="020B0604020202020204" pitchFamily="34" charset="0"/>
              </a:rPr>
              <a:t> Hansen-Jensen do </a:t>
            </a:r>
            <a:r>
              <a:rPr lang="nb-NO" sz="1400" b="1" dirty="0" err="1">
                <a:solidFill>
                  <a:schemeClr val="bg1"/>
                </a:solidFill>
                <a:latin typeface="Arial" panose="020B0604020202020204" pitchFamily="34" charset="0"/>
                <a:cs typeface="Arial" panose="020B0604020202020204" pitchFamily="34" charset="0"/>
              </a:rPr>
              <a:t>now</a:t>
            </a:r>
            <a:r>
              <a:rPr lang="nb-NO" sz="1400" b="1" dirty="0">
                <a:solidFill>
                  <a:schemeClr val="bg1"/>
                </a:solidFill>
                <a:latin typeface="Arial" panose="020B0604020202020204" pitchFamily="34" charset="0"/>
                <a:cs typeface="Arial" panose="020B0604020202020204" pitchFamily="34" charset="0"/>
              </a:rPr>
              <a:t>?</a:t>
            </a:r>
          </a:p>
          <a:p>
            <a:pPr marL="0" indent="0">
              <a:buNone/>
            </a:pPr>
            <a:endParaRPr lang="nb-NO" sz="1400" dirty="0">
              <a:solidFill>
                <a:schemeClr val="bg1"/>
              </a:solidFill>
              <a:latin typeface="Arial" panose="020B0604020202020204" pitchFamily="34" charset="0"/>
              <a:cs typeface="Arial" panose="020B0604020202020204" pitchFamily="34" charset="0"/>
            </a:endParaRPr>
          </a:p>
        </p:txBody>
      </p:sp>
      <p:sp>
        <p:nvSpPr>
          <p:cNvPr id="5" name="Tittel 1"/>
          <p:cNvSpPr>
            <a:spLocks noGrp="1"/>
          </p:cNvSpPr>
          <p:nvPr>
            <p:ph type="title"/>
          </p:nvPr>
        </p:nvSpPr>
        <p:spPr>
          <a:xfrm>
            <a:off x="504825" y="483518"/>
            <a:ext cx="8229600" cy="494109"/>
          </a:xfrm>
        </p:spPr>
        <p:txBody>
          <a:bodyPr lIns="0" tIns="0" rIns="0" bIns="0">
            <a:noAutofit/>
          </a:bodyPr>
          <a:lstStyle/>
          <a:p>
            <a:pPr algn="l"/>
            <a:r>
              <a:rPr lang="nb-NO" sz="2800" b="1" dirty="0">
                <a:solidFill>
                  <a:schemeClr val="bg1"/>
                </a:solidFill>
                <a:latin typeface="Arial" panose="020B0604020202020204" pitchFamily="34" charset="0"/>
                <a:cs typeface="Arial" panose="020B0604020202020204" pitchFamily="34" charset="0"/>
              </a:rPr>
              <a:t>Case 4</a:t>
            </a:r>
          </a:p>
        </p:txBody>
      </p:sp>
      <p:pic>
        <p:nvPicPr>
          <p:cNvPr id="10" name="Bilde 9">
            <a:extLst>
              <a:ext uri="{FF2B5EF4-FFF2-40B4-BE49-F238E27FC236}">
                <a16:creationId xmlns:a16="http://schemas.microsoft.com/office/drawing/2014/main" id="{F1E5BFDD-C50D-3647-8E39-56966D2304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2458" y="855243"/>
            <a:ext cx="3722400" cy="3603334"/>
          </a:xfrm>
          <a:prstGeom prst="rect">
            <a:avLst/>
          </a:prstGeom>
        </p:spPr>
      </p:pic>
      <p:pic>
        <p:nvPicPr>
          <p:cNvPr id="11" name="Bilde 10">
            <a:extLst>
              <a:ext uri="{FF2B5EF4-FFF2-40B4-BE49-F238E27FC236}">
                <a16:creationId xmlns:a16="http://schemas.microsoft.com/office/drawing/2014/main" id="{BFD089CA-BA7A-4540-8338-3B31E63B097D}"/>
              </a:ext>
            </a:extLst>
          </p:cNvPr>
          <p:cNvPicPr>
            <a:picLocks noChangeAspect="1"/>
          </p:cNvPicPr>
          <p:nvPr/>
        </p:nvPicPr>
        <p:blipFill>
          <a:blip r:embed="rId4" cstate="print">
            <a:extLst>
              <a:ext uri="{BEBA8EAE-BF5A-486C-A8C5-ECC9F3942E4B}">
                <a14:imgProps xmlns:a14="http://schemas.microsoft.com/office/drawing/2010/main">
                  <a14:imgLayer r:embed="rId5">
                    <a14:imgEffect>
                      <a14:sharpenSoften amount="74000"/>
                    </a14:imgEffect>
                  </a14:imgLayer>
                </a14:imgProps>
              </a:ext>
              <a:ext uri="{28A0092B-C50C-407E-A947-70E740481C1C}">
                <a14:useLocalDpi xmlns:a14="http://schemas.microsoft.com/office/drawing/2010/main" val="0"/>
              </a:ext>
            </a:extLst>
          </a:blip>
          <a:stretch>
            <a:fillRect/>
          </a:stretch>
        </p:blipFill>
        <p:spPr>
          <a:xfrm>
            <a:off x="6119751" y="1349352"/>
            <a:ext cx="1427813" cy="1423280"/>
          </a:xfrm>
          <a:prstGeom prst="rect">
            <a:avLst/>
          </a:prstGeom>
          <a:effectLst/>
        </p:spPr>
      </p:pic>
    </p:spTree>
    <p:extLst>
      <p:ext uri="{BB962C8B-B14F-4D97-AF65-F5344CB8AC3E}">
        <p14:creationId xmlns:p14="http://schemas.microsoft.com/office/powerpoint/2010/main" val="3067214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3000" fill="hold" nodeType="withEffect">
                                  <p:stCondLst>
                                    <p:cond delay="0"/>
                                  </p:stCondLst>
                                  <p:childTnLst>
                                    <p:anim calcmode="discrete" valueType="str">
                                      <p:cBhvr>
                                        <p:cTn id="6" dur="1000" fill="hold"/>
                                        <p:tgtEl>
                                          <p:spTgt spid="11"/>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48458231-E95E-6340-91D4-2C51CBDC5F65}"/>
              </a:ext>
            </a:extLst>
          </p:cNvPr>
          <p:cNvSpPr/>
          <p:nvPr/>
        </p:nvSpPr>
        <p:spPr>
          <a:xfrm>
            <a:off x="0" y="0"/>
            <a:ext cx="9144000" cy="4328285"/>
          </a:xfrm>
          <a:prstGeom prst="rect">
            <a:avLst/>
          </a:prstGeom>
          <a:solidFill>
            <a:srgbClr val="1EB7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8" name="Tittel 1">
            <a:extLst>
              <a:ext uri="{FF2B5EF4-FFF2-40B4-BE49-F238E27FC236}">
                <a16:creationId xmlns:a16="http://schemas.microsoft.com/office/drawing/2014/main" id="{EC765B1C-B553-D447-A39E-F9B3B2FE6D77}"/>
              </a:ext>
            </a:extLst>
          </p:cNvPr>
          <p:cNvSpPr txBox="1">
            <a:spLocks/>
          </p:cNvSpPr>
          <p:nvPr/>
        </p:nvSpPr>
        <p:spPr>
          <a:xfrm>
            <a:off x="1808131" y="382937"/>
            <a:ext cx="5580782" cy="135251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b-NO" sz="5000" b="1" dirty="0" err="1">
                <a:solidFill>
                  <a:schemeClr val="bg1"/>
                </a:solidFill>
                <a:latin typeface="Arial" panose="020B0604020202020204" pitchFamily="34" charset="0"/>
                <a:cs typeface="Arial" panose="020B0604020202020204" pitchFamily="34" charset="0"/>
              </a:rPr>
              <a:t>Thank</a:t>
            </a:r>
            <a:r>
              <a:rPr lang="nb-NO" sz="5000" b="1" dirty="0">
                <a:solidFill>
                  <a:schemeClr val="bg1"/>
                </a:solidFill>
                <a:latin typeface="Arial" panose="020B0604020202020204" pitchFamily="34" charset="0"/>
                <a:cs typeface="Arial" panose="020B0604020202020204" pitchFamily="34" charset="0"/>
              </a:rPr>
              <a:t> </a:t>
            </a:r>
            <a:r>
              <a:rPr lang="nb-NO" sz="5000" b="1" dirty="0" err="1">
                <a:solidFill>
                  <a:schemeClr val="bg1"/>
                </a:solidFill>
                <a:latin typeface="Arial" panose="020B0604020202020204" pitchFamily="34" charset="0"/>
                <a:cs typeface="Arial" panose="020B0604020202020204" pitchFamily="34" charset="0"/>
              </a:rPr>
              <a:t>you</a:t>
            </a:r>
            <a:r>
              <a:rPr lang="nb-NO" sz="5000" b="1" dirty="0">
                <a:solidFill>
                  <a:schemeClr val="bg1"/>
                </a:solidFill>
                <a:latin typeface="Arial" panose="020B0604020202020204" pitchFamily="34" charset="0"/>
                <a:cs typeface="Arial" panose="020B0604020202020204" pitchFamily="34" charset="0"/>
              </a:rPr>
              <a:t> for </a:t>
            </a:r>
            <a:r>
              <a:rPr lang="nb-NO" sz="5000" b="1" dirty="0" err="1">
                <a:solidFill>
                  <a:schemeClr val="bg1"/>
                </a:solidFill>
                <a:latin typeface="Arial" panose="020B0604020202020204" pitchFamily="34" charset="0"/>
                <a:cs typeface="Arial" panose="020B0604020202020204" pitchFamily="34" charset="0"/>
              </a:rPr>
              <a:t>having</a:t>
            </a:r>
            <a:r>
              <a:rPr lang="nb-NO" sz="5000" b="1" dirty="0">
                <a:solidFill>
                  <a:schemeClr val="bg1"/>
                </a:solidFill>
                <a:latin typeface="Arial" panose="020B0604020202020204" pitchFamily="34" charset="0"/>
                <a:cs typeface="Arial" panose="020B0604020202020204" pitchFamily="34" charset="0"/>
              </a:rPr>
              <a:t> </a:t>
            </a:r>
            <a:r>
              <a:rPr lang="nb-NO" sz="5000" b="1" dirty="0" err="1">
                <a:solidFill>
                  <a:schemeClr val="bg1"/>
                </a:solidFill>
                <a:latin typeface="Arial" panose="020B0604020202020204" pitchFamily="34" charset="0"/>
                <a:cs typeface="Arial" panose="020B0604020202020204" pitchFamily="34" charset="0"/>
              </a:rPr>
              <a:t>us</a:t>
            </a:r>
            <a:r>
              <a:rPr lang="nb-NO" sz="5000" b="1" dirty="0">
                <a:solidFill>
                  <a:schemeClr val="bg1"/>
                </a:solidFill>
                <a:latin typeface="Arial" panose="020B0604020202020204" pitchFamily="34" charset="0"/>
                <a:cs typeface="Arial" panose="020B0604020202020204" pitchFamily="34" charset="0"/>
              </a:rPr>
              <a:t>!</a:t>
            </a:r>
          </a:p>
        </p:txBody>
      </p:sp>
      <p:pic>
        <p:nvPicPr>
          <p:cNvPr id="10" name="Bilde 9">
            <a:extLst>
              <a:ext uri="{FF2B5EF4-FFF2-40B4-BE49-F238E27FC236}">
                <a16:creationId xmlns:a16="http://schemas.microsoft.com/office/drawing/2014/main" id="{39CEEE9D-9A10-0F4E-A7AC-147C0FFA92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6256" y="4417846"/>
            <a:ext cx="901523" cy="601533"/>
          </a:xfrm>
          <a:prstGeom prst="rect">
            <a:avLst/>
          </a:prstGeom>
        </p:spPr>
      </p:pic>
      <p:pic>
        <p:nvPicPr>
          <p:cNvPr id="13" name="Bilde 12">
            <a:extLst>
              <a:ext uri="{FF2B5EF4-FFF2-40B4-BE49-F238E27FC236}">
                <a16:creationId xmlns:a16="http://schemas.microsoft.com/office/drawing/2014/main" id="{B6C58628-4784-9047-A20D-54DA49413B3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775"/>
          <a:stretch/>
        </p:blipFill>
        <p:spPr>
          <a:xfrm>
            <a:off x="590550" y="1508615"/>
            <a:ext cx="8015944" cy="2903098"/>
          </a:xfrm>
          <a:prstGeom prst="rect">
            <a:avLst/>
          </a:prstGeom>
        </p:spPr>
      </p:pic>
      <p:pic>
        <p:nvPicPr>
          <p:cNvPr id="9" name="Bilde 8">
            <a:extLst>
              <a:ext uri="{FF2B5EF4-FFF2-40B4-BE49-F238E27FC236}">
                <a16:creationId xmlns:a16="http://schemas.microsoft.com/office/drawing/2014/main" id="{ADDA5AE0-3522-ED40-ADCC-CA5B910B224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3528" y="4484152"/>
            <a:ext cx="1674267" cy="523562"/>
          </a:xfrm>
          <a:prstGeom prst="rect">
            <a:avLst/>
          </a:prstGeom>
        </p:spPr>
      </p:pic>
      <p:sp>
        <p:nvSpPr>
          <p:cNvPr id="2" name="Rectangle 1">
            <a:extLst>
              <a:ext uri="{FF2B5EF4-FFF2-40B4-BE49-F238E27FC236}">
                <a16:creationId xmlns:a16="http://schemas.microsoft.com/office/drawing/2014/main" id="{745D034F-A526-408E-8B10-5D8DE33A9292}"/>
              </a:ext>
            </a:extLst>
          </p:cNvPr>
          <p:cNvSpPr/>
          <p:nvPr/>
        </p:nvSpPr>
        <p:spPr>
          <a:xfrm>
            <a:off x="2195736" y="4364670"/>
            <a:ext cx="3242296" cy="707886"/>
          </a:xfrm>
          <a:prstGeom prst="rect">
            <a:avLst/>
          </a:prstGeom>
        </p:spPr>
        <p:txBody>
          <a:bodyPr wrap="square">
            <a:spAutoFit/>
          </a:bodyPr>
          <a:lstStyle/>
          <a:p>
            <a:pPr algn="ctr">
              <a:defRPr/>
            </a:pPr>
            <a:r>
              <a:rPr lang="nb-NO" sz="800" b="1" dirty="0"/>
              <a:t>Disclaimer:</a:t>
            </a:r>
            <a:endParaRPr lang="hr-HR" sz="800" b="1" dirty="0"/>
          </a:p>
          <a:p>
            <a:pPr algn="just">
              <a:defRPr/>
            </a:pPr>
            <a:r>
              <a:rPr lang="nb-NO" sz="800" dirty="0"/>
              <a:t> </a:t>
            </a:r>
            <a:r>
              <a:rPr lang="en-GB" sz="800" dirty="0"/>
              <a:t>The sole responsibility for the content of this product lies with the authors. It does not necessarily reflect the opinion of the funding authorities. The funding authorities are not responsible for any use that may come from the information contained therein. </a:t>
            </a:r>
            <a:endParaRPr lang="nb-NO" sz="800" dirty="0"/>
          </a:p>
        </p:txBody>
      </p:sp>
      <p:pic>
        <p:nvPicPr>
          <p:cNvPr id="14" name="Bilde 10">
            <a:extLst>
              <a:ext uri="{FF2B5EF4-FFF2-40B4-BE49-F238E27FC236}">
                <a16:creationId xmlns:a16="http://schemas.microsoft.com/office/drawing/2014/main" id="{62695F4F-BDC2-4946-970C-1B9716B0C6CD}"/>
              </a:ext>
            </a:extLst>
          </p:cNvPr>
          <p:cNvPicPr>
            <a:picLocks noChangeAspect="1"/>
          </p:cNvPicPr>
          <p:nvPr/>
        </p:nvPicPr>
        <p:blipFill>
          <a:blip r:embed="rId6"/>
          <a:stretch>
            <a:fillRect/>
          </a:stretch>
        </p:blipFill>
        <p:spPr>
          <a:xfrm>
            <a:off x="5808362" y="4617549"/>
            <a:ext cx="780012" cy="455007"/>
          </a:xfrm>
          <a:prstGeom prst="rect">
            <a:avLst/>
          </a:prstGeom>
        </p:spPr>
      </p:pic>
      <p:pic>
        <p:nvPicPr>
          <p:cNvPr id="15" name="Bilde 11">
            <a:extLst>
              <a:ext uri="{FF2B5EF4-FFF2-40B4-BE49-F238E27FC236}">
                <a16:creationId xmlns:a16="http://schemas.microsoft.com/office/drawing/2014/main" id="{02C7A168-B95E-4990-A326-F2AD5E709D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69393" y="4390094"/>
            <a:ext cx="1255886" cy="249457"/>
          </a:xfrm>
          <a:prstGeom prst="rect">
            <a:avLst/>
          </a:prstGeom>
        </p:spPr>
      </p:pic>
      <p:sp>
        <p:nvSpPr>
          <p:cNvPr id="3" name="Rectangle 2">
            <a:extLst>
              <a:ext uri="{FF2B5EF4-FFF2-40B4-BE49-F238E27FC236}">
                <a16:creationId xmlns:a16="http://schemas.microsoft.com/office/drawing/2014/main" id="{0E8F67CE-84C0-4655-831F-8CA2210C62DA}"/>
              </a:ext>
            </a:extLst>
          </p:cNvPr>
          <p:cNvSpPr/>
          <p:nvPr/>
        </p:nvSpPr>
        <p:spPr>
          <a:xfrm>
            <a:off x="7777779" y="4422939"/>
            <a:ext cx="1277888" cy="584775"/>
          </a:xfrm>
          <a:prstGeom prst="rect">
            <a:avLst/>
          </a:prstGeom>
        </p:spPr>
        <p:txBody>
          <a:bodyPr wrap="square">
            <a:spAutoFit/>
          </a:bodyPr>
          <a:lstStyle/>
          <a:p>
            <a:r>
              <a:rPr lang="en-GB" sz="800" dirty="0"/>
              <a:t>This project is funded by the European Commission under Horizon 2020 Grant Agreement No. 784994</a:t>
            </a:r>
            <a:endParaRPr lang="nb-NO" sz="800" dirty="0"/>
          </a:p>
        </p:txBody>
      </p:sp>
    </p:spTree>
    <p:extLst>
      <p:ext uri="{BB962C8B-B14F-4D97-AF65-F5344CB8AC3E}">
        <p14:creationId xmlns:p14="http://schemas.microsoft.com/office/powerpoint/2010/main" val="21124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2" accel="50000" fill="hold" nodeType="clickEffect">
                                  <p:stCondLst>
                                    <p:cond delay="0"/>
                                  </p:stCondLst>
                                  <p:childTnLst>
                                    <p:anim calcmode="lin" valueType="num">
                                      <p:cBhvr additive="base">
                                        <p:cTn id="6" dur="2000"/>
                                        <p:tgtEl>
                                          <p:spTgt spid="13"/>
                                        </p:tgtEl>
                                        <p:attrNameLst>
                                          <p:attrName>ppt_x</p:attrName>
                                        </p:attrNameLst>
                                      </p:cBhvr>
                                      <p:tavLst>
                                        <p:tav tm="0">
                                          <p:val>
                                            <p:strVal val="ppt_x"/>
                                          </p:val>
                                        </p:tav>
                                        <p:tav tm="100000">
                                          <p:val>
                                            <p:strVal val="1+ppt_w/2"/>
                                          </p:val>
                                        </p:tav>
                                      </p:tavLst>
                                    </p:anim>
                                    <p:anim calcmode="lin" valueType="num">
                                      <p:cBhvr additive="base">
                                        <p:cTn id="7" dur="2000"/>
                                        <p:tgtEl>
                                          <p:spTgt spid="13"/>
                                        </p:tgtEl>
                                        <p:attrNameLst>
                                          <p:attrName>ppt_y</p:attrName>
                                        </p:attrNameLst>
                                      </p:cBhvr>
                                      <p:tavLst>
                                        <p:tav tm="0">
                                          <p:val>
                                            <p:strVal val="ppt_y"/>
                                          </p:val>
                                        </p:tav>
                                        <p:tav tm="100000">
                                          <p:val>
                                            <p:strVal val="ppt_y"/>
                                          </p:val>
                                        </p:tav>
                                      </p:tavLst>
                                    </p:anim>
                                    <p:set>
                                      <p:cBhvr>
                                        <p:cTn id="8"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6221</TotalTime>
  <Words>3227</Words>
  <Application>Microsoft Office PowerPoint</Application>
  <PresentationFormat>On-screen Show (16:9)</PresentationFormat>
  <Paragraphs>350</Paragraphs>
  <Slides>33</Slides>
  <Notes>33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Arial Unicode MS</vt:lpstr>
      <vt:lpstr>Calibri</vt:lpstr>
      <vt:lpstr>Office-tema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Internal communications</vt:lpstr>
      <vt:lpstr>PowerPoint Presentation</vt:lpstr>
      <vt:lpstr>PowerPoint Presentation</vt:lpstr>
      <vt:lpstr>PowerPoint Presentation</vt:lpstr>
      <vt:lpstr>PowerPoint Presentation</vt:lpstr>
      <vt:lpstr>PowerPoint Presentation</vt:lpstr>
      <vt:lpstr>PowerPoint Presentation</vt:lpstr>
      <vt:lpstr>You are a polluter too!  Drive your car less; try to fly less: you need to ride your bike more and take the bus and vacation close to home  etc., etc., etc.</vt:lpstr>
      <vt:lpstr>PowerPoint Presentation</vt:lpstr>
      <vt:lpstr>PowerPoint Presentation</vt:lpstr>
      <vt:lpstr>PowerPoint Presentation</vt:lpstr>
      <vt:lpstr>PowerPoint Presentation</vt:lpstr>
      <vt:lpstr>Channels</vt:lpstr>
      <vt:lpstr>PowerPoint Presentation</vt:lpstr>
      <vt:lpstr>PowerPoint Presentation</vt:lpstr>
      <vt:lpstr>PowerPoint Presentation</vt:lpstr>
      <vt:lpstr>PowerPoint Presentation</vt:lpstr>
      <vt:lpstr>PowerPoint Presentation</vt:lpstr>
      <vt:lpstr>Case 1</vt:lpstr>
      <vt:lpstr>Case 2</vt:lpstr>
      <vt:lpstr>Case 3</vt:lpstr>
      <vt:lpstr>Case 4</vt:lpstr>
      <vt:lpstr>PowerPoint Presentation</vt:lpstr>
    </vt:vector>
  </TitlesOfParts>
  <Company>Sarpsborg Kommune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Velkommen til klimaworkshop!</dc:title>
  <dc:creator>Maren Lunde</dc:creator>
  <cp:lastModifiedBy>Ana Lovrak</cp:lastModifiedBy>
  <cp:revision>279</cp:revision>
  <cp:lastPrinted>2019-01-09T09:01:06Z</cp:lastPrinted>
  <dcterms:created xsi:type="dcterms:W3CDTF">2018-11-16T15:41:52Z</dcterms:created>
  <dcterms:modified xsi:type="dcterms:W3CDTF">2019-01-15T14:33:47Z</dcterms:modified>
</cp:coreProperties>
</file>